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7"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92" r:id="rId17"/>
    <p:sldId id="289" r:id="rId18"/>
    <p:sldId id="291" r:id="rId19"/>
  </p:sldIdLst>
  <p:sldSz cx="9144000" cy="6858000" type="screen4x3"/>
  <p:notesSz cx="7010400"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8929" autoAdjust="0"/>
  </p:normalViewPr>
  <p:slideViewPr>
    <p:cSldViewPr>
      <p:cViewPr varScale="1">
        <p:scale>
          <a:sx n="65" d="100"/>
          <a:sy n="65" d="100"/>
        </p:scale>
        <p:origin x="15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6EBE15-C455-4AAE-9C7D-1B1EE3BED722}" type="datetimeFigureOut">
              <a:rPr lang="en-US" smtClean="0"/>
              <a:t>4/18/2019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2CB41E-3669-4A7D-834E-8EC0F4EDFF52}" type="slidenum">
              <a:rPr lang="en-US" smtClean="0"/>
              <a:t>‹#›</a:t>
            </a:fld>
            <a:endParaRPr lang="en-US"/>
          </a:p>
        </p:txBody>
      </p:sp>
    </p:spTree>
    <p:extLst>
      <p:ext uri="{BB962C8B-B14F-4D97-AF65-F5344CB8AC3E}">
        <p14:creationId xmlns:p14="http://schemas.microsoft.com/office/powerpoint/2010/main" val="223488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Ross</a:t>
            </a:r>
            <a:r>
              <a:rPr lang="en-US" baseline="0" dirty="0" smtClean="0"/>
              <a:t> Hansen</a:t>
            </a:r>
          </a:p>
          <a:p>
            <a:r>
              <a:rPr lang="en-US" baseline="0" dirty="0" smtClean="0"/>
              <a:t>The slide in your book shows me as the Weber River/West Desert Regional Engineer</a:t>
            </a:r>
          </a:p>
          <a:p>
            <a:r>
              <a:rPr lang="en-US" baseline="0" dirty="0" smtClean="0"/>
              <a:t>I have taken a new position and now serve as the Utah Lake/Jordan River Regional Engineer</a:t>
            </a:r>
          </a:p>
          <a:p>
            <a:r>
              <a:rPr lang="en-US" baseline="0" dirty="0" smtClean="0"/>
              <a:t>My topic is public Water Suppliers</a:t>
            </a:r>
          </a:p>
          <a:p>
            <a:r>
              <a:rPr lang="en-US" baseline="0" dirty="0" smtClean="0"/>
              <a:t>Not a big fan of speaking in public, but I’m happy to do this because I’m convinced that the more knowledge you have; the easier my job becomes.</a:t>
            </a:r>
          </a:p>
          <a:p>
            <a:r>
              <a:rPr lang="en-US" baseline="0" dirty="0" smtClean="0"/>
              <a:t>I want to make sure you gain the knowledge you are seeking - so I want to present in an interactive way; a sort of “directed” dialogue - if you will </a:t>
            </a:r>
          </a:p>
          <a:p>
            <a:r>
              <a:rPr lang="en-US" baseline="0" dirty="0" smtClean="0"/>
              <a:t>Rather than show you a bunch of slides and have you hold your questions until the end;</a:t>
            </a:r>
          </a:p>
          <a:p>
            <a:r>
              <a:rPr lang="en-US" baseline="0" dirty="0" smtClean="0"/>
              <a:t>I want invite you to ask questions as we go and I will try to respond; if I don’t have the answers - most likely one of my colleagues will have the answer. This kind of format makes it difficult to manage the time, but you gaining knowledge is more important than sticking to a time schedule.</a:t>
            </a:r>
            <a:endParaRPr lang="en-US" dirty="0"/>
          </a:p>
        </p:txBody>
      </p:sp>
      <p:sp>
        <p:nvSpPr>
          <p:cNvPr id="4" name="Slide Number Placeholder 3"/>
          <p:cNvSpPr>
            <a:spLocks noGrp="1"/>
          </p:cNvSpPr>
          <p:nvPr>
            <p:ph type="sldNum" sz="quarter" idx="10"/>
          </p:nvPr>
        </p:nvSpPr>
        <p:spPr/>
        <p:txBody>
          <a:bodyPr/>
          <a:lstStyle/>
          <a:p>
            <a:fld id="{B72CB41E-3669-4A7D-834E-8EC0F4EDFF52}" type="slidenum">
              <a:rPr lang="en-US" smtClean="0"/>
              <a:t>1</a:t>
            </a:fld>
            <a:endParaRPr lang="en-US"/>
          </a:p>
        </p:txBody>
      </p:sp>
    </p:spTree>
    <p:extLst>
      <p:ext uri="{BB962C8B-B14F-4D97-AF65-F5344CB8AC3E}">
        <p14:creationId xmlns:p14="http://schemas.microsoft.com/office/powerpoint/2010/main" val="176474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7855660-7C84-49F0-85BD-AC72E2C80A61}" type="slidenum">
              <a:rPr kumimoji="0" lang="en-US" altLang="en-US" smtClean="0"/>
              <a:pPr>
                <a:spcBef>
                  <a:spcPct val="0"/>
                </a:spcBef>
              </a:pPr>
              <a:t>10</a:t>
            </a:fld>
            <a:endParaRPr kumimoji="0" lang="en-US"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Now we’re talking about a water right that is perfected</a:t>
            </a:r>
            <a:r>
              <a:rPr lang="en-US" altLang="en-US" baseline="0" dirty="0" smtClean="0"/>
              <a:t> – not one where the applicant is trying to proof up on.</a:t>
            </a:r>
          </a:p>
          <a:p>
            <a:r>
              <a:rPr lang="en-US" altLang="en-US" dirty="0" smtClean="0"/>
              <a:t>If the PWS</a:t>
            </a:r>
            <a:r>
              <a:rPr lang="en-US" altLang="en-US" baseline="0" dirty="0" smtClean="0"/>
              <a:t> acquired title to a water right prior to May 5, 2008 we’re not going to assert quantity impairment in a change application proceeding.</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526A06B-646B-482C-B6C1-3D1C0FAF1760}" type="slidenum">
              <a:rPr kumimoji="0" lang="en-US" altLang="en-US" smtClean="0">
                <a:solidFill>
                  <a:srgbClr val="000000"/>
                </a:solidFill>
              </a:rPr>
              <a:pPr>
                <a:spcBef>
                  <a:spcPct val="0"/>
                </a:spcBef>
              </a:pPr>
              <a:t>11</a:t>
            </a:fld>
            <a:endParaRPr kumimoji="0" lang="en-US" altLang="en-US" smtClean="0">
              <a:solidFill>
                <a:srgbClr val="000000"/>
              </a:solidFill>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a:t>
            </a:r>
            <a:r>
              <a:rPr lang="en-US" altLang="en-US" baseline="0" dirty="0" smtClean="0"/>
              <a:t> specific place of use- don’t need to identify exact acreage or houses </a:t>
            </a:r>
            <a:r>
              <a:rPr lang="en-US" altLang="en-US" baseline="0" dirty="0" err="1" smtClean="0"/>
              <a:t>etc</a:t>
            </a:r>
            <a:endParaRPr lang="en-US" altLang="en-US" baseline="0" dirty="0" smtClean="0"/>
          </a:p>
          <a:p>
            <a:r>
              <a:rPr lang="en-US" altLang="en-US" dirty="0" smtClean="0"/>
              <a:t>Many</a:t>
            </a:r>
            <a:r>
              <a:rPr lang="en-US" altLang="en-US" baseline="0" dirty="0" smtClean="0"/>
              <a:t> phone calls from PWS with proofing questions</a:t>
            </a:r>
          </a:p>
          <a:p>
            <a:r>
              <a:rPr lang="en-US" altLang="en-US" baseline="0" dirty="0" smtClean="0"/>
              <a:t>Always remember, Beneficial Use is the basis, the measure and the limit of a right.</a:t>
            </a:r>
          </a:p>
          <a:p>
            <a:r>
              <a:rPr lang="en-US" altLang="en-US" baseline="0" dirty="0" smtClean="0"/>
              <a:t>Example both written and numeric on next couple of slides</a:t>
            </a:r>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8C86EBF-106A-45C3-B533-8C96846EFEED}" type="slidenum">
              <a:rPr kumimoji="0" lang="en-US" altLang="en-US" smtClean="0">
                <a:solidFill>
                  <a:srgbClr val="000000"/>
                </a:solidFill>
              </a:rPr>
              <a:pPr>
                <a:spcBef>
                  <a:spcPct val="0"/>
                </a:spcBef>
              </a:pPr>
              <a:t>12</a:t>
            </a:fld>
            <a:endParaRPr kumimoji="0" lang="en-US" altLang="en-US"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This</a:t>
            </a:r>
            <a:r>
              <a:rPr lang="en-US" altLang="en-US" baseline="0" dirty="0" smtClean="0"/>
              <a:t> video reminds me of what its like to work at the Division of Water Rights-  It’s like a game of musical chairs</a:t>
            </a:r>
          </a:p>
          <a:p>
            <a:r>
              <a:rPr lang="en-US" altLang="en-US" baseline="0" dirty="0" smtClean="0"/>
              <a:t>Watch the lady in the Green Shirt-  You just can’t get ahead.</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2FE11B2-71C4-4FC2-9DF0-B9DBF61998DD}" type="slidenum">
              <a:rPr kumimoji="0" lang="en-US" altLang="en-US" smtClean="0">
                <a:solidFill>
                  <a:srgbClr val="000000"/>
                </a:solidFill>
              </a:rPr>
              <a:pPr>
                <a:spcBef>
                  <a:spcPct val="0"/>
                </a:spcBef>
              </a:pPr>
              <a:t>13</a:t>
            </a:fld>
            <a:endParaRPr kumimoji="0" lang="en-US" altLang="en-US" smtClean="0">
              <a:solidFill>
                <a:srgbClr val="000000"/>
              </a:solidFill>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Multiplied</a:t>
            </a:r>
            <a:r>
              <a:rPr lang="en-US" altLang="en-US" baseline="0" dirty="0" smtClean="0"/>
              <a:t> by the number of seconds in a year = 6500 ac-</a:t>
            </a:r>
            <a:r>
              <a:rPr lang="en-US" altLang="en-US" baseline="0" dirty="0" err="1" smtClean="0"/>
              <a:t>ft</a:t>
            </a:r>
            <a:endParaRPr lang="en-US" altLang="en-US" baseline="0" dirty="0" smtClean="0"/>
          </a:p>
          <a:p>
            <a:r>
              <a:rPr lang="en-US" altLang="en-US" baseline="0" dirty="0" smtClean="0"/>
              <a:t>Great producing wells; have the </a:t>
            </a:r>
            <a:r>
              <a:rPr lang="en-US" altLang="en-US" baseline="0" dirty="0" err="1" smtClean="0"/>
              <a:t>capicity</a:t>
            </a:r>
            <a:r>
              <a:rPr lang="en-US" altLang="en-US" baseline="0" dirty="0" smtClean="0"/>
              <a:t> to pump 6 and 5 </a:t>
            </a:r>
            <a:r>
              <a:rPr lang="en-US" altLang="en-US" baseline="0" dirty="0" err="1" smtClean="0"/>
              <a:t>cfs</a:t>
            </a:r>
            <a:endParaRPr lang="en-US" altLang="en-US" baseline="0" dirty="0" smtClean="0"/>
          </a:p>
          <a:p>
            <a:r>
              <a:rPr lang="en-US" altLang="en-US" baseline="0" dirty="0" smtClean="0"/>
              <a:t>Ag to municipal change</a:t>
            </a:r>
          </a:p>
          <a:p>
            <a:r>
              <a:rPr lang="en-US" altLang="en-US" baseline="0" dirty="0" smtClean="0"/>
              <a:t>Ask how much water from the farmer’s right can be certificated????</a:t>
            </a:r>
          </a:p>
          <a:p>
            <a:r>
              <a:rPr lang="en-US" altLang="en-US" baseline="0" dirty="0" smtClean="0"/>
              <a:t>Let’s look at the numbers…..</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116047B-22A0-4257-B6A9-DF6D163DD6E5}" type="slidenum">
              <a:rPr kumimoji="0" lang="en-US" altLang="en-US" smtClean="0">
                <a:solidFill>
                  <a:srgbClr val="000000"/>
                </a:solidFill>
              </a:rPr>
              <a:pPr>
                <a:spcBef>
                  <a:spcPct val="0"/>
                </a:spcBef>
              </a:pPr>
              <a:t>14</a:t>
            </a:fld>
            <a:endParaRPr kumimoji="0" lang="en-US" altLang="en-US" smtClean="0">
              <a:solidFill>
                <a:srgbClr val="000000"/>
              </a:solidFill>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Highlight</a:t>
            </a:r>
            <a:r>
              <a:rPr lang="en-US" altLang="en-US" baseline="0" dirty="0" smtClean="0"/>
              <a:t> the fact that wells do have the capacity.  </a:t>
            </a:r>
          </a:p>
          <a:p>
            <a:r>
              <a:rPr lang="en-US" altLang="en-US" baseline="0" dirty="0" smtClean="0"/>
              <a:t>Beneficial use is what matters.</a:t>
            </a: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4D55EE3-B9F1-4FEE-BE95-29BE5B250CF5}" type="slidenum">
              <a:rPr kumimoji="0" lang="en-US" altLang="en-US" smtClean="0">
                <a:solidFill>
                  <a:srgbClr val="000000"/>
                </a:solidFill>
              </a:rPr>
              <a:pPr>
                <a:spcBef>
                  <a:spcPct val="0"/>
                </a:spcBef>
              </a:pPr>
              <a:t>15</a:t>
            </a:fld>
            <a:endParaRPr kumimoji="0" lang="en-US" altLang="en-US" smtClean="0">
              <a:solidFill>
                <a:srgbClr val="000000"/>
              </a:solidFill>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Service</a:t>
            </a:r>
            <a:r>
              <a:rPr lang="en-US" altLang="en-US" baseline="0" dirty="0" smtClean="0"/>
              <a:t> area is dynamic and can expand.</a:t>
            </a:r>
            <a:endParaRPr lang="en-US" altLang="en-US" dirty="0" smtClean="0"/>
          </a:p>
          <a:p>
            <a:r>
              <a:rPr lang="en-US" altLang="en-US" dirty="0" smtClean="0"/>
              <a:t>Frequent Phone calls from</a:t>
            </a:r>
            <a:r>
              <a:rPr lang="en-US" altLang="en-US" baseline="0" dirty="0" smtClean="0"/>
              <a:t> PWS as to whether they need to file a change application- NO</a:t>
            </a:r>
          </a:p>
          <a:p>
            <a:endParaRPr lang="en-US" altLang="en-US" baseline="0" dirty="0" smtClean="0"/>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199901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6071D-A332-44C9-9DE3-2802DE3D3CCA}" type="slidenum">
              <a:rPr lang="en-US" altLang="en-US"/>
              <a:pPr/>
              <a:t>17</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Taken by Carl Mackley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039FC-4E10-42BB-BB4D-F08AC049AAD0}" type="slidenum">
              <a:rPr lang="en-US" altLang="en-US"/>
              <a:pPr/>
              <a:t>18</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dirty="0"/>
              <a:t>Taken by Kent Jones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0A2D6A3-30CF-47C8-9327-15258324B425}" type="slidenum">
              <a:rPr kumimoji="0" lang="en-US" altLang="en-US" smtClean="0">
                <a:solidFill>
                  <a:srgbClr val="000000"/>
                </a:solidFill>
              </a:rPr>
              <a:pPr>
                <a:spcBef>
                  <a:spcPct val="0"/>
                </a:spcBef>
              </a:pPr>
              <a:t>2</a:t>
            </a:fld>
            <a:endParaRPr kumimoji="0" lang="en-US" altLang="en-US" smtClean="0">
              <a:solidFill>
                <a:srgbClr val="000000"/>
              </a:solidFill>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To try and loosen</a:t>
            </a:r>
            <a:r>
              <a:rPr lang="en-US" altLang="en-US" baseline="0" dirty="0" smtClean="0"/>
              <a:t> you up I thought I would start with a photo:</a:t>
            </a:r>
            <a:endParaRPr lang="en-US" altLang="en-US" dirty="0" smtClean="0"/>
          </a:p>
          <a:p>
            <a:r>
              <a:rPr lang="en-US" altLang="en-US" dirty="0" smtClean="0"/>
              <a:t>I’m sure you have</a:t>
            </a:r>
            <a:r>
              <a:rPr lang="en-US" altLang="en-US" baseline="0" dirty="0" smtClean="0"/>
              <a:t> all seen this picture a thousand times</a:t>
            </a:r>
          </a:p>
          <a:p>
            <a:r>
              <a:rPr lang="en-US" altLang="en-US" baseline="0" dirty="0" smtClean="0"/>
              <a:t>I don’t condone violence in any way, but:</a:t>
            </a:r>
          </a:p>
          <a:p>
            <a:r>
              <a:rPr lang="en-US" altLang="en-US" baseline="0" dirty="0" smtClean="0"/>
              <a:t>Back in the day you sorted out your disagreements at the </a:t>
            </a:r>
            <a:r>
              <a:rPr lang="en-US" altLang="en-US" baseline="0" dirty="0" err="1" smtClean="0"/>
              <a:t>headgate</a:t>
            </a:r>
            <a:r>
              <a:rPr lang="en-US" altLang="en-US" baseline="0" dirty="0" smtClean="0"/>
              <a:t> of the ditch;</a:t>
            </a:r>
          </a:p>
          <a:p>
            <a:r>
              <a:rPr lang="en-US" altLang="en-US" baseline="0" dirty="0" smtClean="0"/>
              <a:t>Today you call your attorney and your attorney calls me;</a:t>
            </a:r>
          </a:p>
          <a:p>
            <a:r>
              <a:rPr lang="en-US" altLang="en-US" baseline="0" dirty="0" smtClean="0"/>
              <a:t>The next thing you know we’re tied up in a multi year legal battle</a:t>
            </a:r>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0FF8DE6-4B7E-4950-B14C-2D43659274B4}" type="slidenum">
              <a:rPr kumimoji="0" lang="en-US" altLang="en-US" smtClean="0"/>
              <a:pPr>
                <a:spcBef>
                  <a:spcPct val="0"/>
                </a:spcBef>
              </a:pPr>
              <a:t>3</a:t>
            </a:fld>
            <a:endParaRPr kumimoji="0" lang="en-US" altLang="en-US" smtClean="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How many of you represent or work for a PWS? </a:t>
            </a:r>
          </a:p>
          <a:p>
            <a:r>
              <a:rPr lang="en-US" altLang="en-US" dirty="0" smtClean="0"/>
              <a:t>Provide consulting services for a PWS?  </a:t>
            </a:r>
          </a:p>
          <a:p>
            <a:r>
              <a:rPr lang="en-US" altLang="en-US" dirty="0" smtClean="0"/>
              <a:t>How many don’t know what a PWS is?</a:t>
            </a:r>
          </a:p>
          <a:p>
            <a:r>
              <a:rPr lang="en-US" altLang="en-US" dirty="0" smtClean="0"/>
              <a:t>Ok- we’re  going to define</a:t>
            </a:r>
            <a:r>
              <a:rPr lang="en-US" altLang="en-US" baseline="0" dirty="0" smtClean="0"/>
              <a:t> what a PWS is</a:t>
            </a:r>
            <a:endParaRPr lang="en-US" altLang="en-US" dirty="0" smtClean="0"/>
          </a:p>
          <a:p>
            <a:r>
              <a:rPr lang="en-US" altLang="en-US" dirty="0" smtClean="0"/>
              <a:t>We’re going to explore treatment of PWS within 3 different  administrative functions of the state engineer.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626B192-CF7F-4770-905B-80814DC87A6C}" type="slidenum">
              <a:rPr kumimoji="0" lang="en-US" altLang="en-US" smtClean="0"/>
              <a:pPr>
                <a:spcBef>
                  <a:spcPct val="0"/>
                </a:spcBef>
              </a:pPr>
              <a:t>4</a:t>
            </a:fld>
            <a:endParaRPr kumimoji="0" lang="en-US" altLang="en-US"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Because I find myself using acronyms terms that maybe some people are not familiar with I always like to throw up a slide that defines them prior to a presentation.  </a:t>
            </a:r>
          </a:p>
          <a:p>
            <a:r>
              <a:rPr lang="en-US" altLang="en-US" dirty="0" smtClean="0"/>
              <a:t>Helps stop a lot of weird looks while I’m up here.</a:t>
            </a:r>
          </a:p>
          <a:p>
            <a:r>
              <a:rPr lang="en-US" altLang="en-US" dirty="0" smtClean="0"/>
              <a:t>Take a quick look at each of these</a:t>
            </a:r>
            <a:r>
              <a:rPr lang="en-US" altLang="en-US" baseline="0" dirty="0" smtClean="0"/>
              <a:t> because they will show up on my slides</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Those that didn’t raise your hand when I asked how many were affiliated with a PWS; might be wondering how do I become a PWS?</a:t>
            </a:r>
          </a:p>
          <a:p>
            <a:r>
              <a:rPr lang="en-US" dirty="0" smtClean="0"/>
              <a:t>All though there is no application to become a PWS;</a:t>
            </a:r>
            <a:r>
              <a:rPr lang="en-US" baseline="0" dirty="0" smtClean="0"/>
              <a:t> The Statute directs the SE as to what entities qualify as a PWS</a:t>
            </a:r>
            <a:endParaRPr lang="en-US" dirty="0"/>
          </a:p>
        </p:txBody>
      </p:sp>
      <p:sp>
        <p:nvSpPr>
          <p:cNvPr id="4" name="Slide Number Placeholder 3"/>
          <p:cNvSpPr>
            <a:spLocks noGrp="1"/>
          </p:cNvSpPr>
          <p:nvPr>
            <p:ph type="sldNum" sz="quarter" idx="10"/>
          </p:nvPr>
        </p:nvSpPr>
        <p:spPr/>
        <p:txBody>
          <a:bodyPr/>
          <a:lstStyle/>
          <a:p>
            <a:fld id="{B72CB41E-3669-4A7D-834E-8EC0F4EDFF52}" type="slidenum">
              <a:rPr lang="en-US" smtClean="0"/>
              <a:t>5</a:t>
            </a:fld>
            <a:endParaRPr lang="en-US"/>
          </a:p>
        </p:txBody>
      </p:sp>
    </p:spTree>
    <p:extLst>
      <p:ext uri="{BB962C8B-B14F-4D97-AF65-F5344CB8AC3E}">
        <p14:creationId xmlns:p14="http://schemas.microsoft.com/office/powerpoint/2010/main" val="16534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B3CD9A0-D08B-462B-A788-FCBDCC8A4F89}" type="slidenum">
              <a:rPr kumimoji="0" lang="en-US" altLang="en-US" smtClean="0"/>
              <a:pPr>
                <a:spcBef>
                  <a:spcPct val="0"/>
                </a:spcBef>
              </a:pPr>
              <a:t>6</a:t>
            </a:fld>
            <a:endParaRPr kumimoji="0" lang="en-US" altLang="en-US"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Apologize for cluttered</a:t>
            </a:r>
            <a:r>
              <a:rPr lang="en-US" altLang="en-US" baseline="0" dirty="0" smtClean="0"/>
              <a:t> slide</a:t>
            </a:r>
          </a:p>
          <a:p>
            <a:r>
              <a:rPr lang="en-US" altLang="en-US" baseline="0" dirty="0" smtClean="0"/>
              <a:t>Make note that this is a copy of the section of the code</a:t>
            </a:r>
          </a:p>
          <a:p>
            <a:r>
              <a:rPr lang="en-US" altLang="en-US" baseline="0" dirty="0" smtClean="0"/>
              <a:t>But this section identifies what types of entities qualify for special treatment of their water rights</a:t>
            </a:r>
          </a:p>
          <a:p>
            <a:r>
              <a:rPr lang="en-US" altLang="en-US" baseline="0" dirty="0" smtClean="0"/>
              <a:t>There is important information on this slide that will be part of the exam</a:t>
            </a:r>
          </a:p>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86EA927-56F3-4C75-87FB-3E5747E87681}" type="slidenum">
              <a:rPr kumimoji="0" lang="en-US" altLang="en-US" smtClean="0">
                <a:solidFill>
                  <a:srgbClr val="000000"/>
                </a:solidFill>
              </a:rPr>
              <a:pPr>
                <a:spcBef>
                  <a:spcPct val="0"/>
                </a:spcBef>
              </a:pPr>
              <a:t>7</a:t>
            </a:fld>
            <a:endParaRPr kumimoji="0" lang="en-US" altLang="en-US" smtClean="0">
              <a:solidFill>
                <a:srgbClr val="000000"/>
              </a:solidFill>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Less</a:t>
            </a:r>
            <a:r>
              <a:rPr lang="en-US" altLang="en-US" baseline="0" dirty="0" smtClean="0"/>
              <a:t> than a handful of entities qualify for PWS treatment under subsection D</a:t>
            </a:r>
          </a:p>
          <a:p>
            <a:r>
              <a:rPr lang="en-US" altLang="en-US" baseline="0" dirty="0" smtClean="0"/>
              <a:t>Provo River Water User’s Association is an example</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2387E09-E980-4C89-967E-F5158309BA26}" type="slidenum">
              <a:rPr kumimoji="0" lang="en-US" altLang="en-US" smtClean="0">
                <a:solidFill>
                  <a:srgbClr val="000000"/>
                </a:solidFill>
              </a:rPr>
              <a:pPr>
                <a:spcBef>
                  <a:spcPct val="0"/>
                </a:spcBef>
              </a:pPr>
              <a:t>8</a:t>
            </a:fld>
            <a:endParaRPr kumimoji="0" lang="en-US" altLang="en-US" smtClean="0">
              <a:solidFill>
                <a:srgbClr val="000000"/>
              </a:solidFill>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Now we got the statutes</a:t>
            </a:r>
            <a:r>
              <a:rPr lang="en-US" altLang="en-US" baseline="0" dirty="0" smtClean="0"/>
              <a:t> out of the way. </a:t>
            </a:r>
          </a:p>
          <a:p>
            <a:r>
              <a:rPr lang="en-US" altLang="en-US" baseline="0" dirty="0" smtClean="0"/>
              <a:t>Let’s talk now about the special treatment that PWS receive when it come to 3 different administrative functions</a:t>
            </a:r>
          </a:p>
          <a:p>
            <a:r>
              <a:rPr lang="en-US" altLang="en-US" baseline="0" dirty="0" smtClean="0"/>
              <a:t>In order to understand the special treatment granted to PWS – </a:t>
            </a:r>
          </a:p>
          <a:p>
            <a:r>
              <a:rPr lang="en-US" altLang="en-US" baseline="0" dirty="0" smtClean="0"/>
              <a:t>I’ve found it helpful to compare and contrast how a water right held by JOE PUBLIC is administered and how a PWS’ water right is administered. </a:t>
            </a:r>
          </a:p>
          <a:p>
            <a:r>
              <a:rPr lang="en-US" altLang="en-US" baseline="0" dirty="0" smtClean="0"/>
              <a:t>Let’s start with Extensions of time</a:t>
            </a:r>
          </a:p>
          <a:p>
            <a:r>
              <a:rPr lang="en-US" altLang="en-US" baseline="0" dirty="0" smtClean="0"/>
              <a:t>Start with– due diligence –or – reasonable cause for delay</a:t>
            </a:r>
          </a:p>
          <a:p>
            <a:r>
              <a:rPr lang="en-US" altLang="en-US" baseline="0" dirty="0" smtClean="0"/>
              <a:t>Just to be clear – what we’re talking about here is – an application (whether it be a change/exchange/of an appropriation) has been approved and the applicant working on placing the water to beneficial use so he/she can submit proof.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57066" indent="-291179" eaLnBrk="0" hangingPunct="0">
              <a:spcBef>
                <a:spcPct val="30000"/>
              </a:spcBef>
              <a:defRPr kumimoji="1" sz="1200">
                <a:solidFill>
                  <a:schemeClr val="tx1"/>
                </a:solidFill>
                <a:latin typeface="Times New Roman" pitchFamily="18" charset="0"/>
              </a:defRPr>
            </a:lvl2pPr>
            <a:lvl3pPr marL="1164717" indent="-232943" eaLnBrk="0" hangingPunct="0">
              <a:spcBef>
                <a:spcPct val="30000"/>
              </a:spcBef>
              <a:defRPr kumimoji="1" sz="1200">
                <a:solidFill>
                  <a:schemeClr val="tx1"/>
                </a:solidFill>
                <a:latin typeface="Times New Roman" pitchFamily="18" charset="0"/>
              </a:defRPr>
            </a:lvl3pPr>
            <a:lvl4pPr marL="1630604" indent="-232943" eaLnBrk="0" hangingPunct="0">
              <a:spcBef>
                <a:spcPct val="30000"/>
              </a:spcBef>
              <a:defRPr kumimoji="1" sz="1200">
                <a:solidFill>
                  <a:schemeClr val="tx1"/>
                </a:solidFill>
                <a:latin typeface="Times New Roman" pitchFamily="18" charset="0"/>
              </a:defRPr>
            </a:lvl4pPr>
            <a:lvl5pPr marL="2096491" indent="-232943" eaLnBrk="0" hangingPunct="0">
              <a:spcBef>
                <a:spcPct val="30000"/>
              </a:spcBef>
              <a:defRPr kumimoji="1" sz="1200">
                <a:solidFill>
                  <a:schemeClr val="tx1"/>
                </a:solidFill>
                <a:latin typeface="Times New Roman" pitchFamily="18" charset="0"/>
              </a:defRPr>
            </a:lvl5pPr>
            <a:lvl6pPr marL="2562377" indent="-232943" eaLnBrk="0" fontAlgn="base" hangingPunct="0">
              <a:spcBef>
                <a:spcPct val="30000"/>
              </a:spcBef>
              <a:spcAft>
                <a:spcPct val="0"/>
              </a:spcAft>
              <a:defRPr kumimoji="1" sz="1200">
                <a:solidFill>
                  <a:schemeClr val="tx1"/>
                </a:solidFill>
                <a:latin typeface="Times New Roman" pitchFamily="18" charset="0"/>
              </a:defRPr>
            </a:lvl6pPr>
            <a:lvl7pPr marL="3028264" indent="-232943" eaLnBrk="0" fontAlgn="base" hangingPunct="0">
              <a:spcBef>
                <a:spcPct val="30000"/>
              </a:spcBef>
              <a:spcAft>
                <a:spcPct val="0"/>
              </a:spcAft>
              <a:defRPr kumimoji="1" sz="1200">
                <a:solidFill>
                  <a:schemeClr val="tx1"/>
                </a:solidFill>
                <a:latin typeface="Times New Roman" pitchFamily="18" charset="0"/>
              </a:defRPr>
            </a:lvl7pPr>
            <a:lvl8pPr marL="3494151" indent="-232943" eaLnBrk="0" fontAlgn="base" hangingPunct="0">
              <a:spcBef>
                <a:spcPct val="30000"/>
              </a:spcBef>
              <a:spcAft>
                <a:spcPct val="0"/>
              </a:spcAft>
              <a:defRPr kumimoji="1" sz="1200">
                <a:solidFill>
                  <a:schemeClr val="tx1"/>
                </a:solidFill>
                <a:latin typeface="Times New Roman" pitchFamily="18" charset="0"/>
              </a:defRPr>
            </a:lvl8pPr>
            <a:lvl9pPr marL="3960038" indent="-232943"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99814C6-8C2E-4223-9DE7-4E8CA61E76D8}" type="slidenum">
              <a:rPr kumimoji="0" lang="en-US" altLang="en-US" smtClean="0">
                <a:solidFill>
                  <a:srgbClr val="000000"/>
                </a:solidFill>
              </a:rPr>
              <a:pPr>
                <a:spcBef>
                  <a:spcPct val="0"/>
                </a:spcBef>
              </a:pPr>
              <a:t>9</a:t>
            </a:fld>
            <a:endParaRPr kumimoji="0" lang="en-US" altLang="en-US" smtClean="0">
              <a:solidFill>
                <a:srgbClr val="000000"/>
              </a:solidFill>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w="12700">
            <a:solidFill>
              <a:srgbClr val="000000"/>
            </a:solidFill>
            <a:miter lim="800000"/>
            <a:headEnd type="none" w="sm" len="sm"/>
            <a:tailEnd type="none" w="sm" len="sm"/>
          </a:ln>
        </p:spPr>
        <p:txBody>
          <a:bodyPr/>
          <a:lstStyle/>
          <a:p>
            <a:r>
              <a:rPr lang="en-US" altLang="en-US" dirty="0" smtClean="0"/>
              <a:t>Let’s dig in to 40 year plans</a:t>
            </a:r>
          </a:p>
          <a:p>
            <a:r>
              <a:rPr lang="en-US" altLang="en-US" dirty="0" smtClean="0"/>
              <a:t>Now</a:t>
            </a:r>
            <a:r>
              <a:rPr lang="en-US" altLang="en-US" baseline="0" dirty="0" smtClean="0"/>
              <a:t> remember we’re talking about un-perfected rights that need more time to submit proof</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le.utah.gov/~code/TITLE54/htm/54_02_000100.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609600" y="4267200"/>
            <a:ext cx="8534400" cy="314701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a:solidFill>
                  <a:srgbClr val="000000"/>
                </a:solidFill>
                <a:ea typeface="ヒラギノ角ゴ Pro W3" charset="-128"/>
                <a:sym typeface="Gill Sans" charset="0"/>
              </a:rPr>
              <a:t>RWAU Training—April </a:t>
            </a:r>
            <a:r>
              <a:rPr lang="en-US" altLang="en-US" b="1" dirty="0" smtClean="0">
                <a:solidFill>
                  <a:srgbClr val="000000"/>
                </a:solidFill>
                <a:ea typeface="ヒラギノ角ゴ Pro W3" charset="-128"/>
                <a:sym typeface="Gill Sans" charset="0"/>
              </a:rPr>
              <a:t>2019</a:t>
            </a:r>
            <a:endParaRPr lang="en-US" altLang="en-US" b="1" dirty="0">
              <a:solidFill>
                <a:srgbClr val="000000"/>
              </a:solidFill>
              <a:ea typeface="ヒラギノ角ゴ Pro W3" charset="-128"/>
              <a:sym typeface="Gill Sans" charset="0"/>
            </a:endParaRPr>
          </a:p>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 </a:t>
            </a:r>
            <a:r>
              <a:rPr lang="en-US" altLang="en-US" sz="2400" dirty="0" smtClean="0">
                <a:solidFill>
                  <a:srgbClr val="000000"/>
                </a:solidFill>
                <a:latin typeface="+mn-lt"/>
                <a:ea typeface="ヒラギノ角ゴ Pro W3" charset="-128"/>
                <a:sym typeface="Gill Sans" charset="0"/>
              </a:rPr>
              <a:t>S. Ross Hansen, P.E., L.S.</a:t>
            </a:r>
          </a:p>
          <a:p>
            <a:pPr algn="ctr" eaLnBrk="1" hangingPunct="1">
              <a:spcBef>
                <a:spcPct val="50000"/>
              </a:spcBef>
              <a:buFontTx/>
              <a:buNone/>
            </a:pPr>
            <a:r>
              <a:rPr lang="en-US" altLang="en-US" sz="2000" i="1" dirty="0" smtClean="0">
                <a:solidFill>
                  <a:srgbClr val="000000"/>
                </a:solidFill>
                <a:latin typeface="+mn-lt"/>
                <a:ea typeface="ヒラギノ角ゴ Pro W3" charset="-128"/>
                <a:sym typeface="Gill Sans" charset="0"/>
              </a:rPr>
              <a:t>Utah Lake/Jordan River Regional Engineer</a:t>
            </a:r>
            <a:endParaRPr lang="en-US" altLang="en-US" sz="2000" i="1" dirty="0">
              <a:solidFill>
                <a:srgbClr val="000000"/>
              </a:solidFill>
              <a:latin typeface="+mn-lt"/>
              <a:ea typeface="ヒラギノ角ゴ Pro W3" charset="-128"/>
              <a:sym typeface="Gill Sans" charset="0"/>
            </a:endParaRP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4292600" y="1219200"/>
            <a:ext cx="468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Public Water Suppliers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Surveying principles</a:t>
            </a:r>
          </a:p>
        </p:txBody>
      </p:sp>
      <p:sp>
        <p:nvSpPr>
          <p:cNvPr id="6" name="Slide Number Placeholder 5"/>
          <p:cNvSpPr>
            <a:spLocks noGrp="1"/>
          </p:cNvSpPr>
          <p:nvPr>
            <p:ph type="sldNum" sz="quarter" idx="12"/>
          </p:nvPr>
        </p:nvSpPr>
        <p:spPr/>
        <p:txBody>
          <a:bodyPr/>
          <a:lstStyle/>
          <a:p>
            <a:pPr lvl="1">
              <a:defRPr/>
            </a:pPr>
            <a:fld id="{2D431A30-A631-4D91-84A8-F8A55105FB55}" type="slidenum">
              <a:rPr lang="en-US" altLang="en-US"/>
              <a:pPr lvl="1">
                <a:defRPr/>
              </a:pPr>
              <a:t>10</a:t>
            </a:fld>
            <a:endParaRPr lang="en-US" altLang="en-US">
              <a:latin typeface="Times New Roman"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457200"/>
            <a:ext cx="8229600" cy="13716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Forfeiture</a:t>
            </a:r>
            <a:endParaRPr lang="en-US" altLang="en-US" sz="4000" dirty="0" smtClean="0">
              <a:solidFill>
                <a:schemeClr val="tx1"/>
              </a:solidFill>
              <a:effectLst>
                <a:outerShdw blurRad="38100" dist="38100" dir="2700000" algn="tl">
                  <a:srgbClr val="C0C0C0"/>
                </a:outerShdw>
              </a:effectLst>
            </a:endParaRP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4"/>
          <p:cNvSpPr>
            <a:spLocks noGrp="1" noChangeArrowheads="1"/>
          </p:cNvSpPr>
          <p:nvPr>
            <p:ph type="body" idx="1"/>
          </p:nvPr>
        </p:nvSpPr>
        <p:spPr>
          <a:xfrm>
            <a:off x="457200" y="2133600"/>
            <a:ext cx="8229600" cy="4343400"/>
          </a:xfrm>
        </p:spPr>
        <p:txBody>
          <a:bodyPr/>
          <a:lstStyle/>
          <a:p>
            <a:pPr marL="0" indent="0">
              <a:buNone/>
            </a:pPr>
            <a:r>
              <a:rPr lang="en-US" altLang="en-US" sz="2800" dirty="0" smtClean="0">
                <a:solidFill>
                  <a:schemeClr val="tx2"/>
                </a:solidFill>
              </a:rPr>
              <a:t>Water right(s)/portion owned by </a:t>
            </a:r>
            <a:r>
              <a:rPr lang="en-US" altLang="en-US" sz="2800" u="sng" dirty="0" smtClean="0">
                <a:solidFill>
                  <a:schemeClr val="tx2"/>
                </a:solidFill>
              </a:rPr>
              <a:t>non</a:t>
            </a:r>
            <a:r>
              <a:rPr lang="en-US" altLang="en-US" sz="2800" dirty="0" smtClean="0">
                <a:solidFill>
                  <a:schemeClr val="tx2"/>
                </a:solidFill>
              </a:rPr>
              <a:t> PWS entities are subject to forfeiture if not used for a period of 7 years.</a:t>
            </a:r>
          </a:p>
          <a:p>
            <a:pPr marL="609600" indent="-609600"/>
            <a:endParaRPr lang="en-US" altLang="en-US" sz="2800" dirty="0" smtClean="0">
              <a:solidFill>
                <a:schemeClr val="tx2"/>
              </a:solidFill>
            </a:endParaRPr>
          </a:p>
          <a:p>
            <a:pPr marL="0" indent="0">
              <a:buNone/>
            </a:pPr>
            <a:r>
              <a:rPr lang="en-US" altLang="en-US" sz="2800" dirty="0" smtClean="0">
                <a:solidFill>
                  <a:schemeClr val="tx2"/>
                </a:solidFill>
              </a:rPr>
              <a:t>Statute section 73-1-4(2)(e)(vii) exempts water rights owned by PWS from forfeiture.</a:t>
            </a:r>
          </a:p>
          <a:p>
            <a:pPr marL="1009650" lvl="1" indent="-609600"/>
            <a:r>
              <a:rPr lang="en-US" altLang="en-US" sz="2400" dirty="0" smtClean="0">
                <a:solidFill>
                  <a:schemeClr val="tx2"/>
                </a:solidFill>
              </a:rPr>
              <a:t>If PWS acquires right after May </a:t>
            </a:r>
            <a:r>
              <a:rPr lang="en-US" altLang="en-US" sz="2400" dirty="0">
                <a:solidFill>
                  <a:schemeClr val="tx2"/>
                </a:solidFill>
              </a:rPr>
              <a:t>5</a:t>
            </a:r>
            <a:r>
              <a:rPr lang="en-US" altLang="en-US" sz="2400" dirty="0" smtClean="0">
                <a:solidFill>
                  <a:schemeClr val="tx2"/>
                </a:solidFill>
              </a:rPr>
              <a:t>, 2008</a:t>
            </a:r>
          </a:p>
          <a:p>
            <a:pPr marL="1409700" lvl="2" indent="-609600"/>
            <a:r>
              <a:rPr lang="en-US" altLang="en-US" sz="2000" dirty="0" smtClean="0">
                <a:solidFill>
                  <a:schemeClr val="tx2"/>
                </a:solidFill>
              </a:rPr>
              <a:t>A change app must be </a:t>
            </a:r>
            <a:r>
              <a:rPr lang="en-US" altLang="en-US" sz="2000" u="sng" dirty="0" smtClean="0">
                <a:solidFill>
                  <a:schemeClr val="tx2"/>
                </a:solidFill>
              </a:rPr>
              <a:t>approved</a:t>
            </a:r>
            <a:r>
              <a:rPr lang="en-US" altLang="en-US" sz="2000" dirty="0" smtClean="0">
                <a:solidFill>
                  <a:schemeClr val="tx2"/>
                </a:solidFill>
              </a:rPr>
              <a:t> to move the water to the PWS to protect from nonuse.</a:t>
            </a:r>
          </a:p>
          <a:p>
            <a:pPr marL="1409700" lvl="2" indent="-609600"/>
            <a:r>
              <a:rPr lang="en-US" altLang="en-US" sz="2000" dirty="0" smtClean="0">
                <a:solidFill>
                  <a:schemeClr val="tx2"/>
                </a:solidFill>
              </a:rPr>
              <a:t>WR owned by PWS before May 2008; not subject to Quantity impairment presumption.</a:t>
            </a:r>
          </a:p>
          <a:p>
            <a:pPr marL="609600" indent="-609600"/>
            <a:endParaRPr lang="en-US" altLang="en-US" sz="2800" dirty="0" smtClean="0"/>
          </a:p>
          <a:p>
            <a:pPr marL="609600" indent="-609600"/>
            <a:endParaRPr lang="en-US" altLang="en-US" sz="2800" dirty="0" smtClean="0"/>
          </a:p>
        </p:txBody>
      </p:sp>
    </p:spTree>
    <p:extLst>
      <p:ext uri="{BB962C8B-B14F-4D97-AF65-F5344CB8AC3E}">
        <p14:creationId xmlns:p14="http://schemas.microsoft.com/office/powerpoint/2010/main" val="20233056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solidFill>
            <a:schemeClr val="tx2"/>
          </a:solidFill>
          <a:ln>
            <a:noFill/>
          </a:ln>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Proof</a:t>
            </a:r>
            <a:endParaRPr lang="en-US" altLang="en-US" sz="4000" dirty="0" smtClean="0">
              <a:solidFill>
                <a:schemeClr val="tx1"/>
              </a:solidFill>
              <a:effectLst>
                <a:outerShdw blurRad="38100" dist="38100" dir="2700000" algn="tl">
                  <a:srgbClr val="C0C0C0"/>
                </a:outerShdw>
              </a:effectLst>
            </a:endParaRPr>
          </a:p>
        </p:txBody>
      </p:sp>
      <p:sp>
        <p:nvSpPr>
          <p:cNvPr id="3" name="Text Placeholder 2"/>
          <p:cNvSpPr>
            <a:spLocks noGrp="1"/>
          </p:cNvSpPr>
          <p:nvPr>
            <p:ph type="body" idx="1"/>
          </p:nvPr>
        </p:nvSpPr>
        <p:spPr>
          <a:xfrm>
            <a:off x="381000" y="1752600"/>
            <a:ext cx="3962400" cy="422274"/>
          </a:xfrm>
          <a:solidFill>
            <a:schemeClr val="tx2"/>
          </a:solidFill>
        </p:spPr>
        <p:txBody>
          <a:bodyPr/>
          <a:lstStyle/>
          <a:p>
            <a:pPr algn="ctr"/>
            <a:r>
              <a:rPr lang="en-US" dirty="0" smtClean="0">
                <a:solidFill>
                  <a:schemeClr val="bg1"/>
                </a:solidFill>
              </a:rPr>
              <a:t>Historically</a:t>
            </a:r>
            <a:endParaRPr lang="en-US" dirty="0">
              <a:solidFill>
                <a:schemeClr val="bg1"/>
              </a:solidFill>
            </a:endParaRPr>
          </a:p>
        </p:txBody>
      </p:sp>
      <p:sp>
        <p:nvSpPr>
          <p:cNvPr id="26630" name="Rectangle 4"/>
          <p:cNvSpPr>
            <a:spLocks noGrp="1" noChangeArrowheads="1"/>
          </p:cNvSpPr>
          <p:nvPr>
            <p:ph sz="half" idx="2"/>
          </p:nvPr>
        </p:nvSpPr>
        <p:spPr>
          <a:xfrm>
            <a:off x="381000" y="2174874"/>
            <a:ext cx="3962400" cy="4302125"/>
          </a:xfrm>
        </p:spPr>
        <p:txBody>
          <a:bodyPr/>
          <a:lstStyle/>
          <a:p>
            <a:pPr marL="0" indent="0">
              <a:buNone/>
            </a:pPr>
            <a:r>
              <a:rPr lang="en-US" altLang="en-US" sz="2200" dirty="0" smtClean="0">
                <a:solidFill>
                  <a:schemeClr val="tx2"/>
                </a:solidFill>
              </a:rPr>
              <a:t>PWS proofs consisted of showing the capacity of the well.</a:t>
            </a:r>
          </a:p>
          <a:p>
            <a:pPr marL="1009650" lvl="1" indent="-609600"/>
            <a:r>
              <a:rPr lang="en-US" altLang="en-US" sz="2200" dirty="0" smtClean="0">
                <a:solidFill>
                  <a:schemeClr val="tx2"/>
                </a:solidFill>
              </a:rPr>
              <a:t>Example: water right was for 5 </a:t>
            </a:r>
            <a:r>
              <a:rPr lang="en-US" altLang="en-US" sz="2200" dirty="0" err="1" smtClean="0">
                <a:solidFill>
                  <a:schemeClr val="tx2"/>
                </a:solidFill>
              </a:rPr>
              <a:t>cfs</a:t>
            </a:r>
            <a:endParaRPr lang="en-US" altLang="en-US" sz="2200" dirty="0" smtClean="0">
              <a:solidFill>
                <a:schemeClr val="tx2"/>
              </a:solidFill>
            </a:endParaRPr>
          </a:p>
          <a:p>
            <a:pPr marL="1009650" lvl="1" indent="-609600"/>
            <a:r>
              <a:rPr lang="en-US" altLang="en-US" sz="2200" dirty="0" smtClean="0">
                <a:solidFill>
                  <a:schemeClr val="tx2"/>
                </a:solidFill>
              </a:rPr>
              <a:t>Drill well - install 5 </a:t>
            </a:r>
            <a:r>
              <a:rPr lang="en-US" altLang="en-US" sz="2200" dirty="0" err="1" smtClean="0">
                <a:solidFill>
                  <a:schemeClr val="tx2"/>
                </a:solidFill>
              </a:rPr>
              <a:t>cfs</a:t>
            </a:r>
            <a:r>
              <a:rPr lang="en-US" altLang="en-US" sz="2200" dirty="0" smtClean="0">
                <a:solidFill>
                  <a:schemeClr val="tx2"/>
                </a:solidFill>
              </a:rPr>
              <a:t> pump - submit proof.</a:t>
            </a:r>
          </a:p>
          <a:p>
            <a:pPr marL="1009650" lvl="1" indent="-609600"/>
            <a:r>
              <a:rPr lang="en-US" altLang="en-US" sz="2200" dirty="0" smtClean="0">
                <a:solidFill>
                  <a:schemeClr val="tx2"/>
                </a:solidFill>
              </a:rPr>
              <a:t>Receive certificate for 5 </a:t>
            </a:r>
            <a:r>
              <a:rPr lang="en-US" altLang="en-US" sz="2200" dirty="0" err="1" smtClean="0">
                <a:solidFill>
                  <a:schemeClr val="tx2"/>
                </a:solidFill>
              </a:rPr>
              <a:t>cfs</a:t>
            </a:r>
            <a:r>
              <a:rPr lang="en-US" altLang="en-US" sz="2200" dirty="0" smtClean="0">
                <a:solidFill>
                  <a:schemeClr val="tx2"/>
                </a:solidFill>
              </a:rPr>
              <a:t>.</a:t>
            </a:r>
          </a:p>
        </p:txBody>
      </p:sp>
      <p:sp>
        <p:nvSpPr>
          <p:cNvPr id="4" name="Text Placeholder 3"/>
          <p:cNvSpPr>
            <a:spLocks noGrp="1"/>
          </p:cNvSpPr>
          <p:nvPr>
            <p:ph type="body" sz="quarter" idx="3"/>
          </p:nvPr>
        </p:nvSpPr>
        <p:spPr>
          <a:xfrm>
            <a:off x="4572794" y="1752599"/>
            <a:ext cx="4190205" cy="422275"/>
          </a:xfrm>
          <a:solidFill>
            <a:schemeClr val="tx2"/>
          </a:solidFill>
        </p:spPr>
        <p:txBody>
          <a:bodyPr/>
          <a:lstStyle/>
          <a:p>
            <a:pPr algn="ctr"/>
            <a:r>
              <a:rPr lang="en-US" dirty="0" smtClean="0">
                <a:solidFill>
                  <a:schemeClr val="bg1"/>
                </a:solidFill>
              </a:rPr>
              <a:t>Presently</a:t>
            </a:r>
            <a:endParaRPr lang="en-US" dirty="0">
              <a:solidFill>
                <a:schemeClr val="bg1"/>
              </a:solidFill>
            </a:endParaRPr>
          </a:p>
        </p:txBody>
      </p:sp>
      <p:sp>
        <p:nvSpPr>
          <p:cNvPr id="8" name="Rectangle 7"/>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4"/>
          </p:nvPr>
        </p:nvSpPr>
        <p:spPr>
          <a:xfrm>
            <a:off x="4572794" y="2174874"/>
            <a:ext cx="4190205" cy="4302125"/>
          </a:xfrm>
        </p:spPr>
        <p:txBody>
          <a:bodyPr/>
          <a:lstStyle/>
          <a:p>
            <a:pPr marL="0" indent="0">
              <a:buNone/>
            </a:pPr>
            <a:r>
              <a:rPr lang="en-US" altLang="en-US" sz="2200" dirty="0" smtClean="0">
                <a:solidFill>
                  <a:schemeClr val="tx2"/>
                </a:solidFill>
              </a:rPr>
              <a:t>PWS </a:t>
            </a:r>
            <a:r>
              <a:rPr lang="en-US" altLang="en-US" sz="2200" dirty="0">
                <a:solidFill>
                  <a:schemeClr val="tx2"/>
                </a:solidFill>
              </a:rPr>
              <a:t>proof must show:</a:t>
            </a:r>
          </a:p>
          <a:p>
            <a:pPr marL="1009650" lvl="1" indent="-609600"/>
            <a:r>
              <a:rPr lang="en-US" altLang="en-US" sz="2200" dirty="0">
                <a:solidFill>
                  <a:schemeClr val="tx2"/>
                </a:solidFill>
              </a:rPr>
              <a:t>Capacity of well</a:t>
            </a:r>
          </a:p>
          <a:p>
            <a:pPr marL="1009650" lvl="1" indent="-609600"/>
            <a:r>
              <a:rPr lang="en-US" altLang="en-US" sz="2200" dirty="0">
                <a:solidFill>
                  <a:schemeClr val="tx2"/>
                </a:solidFill>
              </a:rPr>
              <a:t>An accounting of all water rights which include the well as one of its POD</a:t>
            </a:r>
          </a:p>
          <a:p>
            <a:pPr marL="1009650" lvl="1" indent="-609600"/>
            <a:r>
              <a:rPr lang="en-US" altLang="en-US" sz="2200" dirty="0">
                <a:solidFill>
                  <a:schemeClr val="tx2"/>
                </a:solidFill>
              </a:rPr>
              <a:t>A comparison of water use reported/diverted with quantity of water being proofed.</a:t>
            </a:r>
          </a:p>
          <a:p>
            <a:pPr marL="1009650" lvl="1" indent="-609600"/>
            <a:r>
              <a:rPr lang="en-US" altLang="en-US" sz="2200" dirty="0">
                <a:solidFill>
                  <a:schemeClr val="tx2"/>
                </a:solidFill>
              </a:rPr>
              <a:t>Service area not specific place of use.</a:t>
            </a:r>
          </a:p>
          <a:p>
            <a:endParaRPr lang="en-US" dirty="0"/>
          </a:p>
        </p:txBody>
      </p:sp>
    </p:spTree>
    <p:extLst>
      <p:ext uri="{BB962C8B-B14F-4D97-AF65-F5344CB8AC3E}">
        <p14:creationId xmlns:p14="http://schemas.microsoft.com/office/powerpoint/2010/main" val="7228382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DA9BF23C-1432-40FB-87E8-75173F2F65DD}" type="slidenum">
              <a:rPr lang="en-US" altLang="en-US">
                <a:solidFill>
                  <a:srgbClr val="000000"/>
                </a:solidFill>
              </a:rPr>
              <a:pPr lvl="1">
                <a:defRPr/>
              </a:pPr>
              <a:t>12</a:t>
            </a:fld>
            <a:endParaRPr lang="en-US" altLang="en-US">
              <a:solidFill>
                <a:srgbClr val="000000"/>
              </a:solidFill>
              <a:latin typeface="Times New Roman" pitchFamily="18" charset="0"/>
            </a:endParaRP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4620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0E79DC31-90A5-454C-B384-A966AF283EF3}" type="slidenum">
              <a:rPr lang="en-US" altLang="en-US">
                <a:solidFill>
                  <a:srgbClr val="000000"/>
                </a:solidFill>
              </a:rPr>
              <a:pPr lvl="1">
                <a:defRPr/>
              </a:pPr>
              <a:t>13</a:t>
            </a:fld>
            <a:endParaRPr lang="en-US" altLang="en-US">
              <a:solidFill>
                <a:srgbClr val="000000"/>
              </a:solidFill>
              <a:latin typeface="Times New Roman" pitchFamily="18"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533400"/>
            <a:ext cx="8229600" cy="884238"/>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Water Rights—</a:t>
            </a:r>
            <a:r>
              <a:rPr lang="en-US" altLang="en-US" sz="4000" dirty="0" smtClean="0">
                <a:solidFill>
                  <a:srgbClr val="FF0000"/>
                </a:solidFill>
                <a:effectLst>
                  <a:outerShdw blurRad="38100" dist="38100" dir="2700000" algn="tl">
                    <a:srgbClr val="C0C0C0"/>
                  </a:outerShdw>
                </a:effectLst>
              </a:rPr>
              <a:t>Proof </a:t>
            </a:r>
            <a:r>
              <a:rPr lang="en-US" altLang="en-US" sz="2800" dirty="0" smtClean="0">
                <a:solidFill>
                  <a:srgbClr val="FF0000"/>
                </a:solidFill>
                <a:effectLst>
                  <a:outerShdw blurRad="38100" dist="38100" dir="2700000" algn="tl">
                    <a:srgbClr val="C0C0C0"/>
                  </a:outerShdw>
                </a:effectLst>
              </a:rPr>
              <a:t>(Example)</a:t>
            </a:r>
            <a:endParaRPr lang="en-US" altLang="en-US" sz="2800" dirty="0" smtClean="0">
              <a:solidFill>
                <a:schemeClr val="tx1"/>
              </a:solidFill>
              <a:effectLst>
                <a:outerShdw blurRad="38100" dist="38100" dir="2700000" algn="tl">
                  <a:srgbClr val="C0C0C0"/>
                </a:outerShdw>
              </a:effectLst>
            </a:endParaRPr>
          </a:p>
        </p:txBody>
      </p:sp>
      <p:sp>
        <p:nvSpPr>
          <p:cNvPr id="14342" name="Rectangle 4"/>
          <p:cNvSpPr>
            <a:spLocks noGrp="1" noChangeArrowheads="1"/>
          </p:cNvSpPr>
          <p:nvPr>
            <p:ph type="body" idx="1"/>
          </p:nvPr>
        </p:nvSpPr>
        <p:spPr>
          <a:xfrm>
            <a:off x="381000" y="1752600"/>
            <a:ext cx="8382000" cy="4724400"/>
          </a:xfrm>
        </p:spPr>
        <p:txBody>
          <a:bodyPr/>
          <a:lstStyle/>
          <a:p>
            <a:pPr marL="609600" indent="-609600">
              <a:defRPr/>
            </a:pPr>
            <a:r>
              <a:rPr lang="en-US" altLang="en-US" sz="2800" dirty="0" smtClean="0">
                <a:solidFill>
                  <a:schemeClr val="tx2"/>
                </a:solidFill>
              </a:rPr>
              <a:t>City has 2 water rights with right to divert 4 </a:t>
            </a:r>
            <a:r>
              <a:rPr lang="en-US" altLang="en-US" sz="2800" dirty="0" err="1" smtClean="0">
                <a:solidFill>
                  <a:schemeClr val="tx2"/>
                </a:solidFill>
              </a:rPr>
              <a:t>cfs</a:t>
            </a:r>
            <a:r>
              <a:rPr lang="en-US" altLang="en-US" sz="2800" dirty="0" smtClean="0">
                <a:solidFill>
                  <a:schemeClr val="tx2"/>
                </a:solidFill>
              </a:rPr>
              <a:t> and 5 </a:t>
            </a:r>
            <a:r>
              <a:rPr lang="en-US" altLang="en-US" sz="2800" dirty="0" err="1" smtClean="0">
                <a:solidFill>
                  <a:schemeClr val="tx2"/>
                </a:solidFill>
              </a:rPr>
              <a:t>cfs</a:t>
            </a:r>
            <a:r>
              <a:rPr lang="en-US" altLang="en-US" sz="2800" dirty="0" smtClean="0">
                <a:solidFill>
                  <a:schemeClr val="tx2"/>
                </a:solidFill>
              </a:rPr>
              <a:t> totaling 6500 ac-feet volume. </a:t>
            </a:r>
          </a:p>
          <a:p>
            <a:pPr marL="609600" indent="-609600">
              <a:defRPr/>
            </a:pPr>
            <a:r>
              <a:rPr lang="en-US" altLang="en-US" sz="2800" dirty="0" smtClean="0">
                <a:solidFill>
                  <a:schemeClr val="tx2"/>
                </a:solidFill>
              </a:rPr>
              <a:t>Well capacities: Well A= 6 </a:t>
            </a:r>
            <a:r>
              <a:rPr lang="en-US" altLang="en-US" sz="2800" dirty="0" err="1" smtClean="0">
                <a:solidFill>
                  <a:schemeClr val="tx2"/>
                </a:solidFill>
              </a:rPr>
              <a:t>cfs</a:t>
            </a:r>
            <a:r>
              <a:rPr lang="en-US" altLang="en-US" sz="2800" dirty="0" smtClean="0">
                <a:solidFill>
                  <a:schemeClr val="tx2"/>
                </a:solidFill>
              </a:rPr>
              <a:t>; Well B= 5 </a:t>
            </a:r>
            <a:r>
              <a:rPr lang="en-US" altLang="en-US" sz="2800" dirty="0" err="1" smtClean="0">
                <a:solidFill>
                  <a:schemeClr val="tx2"/>
                </a:solidFill>
              </a:rPr>
              <a:t>cfs</a:t>
            </a:r>
            <a:r>
              <a:rPr lang="en-US" altLang="en-US" sz="2800" dirty="0" smtClean="0">
                <a:solidFill>
                  <a:schemeClr val="tx2"/>
                </a:solidFill>
              </a:rPr>
              <a:t>.</a:t>
            </a:r>
          </a:p>
          <a:p>
            <a:pPr marL="609600" indent="-609600">
              <a:buClr>
                <a:srgbClr val="000000"/>
              </a:buClr>
              <a:defRPr/>
            </a:pPr>
            <a:r>
              <a:rPr lang="en-US" altLang="en-US" sz="2800" dirty="0" smtClean="0">
                <a:solidFill>
                  <a:schemeClr val="tx2"/>
                </a:solidFill>
              </a:rPr>
              <a:t>2 </a:t>
            </a:r>
            <a:r>
              <a:rPr lang="en-US" altLang="en-US" sz="2800" dirty="0">
                <a:solidFill>
                  <a:schemeClr val="tx2"/>
                </a:solidFill>
              </a:rPr>
              <a:t>wells -water </a:t>
            </a:r>
            <a:r>
              <a:rPr lang="en-US" altLang="en-US" sz="2800" dirty="0" smtClean="0">
                <a:solidFill>
                  <a:schemeClr val="tx2"/>
                </a:solidFill>
              </a:rPr>
              <a:t>reporting </a:t>
            </a:r>
            <a:r>
              <a:rPr lang="en-US" altLang="en-US" sz="2800" dirty="0">
                <a:solidFill>
                  <a:schemeClr val="tx2"/>
                </a:solidFill>
              </a:rPr>
              <a:t>info. diversion equals 2000 ac-feet </a:t>
            </a:r>
            <a:r>
              <a:rPr lang="en-US" altLang="en-US" sz="2800" dirty="0" smtClean="0">
                <a:solidFill>
                  <a:schemeClr val="tx2"/>
                </a:solidFill>
              </a:rPr>
              <a:t>annually.</a:t>
            </a:r>
          </a:p>
          <a:p>
            <a:pPr marL="609600" indent="-609600">
              <a:defRPr/>
            </a:pPr>
            <a:r>
              <a:rPr lang="en-US" altLang="en-US" sz="2800" dirty="0" smtClean="0">
                <a:solidFill>
                  <a:schemeClr val="tx2"/>
                </a:solidFill>
              </a:rPr>
              <a:t>City buys farmer’s 600 ac-feet WR and files municipal change application to divert water from city’s 2 wells.</a:t>
            </a:r>
          </a:p>
          <a:p>
            <a:pPr marL="609600" indent="-609600">
              <a:defRPr/>
            </a:pPr>
            <a:r>
              <a:rPr lang="en-US" altLang="en-US" sz="2800" dirty="0" smtClean="0">
                <a:solidFill>
                  <a:schemeClr val="accent5"/>
                </a:solidFill>
              </a:rPr>
              <a:t>When city files proof what can be certificated?</a:t>
            </a:r>
          </a:p>
          <a:p>
            <a:pPr marL="609600" indent="-609600">
              <a:defRPr/>
            </a:pPr>
            <a:r>
              <a:rPr lang="en-US" altLang="en-US" sz="2800" dirty="0" smtClean="0">
                <a:solidFill>
                  <a:schemeClr val="accent2"/>
                </a:solidFill>
              </a:rPr>
              <a:t>Answer = Nothing – 0 ac-feet.</a:t>
            </a:r>
          </a:p>
          <a:p>
            <a:pPr marL="609600" indent="-609600">
              <a:defRPr/>
            </a:pPr>
            <a:endParaRPr lang="en-US" altLang="en-US" sz="2800" dirty="0" smtClean="0"/>
          </a:p>
          <a:p>
            <a:pPr marL="0" indent="0">
              <a:buFont typeface="Wingdings" pitchFamily="2" charset="2"/>
              <a:buNone/>
              <a:defRPr/>
            </a:pPr>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87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2">
                                            <p:txEl>
                                              <p:pRg st="4" end="4"/>
                                            </p:txEl>
                                          </p:spTgt>
                                        </p:tgtEl>
                                        <p:attrNameLst>
                                          <p:attrName>style.visibility</p:attrName>
                                        </p:attrNameLst>
                                      </p:cBhvr>
                                      <p:to>
                                        <p:strVal val="visible"/>
                                      </p:to>
                                    </p:set>
                                    <p:anim calcmode="lin" valueType="num">
                                      <p:cBhvr additive="base">
                                        <p:cTn id="7" dur="500" fill="hold"/>
                                        <p:tgtEl>
                                          <p:spTgt spid="1434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anim calcmode="lin" valueType="num">
                                      <p:cBhvr additive="base">
                                        <p:cTn id="13" dur="500" fill="hold"/>
                                        <p:tgtEl>
                                          <p:spTgt spid="1434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7661FEB9-32EC-4650-8ADC-E6478DDD1E13}" type="slidenum">
              <a:rPr lang="en-US" altLang="en-US">
                <a:solidFill>
                  <a:srgbClr val="000000"/>
                </a:solidFill>
              </a:rPr>
              <a:pPr lvl="1">
                <a:defRPr/>
              </a:pPr>
              <a:t>14</a:t>
            </a:fld>
            <a:endParaRPr lang="en-US" altLang="en-US">
              <a:solidFill>
                <a:srgbClr val="000000"/>
              </a:solidFill>
              <a:latin typeface="Times New Roman" pitchFamily="18" charset="0"/>
            </a:endParaRP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685800" y="381000"/>
            <a:ext cx="8080375" cy="11430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Proof </a:t>
            </a:r>
            <a:r>
              <a:rPr lang="en-US" altLang="en-US" sz="2800" dirty="0" smtClean="0">
                <a:solidFill>
                  <a:srgbClr val="FF0000"/>
                </a:solidFill>
                <a:effectLst>
                  <a:outerShdw blurRad="38100" dist="38100" dir="2700000" algn="tl">
                    <a:srgbClr val="C0C0C0"/>
                  </a:outerShdw>
                </a:effectLst>
              </a:rPr>
              <a:t>(Example cont.)</a:t>
            </a:r>
            <a:r>
              <a:rPr lang="en-US" altLang="en-US" sz="2800" dirty="0" smtClean="0">
                <a:solidFill>
                  <a:schemeClr val="tx2"/>
                </a:solidFill>
                <a:effectLst>
                  <a:outerShdw blurRad="38100" dist="38100" dir="2700000" algn="tl">
                    <a:srgbClr val="C0C0C0"/>
                  </a:outerShdw>
                </a:effectLst>
              </a:rPr>
              <a:t/>
            </a:r>
            <a:br>
              <a:rPr lang="en-US" altLang="en-US" sz="2800" dirty="0" smtClean="0">
                <a:solidFill>
                  <a:schemeClr val="tx2"/>
                </a:solidFill>
                <a:effectLst>
                  <a:outerShdw blurRad="38100" dist="38100" dir="2700000" algn="tl">
                    <a:srgbClr val="C0C0C0"/>
                  </a:outerShdw>
                </a:effectLst>
              </a:rPr>
            </a:br>
            <a:endParaRPr lang="en-US" altLang="en-US" sz="2800" dirty="0" smtClean="0">
              <a:solidFill>
                <a:schemeClr val="tx2"/>
              </a:solidFill>
              <a:effectLst>
                <a:outerShdw blurRad="38100" dist="38100" dir="2700000" algn="tl">
                  <a:srgbClr val="C0C0C0"/>
                </a:outerShdw>
              </a:effectLst>
            </a:endParaRPr>
          </a:p>
        </p:txBody>
      </p:sp>
      <p:sp>
        <p:nvSpPr>
          <p:cNvPr id="14342" name="Rectangle 4"/>
          <p:cNvSpPr>
            <a:spLocks noGrp="1" noChangeArrowheads="1"/>
          </p:cNvSpPr>
          <p:nvPr>
            <p:ph type="body" idx="1"/>
          </p:nvPr>
        </p:nvSpPr>
        <p:spPr>
          <a:xfrm>
            <a:off x="381000" y="1752600"/>
            <a:ext cx="7772400" cy="4114800"/>
          </a:xfrm>
        </p:spPr>
        <p:txBody>
          <a:bodyPr/>
          <a:lstStyle/>
          <a:p>
            <a:pPr marL="609600" indent="-609600">
              <a:defRPr/>
            </a:pPr>
            <a:endParaRPr lang="en-US" altLang="en-US" sz="2800" dirty="0" smtClean="0"/>
          </a:p>
          <a:p>
            <a:pPr marL="0" indent="0">
              <a:buFont typeface="Wingdings" pitchFamily="2" charset="2"/>
              <a:buNone/>
              <a:defRPr/>
            </a:pPr>
            <a:endParaRPr lang="en-US" altLang="en-US" sz="2800" dirty="0" smtClean="0"/>
          </a:p>
        </p:txBody>
      </p:sp>
      <p:pic>
        <p:nvPicPr>
          <p:cNvPr id="297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43000"/>
            <a:ext cx="53784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1503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PWS Service Area </a:t>
            </a:r>
            <a:r>
              <a:rPr lang="en-US" altLang="en-US" sz="2800" dirty="0" smtClean="0">
                <a:solidFill>
                  <a:schemeClr val="tx1"/>
                </a:solidFill>
                <a:effectLst>
                  <a:outerShdw blurRad="38100" dist="38100" dir="2700000" algn="tl">
                    <a:srgbClr val="C0C0C0"/>
                  </a:outerShdw>
                </a:effectLst>
              </a:rPr>
              <a:t/>
            </a:r>
            <a:br>
              <a:rPr lang="en-US" altLang="en-US" sz="2800" dirty="0" smtClean="0">
                <a:solidFill>
                  <a:schemeClr val="tx1"/>
                </a:solidFill>
                <a:effectLst>
                  <a:outerShdw blurRad="38100" dist="38100" dir="2700000" algn="tl">
                    <a:srgbClr val="C0C0C0"/>
                  </a:outerShdw>
                </a:effectLst>
              </a:rPr>
            </a:br>
            <a:endParaRPr lang="en-US" altLang="en-US" sz="2800" dirty="0" smtClean="0">
              <a:solidFill>
                <a:schemeClr val="tx1"/>
              </a:solidFill>
              <a:effectLst>
                <a:outerShdw blurRad="38100" dist="38100" dir="2700000" algn="tl">
                  <a:srgbClr val="C0C0C0"/>
                </a:outerShdw>
              </a:effectLst>
            </a:endParaRPr>
          </a:p>
        </p:txBody>
      </p:sp>
      <p:sp>
        <p:nvSpPr>
          <p:cNvPr id="14342" name="Rectangle 4"/>
          <p:cNvSpPr>
            <a:spLocks noGrp="1" noChangeArrowheads="1"/>
          </p:cNvSpPr>
          <p:nvPr>
            <p:ph sz="half" idx="1"/>
          </p:nvPr>
        </p:nvSpPr>
        <p:spPr>
          <a:xfrm>
            <a:off x="228600" y="1227138"/>
            <a:ext cx="8686800" cy="2209799"/>
          </a:xfrm>
        </p:spPr>
        <p:txBody>
          <a:bodyPr/>
          <a:lstStyle/>
          <a:p>
            <a:pPr marL="0" indent="0">
              <a:buNone/>
              <a:defRPr/>
            </a:pPr>
            <a:r>
              <a:rPr lang="en-US" altLang="en-US" sz="2400" dirty="0" smtClean="0">
                <a:solidFill>
                  <a:schemeClr val="tx2"/>
                </a:solidFill>
              </a:rPr>
              <a:t>The geographic area wherein a PWS agrees to serve and can reasonably serve water.</a:t>
            </a:r>
          </a:p>
          <a:p>
            <a:pPr marL="0" indent="0">
              <a:buNone/>
              <a:defRPr/>
            </a:pPr>
            <a:r>
              <a:rPr lang="en-US" altLang="en-US" sz="2400" dirty="0" smtClean="0">
                <a:solidFill>
                  <a:schemeClr val="tx2"/>
                </a:solidFill>
              </a:rPr>
              <a:t>Area </a:t>
            </a:r>
            <a:r>
              <a:rPr lang="en-US" altLang="en-US" sz="2400" dirty="0">
                <a:solidFill>
                  <a:schemeClr val="tx2"/>
                </a:solidFill>
              </a:rPr>
              <a:t>expands as distribution system expands</a:t>
            </a:r>
          </a:p>
          <a:p>
            <a:pPr marL="0" indent="0">
              <a:buNone/>
              <a:defRPr/>
            </a:pPr>
            <a:r>
              <a:rPr lang="en-US" altLang="en-US" sz="2400" dirty="0">
                <a:solidFill>
                  <a:schemeClr val="tx2"/>
                </a:solidFill>
              </a:rPr>
              <a:t>No Change Application is required if/when PWS expands its distribution facilities</a:t>
            </a:r>
            <a:endParaRPr lang="en-US" sz="2400" dirty="0">
              <a:solidFill>
                <a:schemeClr val="tx2"/>
              </a:solidFill>
            </a:endParaRPr>
          </a:p>
          <a:p>
            <a:pPr marL="0" indent="0">
              <a:buNone/>
              <a:defRPr/>
            </a:pPr>
            <a:endParaRPr lang="en-US" altLang="en-US" sz="2800" dirty="0"/>
          </a:p>
          <a:p>
            <a:pPr marL="609600" indent="-609600">
              <a:defRPr/>
            </a:pPr>
            <a:endParaRPr lang="en-US" altLang="en-US" sz="2800" dirty="0" smtClean="0"/>
          </a:p>
          <a:p>
            <a:pPr marL="0" indent="0">
              <a:buFont typeface="Wingdings" pitchFamily="2" charset="2"/>
              <a:buNone/>
              <a:defRPr/>
            </a:pPr>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ocuments and Settings\Administrator\Desktop\Photo Contests\Images\Water Rights\Scenic\Brett Dixon\Holmes2007 010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8478" b="6957"/>
          <a:stretch/>
        </p:blipFill>
        <p:spPr bwMode="auto">
          <a:xfrm>
            <a:off x="398128" y="3229898"/>
            <a:ext cx="8349332" cy="324710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037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solidFill>
                  <a:schemeClr val="tx2"/>
                </a:solidFill>
              </a:rPr>
              <a:t>Why Does it Matter</a:t>
            </a:r>
            <a:endParaRPr lang="en-US" dirty="0">
              <a:solidFill>
                <a:schemeClr val="tx2"/>
              </a:solidFill>
            </a:endParaRPr>
          </a:p>
        </p:txBody>
      </p:sp>
      <p:sp>
        <p:nvSpPr>
          <p:cNvPr id="7" name="Content Placeholder 6"/>
          <p:cNvSpPr>
            <a:spLocks noGrp="1"/>
          </p:cNvSpPr>
          <p:nvPr>
            <p:ph sz="half" idx="1"/>
          </p:nvPr>
        </p:nvSpPr>
        <p:spPr>
          <a:xfrm>
            <a:off x="457200" y="1524001"/>
            <a:ext cx="8229600" cy="990599"/>
          </a:xfrm>
        </p:spPr>
        <p:txBody>
          <a:bodyPr/>
          <a:lstStyle/>
          <a:p>
            <a:pPr marL="0" indent="0" algn="ctr">
              <a:buNone/>
            </a:pPr>
            <a:r>
              <a:rPr lang="en-US" altLang="en-US" sz="2400" i="1" dirty="0" smtClean="0">
                <a:solidFill>
                  <a:schemeClr val="tx2"/>
                </a:solidFill>
              </a:rPr>
              <a:t> </a:t>
            </a:r>
          </a:p>
          <a:p>
            <a:pPr marL="0" indent="0" algn="ctr">
              <a:buNone/>
            </a:pPr>
            <a:endParaRPr lang="en-US" altLang="en-US" sz="1800" i="1" dirty="0">
              <a:solidFill>
                <a:schemeClr val="accent2"/>
              </a:solidFill>
            </a:endParaRPr>
          </a:p>
          <a:p>
            <a:pPr algn="ctr"/>
            <a:endParaRPr lang="en-US" dirty="0"/>
          </a:p>
        </p:txBody>
      </p:sp>
      <p:sp>
        <p:nvSpPr>
          <p:cNvPr id="9" name="Content Placeholder 8"/>
          <p:cNvSpPr>
            <a:spLocks noGrp="1"/>
          </p:cNvSpPr>
          <p:nvPr>
            <p:ph sz="half" idx="2"/>
          </p:nvPr>
        </p:nvSpPr>
        <p:spPr>
          <a:xfrm>
            <a:off x="4572000" y="1371600"/>
            <a:ext cx="3810000" cy="4928183"/>
          </a:xfrm>
        </p:spPr>
        <p:txBody>
          <a:bodyPr/>
          <a:lstStyle/>
          <a:p>
            <a:pPr>
              <a:buFont typeface="Arial" panose="020B0604020202020204" pitchFamily="34" charset="0"/>
              <a:buChar char="•"/>
            </a:pPr>
            <a:r>
              <a:rPr lang="en-US" sz="2000" dirty="0" smtClean="0">
                <a:solidFill>
                  <a:schemeClr val="tx2"/>
                </a:solidFill>
              </a:rPr>
              <a:t>Exemptions from forfeiture (73-1-4). </a:t>
            </a:r>
            <a:endParaRPr lang="en-US" sz="2000" dirty="0">
              <a:solidFill>
                <a:schemeClr val="tx2"/>
              </a:solidFill>
            </a:endParaRPr>
          </a:p>
          <a:p>
            <a:pPr>
              <a:buFont typeface="Arial" panose="020B0604020202020204" pitchFamily="34" charset="0"/>
              <a:buChar char="•"/>
            </a:pPr>
            <a:r>
              <a:rPr lang="en-US" sz="2000" dirty="0" smtClean="0">
                <a:solidFill>
                  <a:schemeClr val="tx2"/>
                </a:solidFill>
              </a:rPr>
              <a:t>No presumption of quantity impairment on their rights in change applications (73-3-3).</a:t>
            </a:r>
            <a:endParaRPr lang="en-US" sz="2000" dirty="0">
              <a:solidFill>
                <a:schemeClr val="tx2"/>
              </a:solidFill>
            </a:endParaRPr>
          </a:p>
          <a:p>
            <a:pPr>
              <a:buFont typeface="Arial" panose="020B0604020202020204" pitchFamily="34" charset="0"/>
              <a:buChar char="•"/>
            </a:pPr>
            <a:r>
              <a:rPr lang="en-US" sz="2000" dirty="0" smtClean="0">
                <a:solidFill>
                  <a:schemeClr val="tx2"/>
                </a:solidFill>
              </a:rPr>
              <a:t>Simply holding WR is due diligence for 50 years (73-3-12)</a:t>
            </a:r>
          </a:p>
          <a:p>
            <a:pPr>
              <a:buFont typeface="Arial" panose="020B0604020202020204" pitchFamily="34" charset="0"/>
              <a:buChar char="•"/>
            </a:pPr>
            <a:r>
              <a:rPr lang="en-US" sz="2000" dirty="0" smtClean="0">
                <a:solidFill>
                  <a:schemeClr val="tx2"/>
                </a:solidFill>
              </a:rPr>
              <a:t>Extensions granted after 50 years (73-3-12).</a:t>
            </a:r>
          </a:p>
          <a:p>
            <a:pPr>
              <a:buFont typeface="Arial" panose="020B0604020202020204" pitchFamily="34" charset="0"/>
              <a:buChar char="•"/>
            </a:pPr>
            <a:r>
              <a:rPr lang="en-US" sz="2000" dirty="0" smtClean="0">
                <a:solidFill>
                  <a:schemeClr val="tx2"/>
                </a:solidFill>
              </a:rPr>
              <a:t>Different proofing requirements – Service area - no specific place of use.</a:t>
            </a:r>
          </a:p>
          <a:p>
            <a:pPr marL="0" indent="0">
              <a:buNone/>
            </a:pPr>
            <a:endParaRPr lang="en-US" sz="2000" dirty="0">
              <a:solidFill>
                <a:schemeClr val="tx2"/>
              </a:solidFill>
            </a:endParaRPr>
          </a:p>
        </p:txBody>
      </p:sp>
      <p:pic>
        <p:nvPicPr>
          <p:cNvPr id="10" name="Picture 2" descr="G:\2012 WRT Photo Contest\2012_Photos\LabyrinthWei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785" r="3123"/>
          <a:stretch/>
        </p:blipFill>
        <p:spPr bwMode="auto">
          <a:xfrm>
            <a:off x="990600" y="1752600"/>
            <a:ext cx="3388659" cy="3510469"/>
          </a:xfrm>
          <a:prstGeom prst="rect">
            <a:avLst/>
          </a:prstGeom>
          <a:noFill/>
          <a:ln w="95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4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istrator\Desktop\Photo Contests\Images\Water Rights\Scenic\Carl Mackley\Scenic (water)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562600"/>
            <a:ext cx="7772400" cy="1057275"/>
          </a:xfrm>
        </p:spPr>
        <p:txBody>
          <a:bodyPr/>
          <a:lstStyle/>
          <a:p>
            <a:r>
              <a:rPr lang="en-US" sz="3600" dirty="0" smtClean="0">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www.waterrights.utah.gov</a:t>
            </a:r>
            <a:endParaRPr lang="en-US" sz="3600" dirty="0">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85800" y="3733800"/>
            <a:ext cx="7772400" cy="1828800"/>
          </a:xfrm>
        </p:spPr>
        <p:txBody>
          <a:bodyPr/>
          <a:lstStyle/>
          <a:p>
            <a:r>
              <a:rPr lang="en-US" i="1" dirty="0" smtClean="0">
                <a:solidFill>
                  <a:schemeClr val="bg1"/>
                </a:solidFill>
                <a:effectLst>
                  <a:outerShdw blurRad="38100" dist="38100" dir="2700000" algn="tl">
                    <a:srgbClr val="000000">
                      <a:alpha val="43137"/>
                    </a:srgbClr>
                  </a:outerShdw>
                </a:effectLst>
              </a:rPr>
              <a:t>Where to get more information</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219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istrator\Desktop\Photo Contests\Images\Water Rights\Scenic\Kent Jones\Make the desert blossum as a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943600"/>
            <a:ext cx="7772400" cy="685800"/>
          </a:xfrm>
        </p:spPr>
        <p:txBody>
          <a:bodyPr/>
          <a:lstStyle/>
          <a:p>
            <a:pPr algn="r"/>
            <a:r>
              <a:rPr 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endParaRPr 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2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FFFFFF"/>
                </a:solidFill>
              </a:rPr>
              <a:t>Surveying principles</a:t>
            </a:r>
          </a:p>
        </p:txBody>
      </p:sp>
      <p:sp>
        <p:nvSpPr>
          <p:cNvPr id="7" name="Slide Number Placeholder 3"/>
          <p:cNvSpPr>
            <a:spLocks noGrp="1"/>
          </p:cNvSpPr>
          <p:nvPr>
            <p:ph type="sldNum" sz="quarter" idx="12"/>
          </p:nvPr>
        </p:nvSpPr>
        <p:spPr/>
        <p:txBody>
          <a:bodyPr/>
          <a:lstStyle/>
          <a:p>
            <a:pPr lvl="1">
              <a:defRPr/>
            </a:pPr>
            <a:fld id="{37F01EB3-07FF-4106-AC49-A9DCAA70E435}" type="slidenum">
              <a:rPr lang="en-US" altLang="en-US">
                <a:solidFill>
                  <a:srgbClr val="FFFFFF"/>
                </a:solidFill>
              </a:rPr>
              <a:pPr lvl="1">
                <a:defRPr/>
              </a:pPr>
              <a:t>2</a:t>
            </a:fld>
            <a:endParaRPr lang="en-US" altLang="en-US">
              <a:solidFill>
                <a:srgbClr val="FFFFFF"/>
              </a:solidFill>
              <a:latin typeface="Times New Roman" pitchFamily="18" charset="0"/>
            </a:endParaRPr>
          </a:p>
        </p:txBody>
      </p:sp>
      <p:pic>
        <p:nvPicPr>
          <p:cNvPr id="1638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070"/>
          <a:stretch/>
        </p:blipFill>
        <p:spPr bwMode="auto">
          <a:xfrm>
            <a:off x="76200" y="0"/>
            <a:ext cx="8991600" cy="6039072"/>
          </a:xfrm>
          <a:prstGeom prst="rect">
            <a:avLst/>
          </a:prstGeom>
          <a:noFill/>
          <a:ln w="762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ext Box 5"/>
          <p:cNvSpPr txBox="1">
            <a:spLocks/>
          </p:cNvSpPr>
          <p:nvPr/>
        </p:nvSpPr>
        <p:spPr bwMode="auto">
          <a:xfrm>
            <a:off x="193674" y="6248400"/>
            <a:ext cx="8748713" cy="452432"/>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defTabSz="822325" eaLnBrk="0" hangingPunct="0">
              <a:spcBef>
                <a:spcPct val="20000"/>
              </a:spcBef>
              <a:buClr>
                <a:schemeClr val="tx1"/>
              </a:buClr>
              <a:buChar char="–"/>
              <a:defRPr sz="2800">
                <a:solidFill>
                  <a:schemeClr val="tx1"/>
                </a:solidFill>
                <a:latin typeface="Times New Roman" pitchFamily="18" charset="0"/>
              </a:defRPr>
            </a:lvl2pPr>
            <a:lvl3pPr marL="1143000" indent="-228600" defTabSz="822325"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defTabSz="822325" eaLnBrk="0" hangingPunct="0">
              <a:spcBef>
                <a:spcPct val="20000"/>
              </a:spcBef>
              <a:buClr>
                <a:schemeClr val="tx1"/>
              </a:buClr>
              <a:buChar char="–"/>
              <a:defRPr sz="2000">
                <a:solidFill>
                  <a:schemeClr val="tx1"/>
                </a:solidFill>
                <a:latin typeface="Times New Roman" pitchFamily="18" charset="0"/>
              </a:defRPr>
            </a:lvl4pPr>
            <a:lvl5pPr marL="2057400" indent="-228600" defTabSz="822325" eaLnBrk="0" hangingPunct="0">
              <a:spcBef>
                <a:spcPct val="20000"/>
              </a:spcBef>
              <a:buClr>
                <a:schemeClr val="accent1"/>
              </a:buClr>
              <a:buChar char="•"/>
              <a:defRPr sz="2000">
                <a:solidFill>
                  <a:schemeClr val="tx1"/>
                </a:solidFill>
                <a:latin typeface="Times New Roman" pitchFamily="18" charset="0"/>
              </a:defRPr>
            </a:lvl5pPr>
            <a:lvl6pPr marL="25146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defTabSz="822325"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50000"/>
              </a:spcBef>
              <a:buClrTx/>
              <a:buSzTx/>
              <a:buFontTx/>
              <a:buNone/>
            </a:pPr>
            <a:r>
              <a:rPr lang="en-US" altLang="en-US" sz="2400" b="1" dirty="0" smtClean="0">
                <a:solidFill>
                  <a:schemeClr val="tx2"/>
                </a:solidFill>
                <a:latin typeface="+mj-lt"/>
                <a:ea typeface="ヒラギノ角ゴ Pro W3" charset="-128"/>
                <a:sym typeface="Gill Sans" charset="0"/>
              </a:rPr>
              <a:t>The Old Way To Handle Water Disputes May Be The Better Way?</a:t>
            </a:r>
            <a:endParaRPr lang="en-US" altLang="en-US" sz="2400" b="1" dirty="0">
              <a:solidFill>
                <a:schemeClr val="tx2"/>
              </a:solidFill>
              <a:latin typeface="+mj-lt"/>
              <a:ea typeface="ヒラギノ角ゴ Pro W3" charset="-128"/>
              <a:sym typeface="Gill Sans" charset="0"/>
            </a:endParaRPr>
          </a:p>
        </p:txBody>
      </p:sp>
    </p:spTree>
    <p:extLst>
      <p:ext uri="{BB962C8B-B14F-4D97-AF65-F5344CB8AC3E}">
        <p14:creationId xmlns:p14="http://schemas.microsoft.com/office/powerpoint/2010/main" val="30335137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57200" y="274638"/>
            <a:ext cx="8229600" cy="944562"/>
          </a:xfrm>
        </p:spPr>
        <p:txBody>
          <a:bodyPr/>
          <a:lstStyle/>
          <a:p>
            <a:pPr eaLnBrk="1" hangingPunct="1">
              <a:defRPr/>
            </a:pPr>
            <a:r>
              <a:rPr lang="en-US" altLang="en-US" dirty="0" smtClean="0">
                <a:solidFill>
                  <a:schemeClr val="tx2"/>
                </a:solidFill>
                <a:effectLst>
                  <a:outerShdw blurRad="38100" dist="38100" dir="2700000" algn="tl">
                    <a:srgbClr val="C0C0C0"/>
                  </a:outerShdw>
                </a:effectLst>
              </a:rPr>
              <a:t>Overview</a:t>
            </a:r>
          </a:p>
        </p:txBody>
      </p:sp>
      <p:sp>
        <p:nvSpPr>
          <p:cNvPr id="25604" name="Rectangle 4"/>
          <p:cNvSpPr>
            <a:spLocks noGrp="1" noChangeArrowheads="1"/>
          </p:cNvSpPr>
          <p:nvPr>
            <p:ph sz="half" idx="1"/>
          </p:nvPr>
        </p:nvSpPr>
        <p:spPr>
          <a:xfrm>
            <a:off x="457200" y="1447800"/>
            <a:ext cx="4038600" cy="4953000"/>
          </a:xfrm>
        </p:spPr>
        <p:txBody>
          <a:bodyPr/>
          <a:lstStyle/>
          <a:p>
            <a:pPr eaLnBrk="1" hangingPunct="1">
              <a:defRPr/>
            </a:pPr>
            <a:r>
              <a:rPr lang="en-US" altLang="en-US" dirty="0" smtClean="0">
                <a:solidFill>
                  <a:schemeClr val="tx2"/>
                </a:solidFill>
              </a:rPr>
              <a:t>What is a Public Water Supplier? (PWS)</a:t>
            </a:r>
          </a:p>
          <a:p>
            <a:pPr eaLnBrk="1" hangingPunct="1">
              <a:defRPr/>
            </a:pPr>
            <a:r>
              <a:rPr lang="en-US" altLang="en-US" dirty="0" smtClean="0">
                <a:solidFill>
                  <a:schemeClr val="tx2"/>
                </a:solidFill>
              </a:rPr>
              <a:t>How are PWS water rights treated differently than other water rights?</a:t>
            </a:r>
          </a:p>
          <a:p>
            <a:pPr lvl="1" eaLnBrk="1" hangingPunct="1">
              <a:defRPr/>
            </a:pPr>
            <a:r>
              <a:rPr lang="en-US" altLang="en-US" dirty="0" smtClean="0">
                <a:solidFill>
                  <a:schemeClr val="tx2"/>
                </a:solidFill>
              </a:rPr>
              <a:t>Extensions of time to file proof</a:t>
            </a:r>
          </a:p>
          <a:p>
            <a:pPr lvl="1" eaLnBrk="1" hangingPunct="1">
              <a:defRPr/>
            </a:pPr>
            <a:r>
              <a:rPr lang="en-US" altLang="en-US" dirty="0" smtClean="0">
                <a:solidFill>
                  <a:schemeClr val="tx2"/>
                </a:solidFill>
              </a:rPr>
              <a:t>Nonuse/forfeiture</a:t>
            </a:r>
          </a:p>
          <a:p>
            <a:pPr lvl="1" eaLnBrk="1" hangingPunct="1">
              <a:defRPr/>
            </a:pPr>
            <a:r>
              <a:rPr lang="en-US" altLang="en-US" dirty="0" smtClean="0">
                <a:solidFill>
                  <a:schemeClr val="tx2"/>
                </a:solidFill>
              </a:rPr>
              <a:t>Proof and Certification</a:t>
            </a:r>
          </a:p>
          <a:p>
            <a:pPr eaLnBrk="1" hangingPunct="1">
              <a:buClr>
                <a:srgbClr val="000000"/>
              </a:buClr>
              <a:defRPr/>
            </a:pPr>
            <a:r>
              <a:rPr lang="en-US" altLang="en-US" dirty="0" smtClean="0">
                <a:solidFill>
                  <a:schemeClr val="tx2"/>
                </a:solidFill>
              </a:rPr>
              <a:t>Example</a:t>
            </a:r>
          </a:p>
          <a:p>
            <a:pPr eaLnBrk="1" hangingPunct="1">
              <a:buClr>
                <a:srgbClr val="000000"/>
              </a:buClr>
              <a:defRPr/>
            </a:pPr>
            <a:endParaRPr lang="en-US" altLang="en-US" dirty="0" smtClean="0">
              <a:solidFill>
                <a:srgbClr val="000000"/>
              </a:solidFill>
            </a:endParaRPr>
          </a:p>
          <a:p>
            <a:pPr eaLnBrk="1" hangingPunct="1">
              <a:buClr>
                <a:srgbClr val="000000"/>
              </a:buClr>
              <a:defRPr/>
            </a:pPr>
            <a:endParaRPr lang="en-US" altLang="en-US" dirty="0" smtClean="0">
              <a:solidFill>
                <a:srgbClr val="000000"/>
              </a:solidFill>
            </a:endParaRPr>
          </a:p>
          <a:p>
            <a:pPr lvl="1" eaLnBrk="1" hangingPunct="1">
              <a:defRPr/>
            </a:pPr>
            <a:endParaRPr lang="en-US" altLang="en-US" dirty="0" smtClean="0"/>
          </a:p>
          <a:p>
            <a:pPr marL="457200" lvl="1" indent="0" eaLnBrk="1" hangingPunct="1">
              <a:buFontTx/>
              <a:buNone/>
              <a:defRPr/>
            </a:pPr>
            <a:endParaRPr lang="en-US" altLang="en-US" dirty="0" smtClean="0"/>
          </a:p>
        </p:txBody>
      </p:sp>
      <p:sp>
        <p:nvSpPr>
          <p:cNvPr id="2" name="Rectangle 1"/>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_WRT Photo Contests (all years)\2015 WRT Photo Contest\49. One Way In_Two Ways Ou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4" r="30958"/>
          <a:stretch/>
        </p:blipFill>
        <p:spPr bwMode="auto">
          <a:xfrm>
            <a:off x="4572794" y="1421245"/>
            <a:ext cx="4138757" cy="475095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834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p:txBody>
          <a:bodyPr/>
          <a:lstStyle/>
          <a:p>
            <a:pPr eaLnBrk="1" hangingPunct="1">
              <a:defRPr/>
            </a:pPr>
            <a:r>
              <a:rPr lang="en-US" altLang="en-US" dirty="0" smtClean="0">
                <a:solidFill>
                  <a:schemeClr val="tx2"/>
                </a:solidFill>
                <a:effectLst>
                  <a:outerShdw blurRad="38100" dist="38100" dir="2700000" algn="tl">
                    <a:srgbClr val="C0C0C0"/>
                  </a:outerShdw>
                </a:effectLst>
              </a:rPr>
              <a:t>Vocabulary/Acronyms</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Rectangle 4"/>
          <p:cNvSpPr>
            <a:spLocks noGrp="1" noChangeArrowheads="1"/>
          </p:cNvSpPr>
          <p:nvPr>
            <p:ph sz="half" idx="1"/>
          </p:nvPr>
        </p:nvSpPr>
        <p:spPr>
          <a:xfrm>
            <a:off x="3886200" y="1676400"/>
            <a:ext cx="4876800" cy="4525963"/>
          </a:xfrm>
        </p:spPr>
        <p:txBody>
          <a:bodyPr/>
          <a:lstStyle/>
          <a:p>
            <a:pPr eaLnBrk="1" hangingPunct="1">
              <a:lnSpc>
                <a:spcPct val="80000"/>
              </a:lnSpc>
            </a:pPr>
            <a:r>
              <a:rPr lang="en-US" altLang="en-US" u="sng" dirty="0" smtClean="0">
                <a:solidFill>
                  <a:schemeClr val="tx2"/>
                </a:solidFill>
              </a:rPr>
              <a:t>Acre-foot</a:t>
            </a:r>
            <a:r>
              <a:rPr lang="en-US" altLang="en-US" dirty="0" smtClean="0">
                <a:solidFill>
                  <a:schemeClr val="tx2"/>
                </a:solidFill>
              </a:rPr>
              <a:t> - An acre of land 1’ deep water</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CFS</a:t>
            </a:r>
            <a:r>
              <a:rPr lang="en-US" altLang="en-US" dirty="0" smtClean="0">
                <a:solidFill>
                  <a:schemeClr val="tx2"/>
                </a:solidFill>
              </a:rPr>
              <a:t> - Cubic Feet per Second</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POD</a:t>
            </a:r>
            <a:r>
              <a:rPr lang="en-US" altLang="en-US" dirty="0" smtClean="0">
                <a:solidFill>
                  <a:schemeClr val="tx2"/>
                </a:solidFill>
              </a:rPr>
              <a:t> – Point of Diversion</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S.E. </a:t>
            </a:r>
            <a:r>
              <a:rPr lang="en-US" altLang="en-US" dirty="0" smtClean="0">
                <a:solidFill>
                  <a:schemeClr val="tx2"/>
                </a:solidFill>
              </a:rPr>
              <a:t>– State Engineer</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WR</a:t>
            </a:r>
            <a:r>
              <a:rPr lang="en-US" altLang="en-US" dirty="0" smtClean="0">
                <a:solidFill>
                  <a:schemeClr val="tx2"/>
                </a:solidFill>
              </a:rPr>
              <a:t> – Water Right</a:t>
            </a:r>
          </a:p>
          <a:p>
            <a:pPr eaLnBrk="1" hangingPunct="1">
              <a:lnSpc>
                <a:spcPct val="80000"/>
              </a:lnSpc>
            </a:pPr>
            <a:endParaRPr lang="en-US" altLang="en-US" sz="1000" dirty="0" smtClean="0">
              <a:solidFill>
                <a:schemeClr val="tx2"/>
              </a:solidFill>
            </a:endParaRPr>
          </a:p>
          <a:p>
            <a:pPr eaLnBrk="1" hangingPunct="1">
              <a:lnSpc>
                <a:spcPct val="80000"/>
              </a:lnSpc>
            </a:pPr>
            <a:r>
              <a:rPr lang="en-US" altLang="en-US" u="sng" dirty="0" smtClean="0">
                <a:solidFill>
                  <a:schemeClr val="tx2"/>
                </a:solidFill>
              </a:rPr>
              <a:t>PWS</a:t>
            </a:r>
            <a:r>
              <a:rPr lang="en-US" altLang="en-US" dirty="0" smtClean="0">
                <a:solidFill>
                  <a:schemeClr val="tx2"/>
                </a:solidFill>
              </a:rPr>
              <a:t>– Public Water Supplier</a:t>
            </a:r>
          </a:p>
        </p:txBody>
      </p:sp>
      <p:sp>
        <p:nvSpPr>
          <p:cNvPr id="6" name="Slide Number Placeholder 5"/>
          <p:cNvSpPr>
            <a:spLocks noGrp="1"/>
          </p:cNvSpPr>
          <p:nvPr>
            <p:ph type="sldNum" sz="quarter" idx="12"/>
          </p:nvPr>
        </p:nvSpPr>
        <p:spPr/>
        <p:txBody>
          <a:bodyPr/>
          <a:lstStyle/>
          <a:p>
            <a:pPr lvl="1">
              <a:defRPr/>
            </a:pPr>
            <a:fld id="{3A765D68-7C9E-40D9-B62B-01FD1D9E771D}" type="slidenum">
              <a:rPr lang="en-US" altLang="en-US"/>
              <a:pPr lvl="1">
                <a:defRPr/>
              </a:pPr>
              <a:t>4</a:t>
            </a:fld>
            <a:endParaRPr lang="en-US" altLang="en-US">
              <a:latin typeface="Times New Roman" pitchFamily="18" charset="0"/>
            </a:endParaRPr>
          </a:p>
        </p:txBody>
      </p:sp>
      <p:pic>
        <p:nvPicPr>
          <p:cNvPr id="2050" name="Picture 2" descr="G:\_WRT Photo Contests (all years)\2011 WRT Photo Contest\Employees_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42" r="30643" b="1974"/>
          <a:stretch/>
        </p:blipFill>
        <p:spPr bwMode="auto">
          <a:xfrm>
            <a:off x="457201" y="1676400"/>
            <a:ext cx="3188264" cy="4473677"/>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030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pPr eaLnBrk="1" hangingPunct="1">
              <a:defRPr/>
            </a:pPr>
            <a:r>
              <a:rPr lang="en-US" altLang="en-US" dirty="0" smtClean="0">
                <a:solidFill>
                  <a:schemeClr val="tx2"/>
                </a:solidFill>
                <a:effectLst>
                  <a:outerShdw blurRad="38100" dist="38100" dir="2700000" algn="tl">
                    <a:srgbClr val="C0C0C0"/>
                  </a:outerShdw>
                </a:effectLst>
              </a:rPr>
              <a:t>Public Water Supplier</a:t>
            </a:r>
            <a:r>
              <a:rPr lang="en-US" altLang="en-US" b="1" dirty="0" smtClean="0">
                <a:solidFill>
                  <a:schemeClr val="tx2"/>
                </a:solidFill>
              </a:rPr>
              <a:t/>
            </a:r>
            <a:br>
              <a:rPr lang="en-US" altLang="en-US" b="1" dirty="0" smtClean="0">
                <a:solidFill>
                  <a:schemeClr val="tx2"/>
                </a:solidFill>
              </a:rPr>
            </a:br>
            <a:r>
              <a:rPr lang="en-US" altLang="en-US" b="1" dirty="0" smtClean="0">
                <a:solidFill>
                  <a:schemeClr val="tx2"/>
                </a:solidFill>
              </a:rPr>
              <a:t>How Do I Become One?</a:t>
            </a:r>
          </a:p>
        </p:txBody>
      </p:sp>
      <p:sp>
        <p:nvSpPr>
          <p:cNvPr id="20484" name="Content Placeholder 2"/>
          <p:cNvSpPr>
            <a:spLocks noGrp="1"/>
          </p:cNvSpPr>
          <p:nvPr>
            <p:ph idx="1"/>
          </p:nvPr>
        </p:nvSpPr>
        <p:spPr>
          <a:xfrm>
            <a:off x="457200" y="2133600"/>
            <a:ext cx="8229600" cy="3992563"/>
          </a:xfrm>
        </p:spPr>
        <p:txBody>
          <a:bodyPr/>
          <a:lstStyle/>
          <a:p>
            <a:pPr eaLnBrk="1" hangingPunct="1"/>
            <a:r>
              <a:rPr lang="en-US" altLang="en-US" dirty="0" smtClean="0">
                <a:solidFill>
                  <a:schemeClr val="tx2"/>
                </a:solidFill>
              </a:rPr>
              <a:t>Act like one</a:t>
            </a:r>
          </a:p>
          <a:p>
            <a:pPr lvl="1" eaLnBrk="1" hangingPunct="1"/>
            <a:r>
              <a:rPr lang="en-US" altLang="en-US" dirty="0" smtClean="0">
                <a:solidFill>
                  <a:schemeClr val="tx2"/>
                </a:solidFill>
              </a:rPr>
              <a:t>Serve water to the public</a:t>
            </a:r>
          </a:p>
          <a:p>
            <a:pPr lvl="1" eaLnBrk="1" hangingPunct="1"/>
            <a:r>
              <a:rPr lang="en-US" altLang="en-US" dirty="0" smtClean="0">
                <a:solidFill>
                  <a:schemeClr val="tx2"/>
                </a:solidFill>
              </a:rPr>
              <a:t>Be a public agency or be publically accountable</a:t>
            </a:r>
          </a:p>
          <a:p>
            <a:pPr lvl="1" eaLnBrk="1" hangingPunct="1"/>
            <a:r>
              <a:rPr lang="en-US" altLang="en-US" dirty="0" smtClean="0">
                <a:solidFill>
                  <a:schemeClr val="tx2"/>
                </a:solidFill>
              </a:rPr>
              <a:t>Report to the Division PWS water use program</a:t>
            </a:r>
          </a:p>
          <a:p>
            <a:pPr lvl="1" eaLnBrk="1" hangingPunct="1"/>
            <a:r>
              <a:rPr lang="en-US" altLang="en-US" dirty="0" smtClean="0">
                <a:solidFill>
                  <a:schemeClr val="tx2"/>
                </a:solidFill>
              </a:rPr>
              <a:t>Claim entitled provisions in requests/applications</a:t>
            </a:r>
          </a:p>
          <a:p>
            <a:pPr lvl="1" eaLnBrk="1" hangingPunct="1"/>
            <a:endParaRPr lang="en-US" altLang="en-US" dirty="0" smtClean="0">
              <a:solidFill>
                <a:schemeClr val="tx2"/>
              </a:solidFill>
            </a:endParaRPr>
          </a:p>
          <a:p>
            <a:pPr eaLnBrk="1" hangingPunct="1"/>
            <a:r>
              <a:rPr lang="en-US" altLang="en-US" dirty="0" smtClean="0">
                <a:solidFill>
                  <a:schemeClr val="tx2"/>
                </a:solidFill>
              </a:rPr>
              <a:t>There is no application process or official list</a:t>
            </a:r>
          </a:p>
        </p:txBody>
      </p:sp>
    </p:spTree>
    <p:extLst>
      <p:ext uri="{BB962C8B-B14F-4D97-AF65-F5344CB8AC3E}">
        <p14:creationId xmlns:p14="http://schemas.microsoft.com/office/powerpoint/2010/main" val="7934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Surveying principles</a:t>
            </a:r>
          </a:p>
        </p:txBody>
      </p:sp>
      <p:sp>
        <p:nvSpPr>
          <p:cNvPr id="6" name="Slide Number Placeholder 5"/>
          <p:cNvSpPr>
            <a:spLocks noGrp="1"/>
          </p:cNvSpPr>
          <p:nvPr>
            <p:ph type="sldNum" sz="quarter" idx="12"/>
          </p:nvPr>
        </p:nvSpPr>
        <p:spPr/>
        <p:txBody>
          <a:bodyPr/>
          <a:lstStyle/>
          <a:p>
            <a:pPr lvl="1">
              <a:defRPr/>
            </a:pPr>
            <a:fld id="{A0BB25D3-6392-4336-A38C-99BF50570C7A}" type="slidenum">
              <a:rPr lang="en-US" altLang="en-US"/>
              <a:pPr lvl="1">
                <a:defRPr/>
              </a:pPr>
              <a:t>6</a:t>
            </a:fld>
            <a:endParaRPr lang="en-US" altLang="en-US">
              <a:latin typeface="Times New Roman" pitchFamily="18" charset="0"/>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A Public Water Supplier (PWS):</a:t>
            </a:r>
            <a:r>
              <a:rPr lang="en-US" altLang="en-US" sz="4000" dirty="0" smtClean="0">
                <a:effectLst>
                  <a:outerShdw blurRad="38100" dist="38100" dir="2700000" algn="tl">
                    <a:srgbClr val="C0C0C0"/>
                  </a:outerShdw>
                </a:effectLst>
              </a:rPr>
              <a:t/>
            </a:r>
            <a:br>
              <a:rPr lang="en-US" altLang="en-US" sz="4000" dirty="0" smtClean="0">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Statute Section 73-1-4(1)(b)</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2" name="Rectangle 4"/>
          <p:cNvSpPr>
            <a:spLocks noGrp="1" noChangeArrowheads="1"/>
          </p:cNvSpPr>
          <p:nvPr>
            <p:ph type="body" idx="1"/>
          </p:nvPr>
        </p:nvSpPr>
        <p:spPr>
          <a:xfrm>
            <a:off x="533400" y="1752600"/>
            <a:ext cx="8153400" cy="4114800"/>
          </a:xfrm>
        </p:spPr>
        <p:txBody>
          <a:bodyPr/>
          <a:lstStyle/>
          <a:p>
            <a:pPr marL="0" indent="0" eaLnBrk="1" hangingPunct="1">
              <a:buFont typeface="Wingdings" pitchFamily="2" charset="2"/>
              <a:buNone/>
              <a:defRPr/>
            </a:pPr>
            <a:r>
              <a:rPr lang="en-US" sz="2400" dirty="0" smtClean="0"/>
              <a:t>(</a:t>
            </a:r>
            <a:r>
              <a:rPr lang="en-US" sz="2400" dirty="0" err="1" smtClean="0"/>
              <a:t>i</a:t>
            </a:r>
            <a:r>
              <a:rPr lang="en-US" sz="2400" dirty="0" smtClean="0"/>
              <a:t>) Supplies water, directly or indirectly, to the public for municipal, domestic, or industrial use; and</a:t>
            </a:r>
          </a:p>
          <a:p>
            <a:pPr marL="0" indent="0" eaLnBrk="1" hangingPunct="1">
              <a:buFont typeface="Wingdings" pitchFamily="2" charset="2"/>
              <a:buNone/>
              <a:defRPr/>
            </a:pPr>
            <a:r>
              <a:rPr lang="en-US" sz="2400" dirty="0" smtClean="0"/>
              <a:t>(ii) is:</a:t>
            </a:r>
          </a:p>
          <a:p>
            <a:pPr marL="0" indent="0" eaLnBrk="1" hangingPunct="1">
              <a:buFont typeface="Wingdings" pitchFamily="2" charset="2"/>
              <a:buNone/>
              <a:defRPr/>
            </a:pPr>
            <a:r>
              <a:rPr lang="en-US" sz="2400" dirty="0" smtClean="0">
                <a:solidFill>
                  <a:srgbClr val="0070C0"/>
                </a:solidFill>
              </a:rPr>
              <a:t>(A) a public entity</a:t>
            </a:r>
            <a:r>
              <a:rPr lang="en-US" sz="2400" dirty="0" smtClean="0"/>
              <a:t>;</a:t>
            </a:r>
          </a:p>
          <a:p>
            <a:pPr marL="0" indent="0" eaLnBrk="1" hangingPunct="1">
              <a:buFont typeface="Wingdings" pitchFamily="2" charset="2"/>
              <a:buNone/>
              <a:defRPr/>
            </a:pPr>
            <a:r>
              <a:rPr lang="en-US" sz="2400" dirty="0" smtClean="0">
                <a:solidFill>
                  <a:srgbClr val="0070C0"/>
                </a:solidFill>
              </a:rPr>
              <a:t>(B) a water corporation</a:t>
            </a:r>
            <a:r>
              <a:rPr lang="en-US" sz="2400" dirty="0" smtClean="0"/>
              <a:t>, as defined in Section </a:t>
            </a:r>
            <a:r>
              <a:rPr lang="en-US" sz="2400" b="1" dirty="0" smtClean="0">
                <a:hlinkClick r:id="rId4" action="ppaction://hlinkfile"/>
              </a:rPr>
              <a:t>54-2-1</a:t>
            </a:r>
            <a:r>
              <a:rPr lang="en-US" sz="2400" dirty="0" smtClean="0"/>
              <a:t>, that is regulated by the Public Service Commission;</a:t>
            </a:r>
          </a:p>
          <a:p>
            <a:pPr marL="0" indent="0" eaLnBrk="1" hangingPunct="1">
              <a:buFont typeface="Wingdings" pitchFamily="2" charset="2"/>
              <a:buNone/>
              <a:defRPr/>
            </a:pPr>
            <a:r>
              <a:rPr lang="en-US" sz="2400" dirty="0" smtClean="0">
                <a:solidFill>
                  <a:srgbClr val="0070C0"/>
                </a:solidFill>
              </a:rPr>
              <a:t>(C) a community water system</a:t>
            </a:r>
            <a:r>
              <a:rPr lang="en-US" sz="2400" dirty="0" smtClean="0"/>
              <a:t>:</a:t>
            </a:r>
          </a:p>
          <a:p>
            <a:pPr marL="0" indent="0" eaLnBrk="1" hangingPunct="1">
              <a:buFont typeface="Wingdings" pitchFamily="2" charset="2"/>
              <a:buNone/>
              <a:defRPr/>
            </a:pPr>
            <a:r>
              <a:rPr lang="en-US" sz="2400" dirty="0" smtClean="0"/>
              <a:t> (I) that:</a:t>
            </a:r>
          </a:p>
          <a:p>
            <a:pPr marL="0" indent="0" eaLnBrk="1" hangingPunct="1">
              <a:buFont typeface="Wingdings" pitchFamily="2" charset="2"/>
              <a:buNone/>
              <a:defRPr/>
            </a:pPr>
            <a:r>
              <a:rPr lang="en-US" sz="2400" dirty="0" smtClean="0"/>
              <a:t>    (</a:t>
            </a:r>
            <a:r>
              <a:rPr lang="en-US" sz="2400" dirty="0" err="1" smtClean="0"/>
              <a:t>Aa</a:t>
            </a:r>
            <a:r>
              <a:rPr lang="en-US" sz="2400" dirty="0" smtClean="0"/>
              <a:t>) supplies water to at least 100 service connections used by year-round residents; or</a:t>
            </a:r>
          </a:p>
          <a:p>
            <a:pPr marL="0" indent="0" eaLnBrk="1" hangingPunct="1">
              <a:buFont typeface="Wingdings" pitchFamily="2" charset="2"/>
              <a:buNone/>
              <a:defRPr/>
            </a:pPr>
            <a:r>
              <a:rPr lang="en-US" sz="2400" dirty="0" smtClean="0"/>
              <a:t>    (Bb) regularly serves at least 200 year-round residents; and</a:t>
            </a:r>
          </a:p>
          <a:p>
            <a:pPr marL="609600" indent="-609600" eaLnBrk="1" hangingPunct="1">
              <a:defRPr/>
            </a:pPr>
            <a:endParaRPr lang="en-US" altLang="en-US" sz="2400" dirty="0" smtClean="0">
              <a:solidFill>
                <a:srgbClr val="FF0000"/>
              </a:solidFill>
            </a:endParaRPr>
          </a:p>
        </p:txBody>
      </p:sp>
    </p:spTree>
    <p:extLst>
      <p:ext uri="{BB962C8B-B14F-4D97-AF65-F5344CB8AC3E}">
        <p14:creationId xmlns:p14="http://schemas.microsoft.com/office/powerpoint/2010/main" val="37206373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B44F601A-00ED-42CF-8B7E-3D3837A04973}" type="slidenum">
              <a:rPr lang="en-US" altLang="en-US">
                <a:solidFill>
                  <a:srgbClr val="000000"/>
                </a:solidFill>
              </a:rPr>
              <a:pPr lvl="1">
                <a:defRPr/>
              </a:pPr>
              <a:t>7</a:t>
            </a:fld>
            <a:endParaRPr lang="en-US" altLang="en-US">
              <a:solidFill>
                <a:srgbClr val="000000"/>
              </a:solidFill>
              <a:latin typeface="Times New Roman"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A Public Water Supplier (PWS) is:</a:t>
            </a:r>
            <a:r>
              <a:rPr lang="en-US" altLang="en-US" sz="4000" dirty="0" smtClean="0">
                <a:effectLst>
                  <a:outerShdw blurRad="38100" dist="38100" dir="2700000" algn="tl">
                    <a:srgbClr val="C0C0C0"/>
                  </a:outerShdw>
                </a:effectLst>
              </a:rPr>
              <a:t/>
            </a:r>
            <a:br>
              <a:rPr lang="en-US" altLang="en-US" sz="4000" dirty="0" smtClean="0">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Statute Section 73-1-4(1)(b) (cont.)</a:t>
            </a: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2" name="Rectangle 4"/>
          <p:cNvSpPr>
            <a:spLocks noGrp="1" noChangeArrowheads="1"/>
          </p:cNvSpPr>
          <p:nvPr>
            <p:ph type="body" idx="1"/>
          </p:nvPr>
        </p:nvSpPr>
        <p:spPr>
          <a:xfrm>
            <a:off x="457200" y="1600200"/>
            <a:ext cx="8305800" cy="4953000"/>
          </a:xfrm>
        </p:spPr>
        <p:txBody>
          <a:bodyPr/>
          <a:lstStyle/>
          <a:p>
            <a:pPr marL="0" indent="0" eaLnBrk="1" hangingPunct="1">
              <a:buFont typeface="Wingdings" pitchFamily="2" charset="2"/>
              <a:buNone/>
              <a:defRPr/>
            </a:pPr>
            <a:r>
              <a:rPr lang="en-US" sz="2400" dirty="0" smtClean="0"/>
              <a:t>  (II) whose voting members:</a:t>
            </a:r>
          </a:p>
          <a:p>
            <a:pPr marL="0" indent="0" eaLnBrk="1" hangingPunct="1">
              <a:buFont typeface="Wingdings" pitchFamily="2" charset="2"/>
              <a:buNone/>
              <a:defRPr/>
            </a:pPr>
            <a:r>
              <a:rPr lang="en-US" sz="2400" dirty="0" smtClean="0"/>
              <a:t>    (</a:t>
            </a:r>
            <a:r>
              <a:rPr lang="en-US" sz="2400" dirty="0" err="1" smtClean="0"/>
              <a:t>Aa</a:t>
            </a:r>
            <a:r>
              <a:rPr lang="en-US" sz="2400" dirty="0" smtClean="0"/>
              <a:t>) own a share in the community water system;</a:t>
            </a:r>
          </a:p>
          <a:p>
            <a:pPr marL="0" indent="0" eaLnBrk="1" hangingPunct="1">
              <a:buFont typeface="Wingdings" pitchFamily="2" charset="2"/>
              <a:buNone/>
              <a:defRPr/>
            </a:pPr>
            <a:r>
              <a:rPr lang="en-US" sz="2400" dirty="0" smtClean="0"/>
              <a:t>    (Bb) receive water from the community water system in proportion to the member's share in the community water system; and</a:t>
            </a:r>
          </a:p>
          <a:p>
            <a:pPr marL="0" indent="0" eaLnBrk="1" hangingPunct="1">
              <a:buFont typeface="Wingdings" pitchFamily="2" charset="2"/>
              <a:buNone/>
              <a:defRPr/>
            </a:pPr>
            <a:r>
              <a:rPr lang="en-US" sz="2400" dirty="0" smtClean="0"/>
              <a:t>    (Cc) pay the rate set by the community water system based on the water the member receives; or</a:t>
            </a:r>
          </a:p>
          <a:p>
            <a:pPr marL="0" indent="0" eaLnBrk="1" hangingPunct="1">
              <a:buFont typeface="Wingdings" pitchFamily="2" charset="2"/>
              <a:buNone/>
              <a:defRPr/>
            </a:pPr>
            <a:r>
              <a:rPr lang="en-US" sz="2400" dirty="0" smtClean="0">
                <a:solidFill>
                  <a:srgbClr val="0070C0"/>
                </a:solidFill>
              </a:rPr>
              <a:t>(D) a water users association</a:t>
            </a:r>
            <a:r>
              <a:rPr lang="en-US" sz="2400" dirty="0" smtClean="0"/>
              <a:t>:</a:t>
            </a:r>
          </a:p>
          <a:p>
            <a:pPr marL="0" indent="0" eaLnBrk="1" hangingPunct="1">
              <a:buFont typeface="Wingdings" pitchFamily="2" charset="2"/>
              <a:buNone/>
              <a:defRPr/>
            </a:pPr>
            <a:r>
              <a:rPr lang="en-US" sz="2400" dirty="0" smtClean="0"/>
              <a:t>  (I) in which one or more public entities own at least 70% of the outstanding shares; and</a:t>
            </a:r>
          </a:p>
          <a:p>
            <a:pPr marL="0" indent="0" eaLnBrk="1" hangingPunct="1">
              <a:buFont typeface="Wingdings" pitchFamily="2" charset="2"/>
              <a:buNone/>
              <a:defRPr/>
            </a:pPr>
            <a:r>
              <a:rPr lang="en-US" sz="2400" dirty="0" smtClean="0"/>
              <a:t>  (II) that is a local sponsor of a water project constructed by the United States Bureau of Reclamation.</a:t>
            </a:r>
          </a:p>
          <a:p>
            <a:pPr marL="609600" indent="-609600" eaLnBrk="1" hangingPunct="1">
              <a:defRPr/>
            </a:pPr>
            <a:endParaRPr lang="en-US" altLang="en-US" sz="2400" dirty="0" smtClean="0">
              <a:solidFill>
                <a:srgbClr val="FF0000"/>
              </a:solidFill>
            </a:endParaRPr>
          </a:p>
        </p:txBody>
      </p:sp>
    </p:spTree>
    <p:extLst>
      <p:ext uri="{BB962C8B-B14F-4D97-AF65-F5344CB8AC3E}">
        <p14:creationId xmlns:p14="http://schemas.microsoft.com/office/powerpoint/2010/main" val="2906095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solidFill>
                  <a:srgbClr val="000000"/>
                </a:solidFill>
              </a:rPr>
              <a:t>Surveying principles</a:t>
            </a:r>
          </a:p>
        </p:txBody>
      </p:sp>
      <p:sp>
        <p:nvSpPr>
          <p:cNvPr id="6" name="Slide Number Placeholder 5"/>
          <p:cNvSpPr>
            <a:spLocks noGrp="1"/>
          </p:cNvSpPr>
          <p:nvPr>
            <p:ph type="sldNum" sz="quarter" idx="12"/>
          </p:nvPr>
        </p:nvSpPr>
        <p:spPr/>
        <p:txBody>
          <a:bodyPr/>
          <a:lstStyle/>
          <a:p>
            <a:pPr lvl="1">
              <a:defRPr/>
            </a:pPr>
            <a:fld id="{1E1563FC-ABCA-452F-9E6B-454E43B5B8D1}" type="slidenum">
              <a:rPr lang="en-US" altLang="en-US">
                <a:solidFill>
                  <a:srgbClr val="000000"/>
                </a:solidFill>
              </a:rPr>
              <a:pPr lvl="1">
                <a:defRPr/>
              </a:pPr>
              <a:t>8</a:t>
            </a:fld>
            <a:endParaRPr lang="en-US" altLang="en-US">
              <a:solidFill>
                <a:srgbClr val="000000"/>
              </a:solidFill>
              <a:latin typeface="Times New Roman" pitchFamily="18" charset="0"/>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a:xfrm>
            <a:off x="457200" y="838200"/>
            <a:ext cx="8229600" cy="914400"/>
          </a:xfrm>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What’s Different With PWS Water Rights?—</a:t>
            </a:r>
            <a:r>
              <a:rPr lang="en-US" altLang="en-US" sz="4000" dirty="0" smtClean="0">
                <a:solidFill>
                  <a:srgbClr val="FF0000"/>
                </a:solidFill>
                <a:effectLst>
                  <a:outerShdw blurRad="38100" dist="38100" dir="2700000" algn="tl">
                    <a:srgbClr val="C0C0C0"/>
                  </a:outerShdw>
                </a:effectLst>
              </a:rPr>
              <a:t>Extension of </a:t>
            </a:r>
            <a:r>
              <a:rPr lang="en-US" altLang="en-US" sz="4000" dirty="0">
                <a:solidFill>
                  <a:srgbClr val="FF0000"/>
                </a:solidFill>
                <a:effectLst>
                  <a:outerShdw blurRad="38100" dist="38100" dir="2700000" algn="tl">
                    <a:srgbClr val="C0C0C0"/>
                  </a:outerShdw>
                </a:effectLst>
              </a:rPr>
              <a:t>T</a:t>
            </a:r>
            <a:r>
              <a:rPr lang="en-US" altLang="en-US" sz="4000" dirty="0" smtClean="0">
                <a:solidFill>
                  <a:srgbClr val="FF0000"/>
                </a:solidFill>
                <a:effectLst>
                  <a:outerShdw blurRad="38100" dist="38100" dir="2700000" algn="tl">
                    <a:srgbClr val="C0C0C0"/>
                  </a:outerShdw>
                </a:effectLst>
              </a:rPr>
              <a:t>ime </a:t>
            </a:r>
            <a:r>
              <a:rPr lang="en-US" altLang="en-US" sz="4000" dirty="0" smtClean="0">
                <a:solidFill>
                  <a:schemeClr val="tx1"/>
                </a:solidFill>
                <a:effectLst>
                  <a:outerShdw blurRad="38100" dist="38100" dir="2700000" algn="tl">
                    <a:srgbClr val="C0C0C0"/>
                  </a:outerShdw>
                </a:effectLst>
              </a:rPr>
              <a:t/>
            </a:r>
            <a:br>
              <a:rPr lang="en-US" altLang="en-US" sz="4000" dirty="0" smtClean="0">
                <a:solidFill>
                  <a:schemeClr val="tx1"/>
                </a:solidFill>
                <a:effectLst>
                  <a:outerShdw blurRad="38100" dist="38100" dir="2700000" algn="tl">
                    <a:srgbClr val="C0C0C0"/>
                  </a:outerShdw>
                </a:effectLst>
              </a:rPr>
            </a:br>
            <a:endParaRPr lang="en-US" altLang="en-US" sz="4000" dirty="0" smtClean="0">
              <a:solidFill>
                <a:schemeClr val="tx1"/>
              </a:solidFill>
              <a:effectLst>
                <a:outerShdw blurRad="38100" dist="38100" dir="2700000" algn="tl">
                  <a:srgbClr val="C0C0C0"/>
                </a:outerShdw>
              </a:effectLst>
            </a:endParaRPr>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ectangle 4"/>
          <p:cNvSpPr>
            <a:spLocks noGrp="1" noChangeArrowheads="1"/>
          </p:cNvSpPr>
          <p:nvPr>
            <p:ph type="body" idx="1"/>
          </p:nvPr>
        </p:nvSpPr>
        <p:spPr>
          <a:xfrm>
            <a:off x="381000" y="2286000"/>
            <a:ext cx="8382000" cy="4267200"/>
          </a:xfrm>
        </p:spPr>
        <p:txBody>
          <a:bodyPr/>
          <a:lstStyle/>
          <a:p>
            <a:pPr marL="0" indent="0">
              <a:buNone/>
            </a:pPr>
            <a:r>
              <a:rPr lang="en-US" altLang="en-US" sz="2800" dirty="0" smtClean="0">
                <a:solidFill>
                  <a:schemeClr val="tx2"/>
                </a:solidFill>
              </a:rPr>
              <a:t>Water right(s)/portion owned by </a:t>
            </a:r>
            <a:r>
              <a:rPr lang="en-US" altLang="en-US" sz="2800" u="sng" dirty="0" smtClean="0">
                <a:solidFill>
                  <a:schemeClr val="tx2"/>
                </a:solidFill>
              </a:rPr>
              <a:t>non</a:t>
            </a:r>
            <a:r>
              <a:rPr lang="en-US" altLang="en-US" sz="2800" dirty="0" smtClean="0">
                <a:solidFill>
                  <a:schemeClr val="tx2"/>
                </a:solidFill>
              </a:rPr>
              <a:t> PWS entities:</a:t>
            </a:r>
          </a:p>
          <a:p>
            <a:pPr marL="1009650" lvl="1" indent="-609600"/>
            <a:r>
              <a:rPr lang="en-US" altLang="en-US" sz="2400" dirty="0" smtClean="0">
                <a:solidFill>
                  <a:schemeClr val="tx2"/>
                </a:solidFill>
              </a:rPr>
              <a:t>Must show due diligence in completing works or</a:t>
            </a:r>
          </a:p>
          <a:p>
            <a:pPr marL="1009650" lvl="1" indent="-609600"/>
            <a:r>
              <a:rPr lang="en-US" altLang="en-US" sz="2400" dirty="0" smtClean="0">
                <a:solidFill>
                  <a:schemeClr val="tx2"/>
                </a:solidFill>
              </a:rPr>
              <a:t>Show reasonable cause for delay.</a:t>
            </a:r>
          </a:p>
          <a:p>
            <a:pPr marL="1009650" lvl="1" indent="-609600"/>
            <a:r>
              <a:rPr lang="en-US" altLang="en-US" sz="2400" dirty="0">
                <a:solidFill>
                  <a:schemeClr val="tx2"/>
                </a:solidFill>
              </a:rPr>
              <a:t>No extension beyond 50 years to </a:t>
            </a:r>
            <a:r>
              <a:rPr lang="en-US" altLang="en-US" sz="2400" u="sng" dirty="0">
                <a:solidFill>
                  <a:schemeClr val="tx2"/>
                </a:solidFill>
              </a:rPr>
              <a:t>complete works</a:t>
            </a:r>
            <a:r>
              <a:rPr lang="en-US" altLang="en-US" sz="2400" dirty="0" smtClean="0">
                <a:solidFill>
                  <a:schemeClr val="tx2"/>
                </a:solidFill>
              </a:rPr>
              <a:t>.</a:t>
            </a:r>
          </a:p>
          <a:p>
            <a:pPr marL="1009650" lvl="1" indent="-609600"/>
            <a:endParaRPr lang="en-US" altLang="en-US" sz="1800" dirty="0" smtClean="0">
              <a:solidFill>
                <a:schemeClr val="tx2"/>
              </a:solidFill>
            </a:endParaRPr>
          </a:p>
          <a:p>
            <a:pPr marL="0" indent="0">
              <a:buNone/>
            </a:pPr>
            <a:r>
              <a:rPr lang="en-US" altLang="en-US" sz="2800" dirty="0" smtClean="0">
                <a:solidFill>
                  <a:schemeClr val="tx2"/>
                </a:solidFill>
              </a:rPr>
              <a:t>Statute section 73-3-12(2)(h) PWS water right:</a:t>
            </a:r>
          </a:p>
          <a:p>
            <a:pPr marL="1009650" lvl="1" indent="-609600"/>
            <a:r>
              <a:rPr lang="en-US" altLang="en-US" sz="2400" dirty="0" smtClean="0">
                <a:solidFill>
                  <a:schemeClr val="tx2"/>
                </a:solidFill>
              </a:rPr>
              <a:t>Simply holding an approved application for future public needs is reasonable due diligence for 50 </a:t>
            </a:r>
            <a:r>
              <a:rPr lang="en-US" altLang="en-US" sz="2400" dirty="0" err="1" smtClean="0">
                <a:solidFill>
                  <a:schemeClr val="tx2"/>
                </a:solidFill>
              </a:rPr>
              <a:t>yrs</a:t>
            </a:r>
            <a:endParaRPr lang="en-US" altLang="en-US" sz="2400" dirty="0" smtClean="0">
              <a:solidFill>
                <a:schemeClr val="tx2"/>
              </a:solidFill>
            </a:endParaRPr>
          </a:p>
          <a:p>
            <a:pPr marL="1009650" lvl="1" indent="-609600"/>
            <a:r>
              <a:rPr lang="en-US" altLang="en-US" sz="2400" dirty="0" smtClean="0">
                <a:solidFill>
                  <a:schemeClr val="tx2"/>
                </a:solidFill>
              </a:rPr>
              <a:t>Can be extended beyond 50 years with a 40 </a:t>
            </a:r>
            <a:r>
              <a:rPr lang="en-US" altLang="en-US" sz="2400" dirty="0" err="1" smtClean="0">
                <a:solidFill>
                  <a:schemeClr val="tx2"/>
                </a:solidFill>
              </a:rPr>
              <a:t>yr</a:t>
            </a:r>
            <a:r>
              <a:rPr lang="en-US" altLang="en-US" sz="2400" dirty="0" smtClean="0">
                <a:solidFill>
                  <a:schemeClr val="tx2"/>
                </a:solidFill>
              </a:rPr>
              <a:t> plan.</a:t>
            </a:r>
          </a:p>
          <a:p>
            <a:pPr marL="609600" indent="-609600"/>
            <a:endParaRPr lang="en-US" altLang="en-US" sz="2800" dirty="0" smtClean="0"/>
          </a:p>
          <a:p>
            <a:pPr marL="609600" indent="-609600"/>
            <a:endParaRPr lang="en-US" altLang="en-US" sz="2800" dirty="0" smtClean="0"/>
          </a:p>
        </p:txBody>
      </p:sp>
    </p:spTree>
    <p:extLst>
      <p:ext uri="{BB962C8B-B14F-4D97-AF65-F5344CB8AC3E}">
        <p14:creationId xmlns:p14="http://schemas.microsoft.com/office/powerpoint/2010/main" val="31942987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p:cNvSpPr>
            <a:spLocks noGrp="1" noChangeArrowheads="1"/>
          </p:cNvSpPr>
          <p:nvPr>
            <p:ph type="title"/>
          </p:nvPr>
        </p:nvSpPr>
        <p:spPr/>
        <p:txBody>
          <a:bodyPr/>
          <a:lstStyle/>
          <a:p>
            <a:pPr algn="ctr" eaLnBrk="1" hangingPunct="1">
              <a:defRPr/>
            </a:pPr>
            <a:r>
              <a:rPr lang="en-US" altLang="en-US" sz="4000" dirty="0" smtClean="0">
                <a:solidFill>
                  <a:schemeClr val="tx2"/>
                </a:solidFill>
                <a:effectLst>
                  <a:outerShdw blurRad="38100" dist="38100" dir="2700000" algn="tl">
                    <a:srgbClr val="C0C0C0"/>
                  </a:outerShdw>
                </a:effectLst>
              </a:rPr>
              <a:t>Content of PWS 40 Year Plan</a:t>
            </a:r>
            <a:r>
              <a:rPr lang="en-US" altLang="en-US" sz="4000" dirty="0">
                <a:solidFill>
                  <a:schemeClr val="tx2"/>
                </a:solidFill>
                <a:effectLst>
                  <a:outerShdw blurRad="38100" dist="38100" dir="2700000" algn="tl">
                    <a:srgbClr val="C0C0C0"/>
                  </a:outerShdw>
                </a:effectLst>
              </a:rPr>
              <a:t/>
            </a:r>
            <a:br>
              <a:rPr lang="en-US" altLang="en-US" sz="4000" dirty="0">
                <a:solidFill>
                  <a:schemeClr val="tx2"/>
                </a:solidFill>
                <a:effectLst>
                  <a:outerShdw blurRad="38100" dist="38100" dir="2700000" algn="tl">
                    <a:srgbClr val="C0C0C0"/>
                  </a:outerShdw>
                </a:effectLst>
              </a:rPr>
            </a:br>
            <a:r>
              <a:rPr lang="en-US" altLang="en-US" sz="2800" dirty="0" smtClean="0">
                <a:solidFill>
                  <a:srgbClr val="FF0000"/>
                </a:solidFill>
                <a:effectLst>
                  <a:outerShdw blurRad="38100" dist="38100" dir="2700000" algn="tl">
                    <a:srgbClr val="C0C0C0"/>
                  </a:outerShdw>
                </a:effectLst>
              </a:rPr>
              <a:t>73-1-4(2)(e)(f)</a:t>
            </a:r>
            <a:br>
              <a:rPr lang="en-US" altLang="en-US" sz="2800" dirty="0" smtClean="0">
                <a:solidFill>
                  <a:srgbClr val="FF0000"/>
                </a:solidFill>
                <a:effectLst>
                  <a:outerShdw blurRad="38100" dist="38100" dir="2700000" algn="tl">
                    <a:srgbClr val="C0C0C0"/>
                  </a:outerShdw>
                </a:effectLst>
              </a:rPr>
            </a:br>
            <a:endParaRPr lang="en-US" altLang="en-US" sz="2800" dirty="0" smtClean="0">
              <a:solidFill>
                <a:srgbClr val="FF0000"/>
              </a:solidFill>
              <a:effectLst>
                <a:outerShdw blurRad="38100" dist="38100" dir="2700000" algn="tl">
                  <a:srgbClr val="C0C0C0"/>
                </a:outerShdw>
              </a:effectLst>
            </a:endParaRPr>
          </a:p>
        </p:txBody>
      </p:sp>
      <p:sp>
        <p:nvSpPr>
          <p:cNvPr id="24582" name="Rectangle 4"/>
          <p:cNvSpPr>
            <a:spLocks noGrp="1" noChangeArrowheads="1"/>
          </p:cNvSpPr>
          <p:nvPr>
            <p:ph sz="half" idx="1"/>
          </p:nvPr>
        </p:nvSpPr>
        <p:spPr>
          <a:xfrm>
            <a:off x="457200" y="1447800"/>
            <a:ext cx="8305800" cy="5029200"/>
          </a:xfrm>
        </p:spPr>
        <p:txBody>
          <a:bodyPr/>
          <a:lstStyle/>
          <a:p>
            <a:pPr>
              <a:buFont typeface="Arial" panose="020B0604020202020204" pitchFamily="34" charset="0"/>
              <a:buChar char="•"/>
            </a:pPr>
            <a:r>
              <a:rPr lang="en-US" altLang="en-US" sz="2800" dirty="0" smtClean="0">
                <a:solidFill>
                  <a:schemeClr val="tx2"/>
                </a:solidFill>
              </a:rPr>
              <a:t>Show future 40 year demand for water by:</a:t>
            </a:r>
          </a:p>
          <a:p>
            <a:pPr marL="1009650" lvl="1" indent="-609600"/>
            <a:r>
              <a:rPr lang="en-US" altLang="en-US" sz="2400" dirty="0" smtClean="0">
                <a:solidFill>
                  <a:schemeClr val="tx2"/>
                </a:solidFill>
              </a:rPr>
              <a:t>Showing projected population growth within service area.</a:t>
            </a:r>
          </a:p>
          <a:p>
            <a:r>
              <a:rPr lang="en-US" altLang="en-US" dirty="0" smtClean="0">
                <a:solidFill>
                  <a:schemeClr val="tx2"/>
                </a:solidFill>
              </a:rPr>
              <a:t>Show </a:t>
            </a:r>
            <a:r>
              <a:rPr lang="en-US" altLang="en-US" dirty="0">
                <a:solidFill>
                  <a:schemeClr val="tx2"/>
                </a:solidFill>
              </a:rPr>
              <a:t>works constructed and/or expenditures</a:t>
            </a:r>
            <a:r>
              <a:rPr lang="en-US" altLang="en-US" dirty="0" smtClean="0">
                <a:solidFill>
                  <a:schemeClr val="tx2"/>
                </a:solidFill>
              </a:rPr>
              <a:t>.</a:t>
            </a:r>
          </a:p>
          <a:p>
            <a:r>
              <a:rPr lang="en-US" altLang="en-US" dirty="0">
                <a:solidFill>
                  <a:schemeClr val="tx2"/>
                </a:solidFill>
              </a:rPr>
              <a:t>Tabulation of already certificated WRs compared to future demand. Demonstrating need for extension of time.</a:t>
            </a:r>
          </a:p>
          <a:p>
            <a:r>
              <a:rPr lang="en-US" altLang="en-US" dirty="0">
                <a:solidFill>
                  <a:schemeClr val="tx2"/>
                </a:solidFill>
              </a:rPr>
              <a:t>Plan should be dynamic and constantly updated</a:t>
            </a:r>
            <a:r>
              <a:rPr lang="en-US" altLang="en-US" dirty="0" smtClean="0">
                <a:solidFill>
                  <a:schemeClr val="tx2"/>
                </a:solidFill>
              </a:rPr>
              <a:t>.</a:t>
            </a:r>
          </a:p>
          <a:p>
            <a:r>
              <a:rPr lang="en-US" altLang="en-US" dirty="0">
                <a:solidFill>
                  <a:schemeClr val="tx2"/>
                </a:solidFill>
              </a:rPr>
              <a:t>Should be WR specific</a:t>
            </a:r>
          </a:p>
          <a:p>
            <a:pPr marL="609600" indent="-609600"/>
            <a:endParaRPr lang="en-US" altLang="en-US" dirty="0">
              <a:solidFill>
                <a:schemeClr val="tx2"/>
              </a:solidFill>
            </a:endParaRPr>
          </a:p>
          <a:p>
            <a:pPr marL="609600" indent="-609600"/>
            <a:endParaRPr lang="en-US" altLang="en-US" sz="2800" dirty="0" smtClean="0"/>
          </a:p>
        </p:txBody>
      </p:sp>
      <p:sp>
        <p:nvSpPr>
          <p:cNvPr id="7" name="Rectangle 6"/>
          <p:cNvSpPr/>
          <p:nvPr/>
        </p:nvSpPr>
        <p:spPr>
          <a:xfrm>
            <a:off x="7848600" y="5181600"/>
            <a:ext cx="1066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0799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8354</TotalTime>
  <Words>1821</Words>
  <Application>Microsoft Office PowerPoint</Application>
  <PresentationFormat>On-screen Show (4:3)</PresentationFormat>
  <Paragraphs>205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Gill Sans</vt:lpstr>
      <vt:lpstr>Times New Roman</vt:lpstr>
      <vt:lpstr>Wingdings</vt:lpstr>
      <vt:lpstr>ヒラギノ角ゴ Pro W3</vt:lpstr>
      <vt:lpstr>Office Theme</vt:lpstr>
      <vt:lpstr>PowerPoint Presentation</vt:lpstr>
      <vt:lpstr>PowerPoint Presentation</vt:lpstr>
      <vt:lpstr>Overview</vt:lpstr>
      <vt:lpstr>Vocabulary/Acronyms</vt:lpstr>
      <vt:lpstr>Public Water Supplier How Do I Become One?</vt:lpstr>
      <vt:lpstr>A Public Water Supplier (PWS): Statute Section 73-1-4(1)(b)</vt:lpstr>
      <vt:lpstr>A Public Water Supplier (PWS) is: Statute Section 73-1-4(1)(b) (cont.)</vt:lpstr>
      <vt:lpstr>What’s Different With PWS Water Rights?—Extension of Time  </vt:lpstr>
      <vt:lpstr>Content of PWS 40 Year Plan 73-1-4(2)(e)(f) </vt:lpstr>
      <vt:lpstr>What’s Different With PWS Water Rights?—Forfeiture</vt:lpstr>
      <vt:lpstr>What’s Different With PWS Water Rights?—Proof</vt:lpstr>
      <vt:lpstr>PowerPoint Presentation</vt:lpstr>
      <vt:lpstr>PWS Water Rights—Proof (Example)</vt:lpstr>
      <vt:lpstr>PWS Proof (Example cont.) </vt:lpstr>
      <vt:lpstr>PWS Service Area  </vt:lpstr>
      <vt:lpstr>Why Does it Matter</vt:lpstr>
      <vt:lpstr>www.waterrights.utah.gov</vt:lpstr>
      <vt:lpstr>Questions?</vt:lpstr>
    </vt:vector>
  </TitlesOfParts>
  <Company>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RWAU Association</cp:lastModifiedBy>
  <cp:revision>127</cp:revision>
  <cp:lastPrinted>2018-01-25T00:17:28Z</cp:lastPrinted>
  <dcterms:created xsi:type="dcterms:W3CDTF">2004-06-09T23:03:56Z</dcterms:created>
  <dcterms:modified xsi:type="dcterms:W3CDTF">2019-04-19T16:13:10Z</dcterms:modified>
</cp:coreProperties>
</file>