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2" r:id="rId3"/>
    <p:sldId id="309" r:id="rId4"/>
    <p:sldId id="299" r:id="rId5"/>
    <p:sldId id="300" r:id="rId6"/>
    <p:sldId id="301" r:id="rId7"/>
    <p:sldId id="307" r:id="rId8"/>
    <p:sldId id="294" r:id="rId9"/>
    <p:sldId id="308" r:id="rId10"/>
    <p:sldId id="310" r:id="rId11"/>
    <p:sldId id="295" r:id="rId12"/>
    <p:sldId id="296" r:id="rId13"/>
    <p:sldId id="297" r:id="rId14"/>
    <p:sldId id="298" r:id="rId15"/>
    <p:sldId id="311" r:id="rId16"/>
    <p:sldId id="258" r:id="rId17"/>
    <p:sldId id="304" r:id="rId18"/>
    <p:sldId id="302" r:id="rId19"/>
    <p:sldId id="312" r:id="rId20"/>
    <p:sldId id="305" r:id="rId21"/>
    <p:sldId id="30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8" autoAdjust="0"/>
  </p:normalViewPr>
  <p:slideViewPr>
    <p:cSldViewPr>
      <p:cViewPr>
        <p:scale>
          <a:sx n="72" d="100"/>
          <a:sy n="72" d="100"/>
        </p:scale>
        <p:origin x="-2754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C0D83A-952E-4042-B14F-EB73855B0BA2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2F21F0-29F2-410A-955E-200704097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29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77B8EF-1A4E-4583-9694-60690F86CB40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400EF0-FF8E-4B01-84D2-BE72670F6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72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048FDB-478E-4976-BB1C-85D53BFDA5DB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82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508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373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32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8447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048FDB-478E-4976-BB1C-85D53BFDA5DB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43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413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710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048FDB-478E-4976-BB1C-85D53BFDA5DB}" type="slidenum">
              <a:rPr lang="en-US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559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199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00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048FDB-478E-4976-BB1C-85D53BFDA5DB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5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09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43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90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9745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0EF0-FF8E-4B01-84D2-BE72670F61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31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8B5E5-6330-4BDF-91DE-2FFFA31544C6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C988A-9F4D-4194-8303-7D0DDD3A1F3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0D1C-78F9-4E92-8A9B-013BEF96C49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50CDA-6DDA-4A8D-B5CD-3E39188B320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78E0219-1F91-44E6-91BF-91D34DB7844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159BF-F874-4891-A158-ED081801C6B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5B583-B13C-4E44-849F-FF2A7EF0211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56134-8B24-459C-9609-3EE7B8186E2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9F0C5-2D47-423A-AABD-D9FF059D35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F2B63-B16F-4EC8-BE3D-5A165CB19F5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D9477-3CDC-4578-AEB8-DE592C2DF8D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CF61F-42B8-4A7B-A31F-CAFFBCD2589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/>
          </p:cNvSpPr>
          <p:nvPr/>
        </p:nvSpPr>
        <p:spPr bwMode="auto">
          <a:xfrm>
            <a:off x="457200" y="3657600"/>
            <a:ext cx="83820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Georgia" pitchFamily="18" charset="0"/>
              </a:rPr>
              <a:t>Cedar Valley/Northern Utah Valley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Georgia" pitchFamily="18" charset="0"/>
              </a:rPr>
              <a:t>Groundwater Management Plan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Georgia" pitchFamily="18" charset="0"/>
              </a:rPr>
              <a:t> January 15, 2014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5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Public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916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Groundwater in Northern Utah Valley does contribute directly to Utah Lake.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Prior water rights should not be impaired by subsequent applications.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Support of proposed restrictions on moving additional surface water to ground water.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Support of this policy to protect existing water rights, require reporting of withdrawals, and allow for future Aquifer Storage and Recovery projects.</a:t>
            </a:r>
            <a:endParaRPr lang="en-US" dirty="0" smtClean="0">
              <a:effectLst/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48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Public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Water users should not have the ability to move water rights from one area to another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Water on the west of the Jordan River is of lesser quantity and quality than water on the east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No water right transfers should be allowed between Areas 54 and 55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A list of water rights within the policy areas should be provided</a:t>
            </a: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58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Public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Please address how the groundwater management plan will address how groundwater withdrawals will be managed once safe yield is exceeded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Will annual withdrawal limitations be set?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How will the State Engineer regulate groundwater withdrawals if a voluntary arrangement with all water users does not exist?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How will the State Engineer regulate rights if conjunctive management between surface and groundwater is needed?</a:t>
            </a: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58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Public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24800" cy="44958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Concern is expressed in “rescinding” the 2004 policy modification to the 1995 Cedar </a:t>
            </a:r>
            <a:r>
              <a:rPr lang="en-US" dirty="0" smtClean="0"/>
              <a:t>Valley </a:t>
            </a:r>
            <a:r>
              <a:rPr lang="en-US" dirty="0" smtClean="0">
                <a:effectLst/>
              </a:rPr>
              <a:t>policy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No further transfer of paper rights from </a:t>
            </a:r>
            <a:r>
              <a:rPr lang="en-US" dirty="0" smtClean="0"/>
              <a:t>outside of A</a:t>
            </a:r>
            <a:r>
              <a:rPr lang="en-US" dirty="0" smtClean="0">
                <a:effectLst/>
              </a:rPr>
              <a:t>rea 54 West should be allowed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Plan should </a:t>
            </a:r>
            <a:r>
              <a:rPr lang="en-US" dirty="0" smtClean="0"/>
              <a:t>be in </a:t>
            </a:r>
            <a:r>
              <a:rPr lang="en-US" dirty="0" smtClean="0">
                <a:effectLst/>
              </a:rPr>
              <a:t>compliance with statutory criteria and not allow for the impairment of existing water rights</a:t>
            </a: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58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Public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01000" cy="41910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Please provide a listin</a:t>
            </a:r>
            <a:r>
              <a:rPr lang="en-US" dirty="0" smtClean="0"/>
              <a:t>g of water rights included in the evaluation of this plan</a:t>
            </a:r>
            <a:endParaRPr lang="en-US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Support for rights within Area 54 West and East to be managed as one hydrologic system.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Transfers from Area 54 East to Area 54 West should be restricted to municipal use by a public water suppliers with the place of use in Area 54 West</a:t>
            </a:r>
          </a:p>
          <a:p>
            <a:pPr marL="137160" indent="0">
              <a:buClr>
                <a:srgbClr val="FFC000"/>
              </a:buClr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58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/>
          </p:cNvSpPr>
          <p:nvPr/>
        </p:nvSpPr>
        <p:spPr bwMode="auto">
          <a:xfrm>
            <a:off x="457200" y="3810000"/>
            <a:ext cx="8382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Georgia" pitchFamily="18" charset="0"/>
              </a:rPr>
              <a:t>Cedar Valley/Northern Utah Valley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Georgia" pitchFamily="18" charset="0"/>
              </a:rPr>
              <a:t>Groundwater Management Plan</a:t>
            </a:r>
            <a:endParaRPr lang="en-US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Changes to Draft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696200" cy="43434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Priority regulation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While still allowing flexibility to water </a:t>
            </a:r>
            <a:r>
              <a:rPr lang="en-US" dirty="0" smtClean="0"/>
              <a:t>users, a b</a:t>
            </a:r>
            <a:r>
              <a:rPr lang="en-US" dirty="0" smtClean="0">
                <a:effectLst/>
              </a:rPr>
              <a:t>uffer distance from the administrative boundary between Areas 54 and 55 defining the Central Zone is changed from 2 miles to 1 mile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Clarification that this policy amends the prior groundwater policies</a:t>
            </a: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58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553200" cy="13716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endParaRPr lang="en-US" dirty="0" smtClean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95398" y="-1143000"/>
            <a:ext cx="6553199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240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Water Rights Listing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1752600"/>
            <a:ext cx="5867400" cy="461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758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/>
          </p:cNvSpPr>
          <p:nvPr/>
        </p:nvSpPr>
        <p:spPr bwMode="auto">
          <a:xfrm>
            <a:off x="457200" y="3810000"/>
            <a:ext cx="8382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Georgia" pitchFamily="18" charset="0"/>
              </a:rPr>
              <a:t>Cedar Valley/Northern Utah Valley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Georgia" pitchFamily="18" charset="0"/>
              </a:rPr>
              <a:t>Groundwater Management Plan</a:t>
            </a:r>
            <a:endParaRPr lang="en-US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0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5532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09800"/>
            <a:ext cx="6553200" cy="39624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>
                <a:effectLst/>
              </a:rPr>
              <a:t>Previous Meetings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>
                <a:effectLst/>
              </a:rPr>
              <a:t>Public Comments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>
                <a:effectLst/>
              </a:rPr>
              <a:t>Changes </a:t>
            </a:r>
            <a:r>
              <a:rPr lang="en-US" dirty="0" smtClean="0">
                <a:effectLst/>
              </a:rPr>
              <a:t>to Draft </a:t>
            </a:r>
            <a:r>
              <a:rPr lang="en-US" dirty="0" smtClean="0">
                <a:effectLst/>
              </a:rPr>
              <a:t>Plan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/>
              <a:t>Webpage and Water Rights Listing</a:t>
            </a:r>
            <a:endParaRPr lang="en-US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</a:pPr>
            <a:r>
              <a:rPr lang="en-US" dirty="0" smtClean="0">
                <a:effectLst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xmlns="" val="127214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543800" cy="34290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Revised policy available today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Notice of adoption will be given within the next week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Final adoption will occur 60 days after the notice is mailed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Water use reporting requirement</a:t>
            </a:r>
            <a:endParaRPr lang="en-US" dirty="0" smtClean="0">
              <a:effectLst/>
            </a:endParaRPr>
          </a:p>
          <a:p>
            <a:pPr>
              <a:buClr>
                <a:srgbClr val="FFC000"/>
              </a:buClr>
              <a:buNone/>
              <a:defRPr/>
            </a:pPr>
            <a:endParaRPr lang="en-US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58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Questions/Comments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6629400" cy="33528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Address for comments: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Utah Division of Water Rights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Teresa </a:t>
            </a:r>
            <a:r>
              <a:rPr lang="en-US" dirty="0" err="1" smtClean="0">
                <a:effectLst/>
              </a:rPr>
              <a:t>Wilhelmsen</a:t>
            </a:r>
            <a:r>
              <a:rPr lang="en-US" dirty="0" smtClean="0"/>
              <a:t>, P.E.</a:t>
            </a:r>
            <a:endParaRPr lang="en-US" dirty="0" smtClean="0">
              <a:effectLst/>
            </a:endParaRP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1594 W. North Temple, Suite 220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PO Box 146300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Salt Lake City Utah 84114</a:t>
            </a:r>
          </a:p>
        </p:txBody>
      </p:sp>
    </p:spTree>
    <p:extLst>
      <p:ext uri="{BB962C8B-B14F-4D97-AF65-F5344CB8AC3E}">
        <p14:creationId xmlns:p14="http://schemas.microsoft.com/office/powerpoint/2010/main" xmlns="" val="337758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/>
          </p:cNvSpPr>
          <p:nvPr/>
        </p:nvSpPr>
        <p:spPr bwMode="auto">
          <a:xfrm>
            <a:off x="457200" y="3810000"/>
            <a:ext cx="8382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Georgia" pitchFamily="18" charset="0"/>
              </a:rPr>
              <a:t>Cedar Valley/Northern Utah Valley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Georgia" pitchFamily="18" charset="0"/>
              </a:rPr>
              <a:t>Groundwater Management Plan</a:t>
            </a:r>
            <a:endParaRPr lang="en-US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7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Previous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610600" cy="37338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1995 – Utah Valley and Cedar Valley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Groundwater Management Plans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2004 – Cedar Valley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Cedar Valley Groundwater Policy </a:t>
            </a:r>
          </a:p>
          <a:p>
            <a:pPr marL="457200" lvl="1" indent="0">
              <a:buClr>
                <a:srgbClr val="FFC000"/>
              </a:buClr>
              <a:buNone/>
              <a:defRPr/>
            </a:pPr>
            <a:r>
              <a:rPr lang="en-US" dirty="0" smtClean="0">
                <a:effectLst/>
              </a:rPr>
              <a:t>	</a:t>
            </a:r>
            <a:r>
              <a:rPr lang="en-US" sz="2400" i="1" dirty="0" smtClean="0">
                <a:effectLst/>
              </a:rPr>
              <a:t>Filings transferring into Cedar Valley will be held</a:t>
            </a:r>
          </a:p>
          <a:p>
            <a:pPr marL="457200" lvl="1" indent="0">
              <a:buClr>
                <a:srgbClr val="FFC000"/>
              </a:buClr>
              <a:buNone/>
              <a:defRPr/>
            </a:pPr>
            <a:endParaRPr lang="en-US" sz="2400" i="1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dirty="0" smtClean="0">
              <a:effectLst/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42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Previous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8862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2010 </a:t>
            </a:r>
            <a:r>
              <a:rPr lang="en-US" dirty="0">
                <a:effectLst/>
              </a:rPr>
              <a:t>– Northern Utah Valley 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>
                <a:effectLst/>
              </a:rPr>
              <a:t>Presented Data from USGS Study &amp; water rights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>
                <a:effectLst/>
              </a:rPr>
              <a:t>Interim Policy</a:t>
            </a:r>
          </a:p>
          <a:p>
            <a:pPr marL="914400" lvl="2" indent="0">
              <a:buClr>
                <a:srgbClr val="FFC000"/>
              </a:buClr>
              <a:buNone/>
              <a:defRPr/>
            </a:pPr>
            <a:r>
              <a:rPr lang="en-US" i="1" dirty="0">
                <a:effectLst/>
              </a:rPr>
              <a:t>Applications which represent a new groundwater withdrawal from the Northern Utah County Groundwater Management Area filed after September 30, 2010, will be </a:t>
            </a:r>
            <a:r>
              <a:rPr lang="en-US" i="1" dirty="0" smtClean="0">
                <a:effectLst/>
              </a:rPr>
              <a:t>held</a:t>
            </a:r>
            <a:endParaRPr lang="en-US" dirty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2013 – Cedar Valley 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Presented Data from UGS Study &amp; water rights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dirty="0" smtClean="0">
              <a:effectLst/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40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Previous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35052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2013 – Cedar Valley and Northern Utah Valley 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July 9, 2013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Presented draft groundwater management plan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30-day public comment period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dirty="0" smtClean="0">
              <a:effectLst/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40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295396" y="-1143000"/>
            <a:ext cx="6553199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58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Public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620000" cy="40386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Written comments received from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Fairfield Irrigation Company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Central Utah Water Conservancy District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err="1" smtClean="0">
                <a:effectLst/>
              </a:rPr>
              <a:t>Lehi</a:t>
            </a:r>
            <a:r>
              <a:rPr lang="en-US" dirty="0" smtClean="0">
                <a:effectLst/>
              </a:rPr>
              <a:t> City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Highland City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Cedar Fort Irrigation Company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Eagle Mountain City</a:t>
            </a:r>
          </a:p>
        </p:txBody>
      </p:sp>
    </p:spTree>
    <p:extLst>
      <p:ext uri="{BB962C8B-B14F-4D97-AF65-F5344CB8AC3E}">
        <p14:creationId xmlns:p14="http://schemas.microsoft.com/office/powerpoint/2010/main" xmlns="" val="337758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Public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Concern was expressed that the three existing cities in Cedar Valley - Cedar Fort, Fairfield and Eagle Mountain – should have shared equally any amount of water allowed to “be moved in” the Cedar Valley under previous policies.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No one entity should have a monopoly on the water.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Any additional water should be divided thre</a:t>
            </a:r>
            <a:r>
              <a:rPr lang="en-US" dirty="0" smtClean="0"/>
              <a:t>e ways.</a:t>
            </a:r>
            <a:r>
              <a:rPr lang="en-US" dirty="0" smtClean="0">
                <a:effectLst/>
              </a:rPr>
              <a:t> </a:t>
            </a: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58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6968</TotalTime>
  <Words>672</Words>
  <Application>Microsoft Office PowerPoint</Application>
  <PresentationFormat>On-screen Show (4:3)</PresentationFormat>
  <Paragraphs>109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Slide 1</vt:lpstr>
      <vt:lpstr>Agenda</vt:lpstr>
      <vt:lpstr>Slide 3</vt:lpstr>
      <vt:lpstr>Previous Meetings</vt:lpstr>
      <vt:lpstr>Previous Meetings</vt:lpstr>
      <vt:lpstr>Previous Meetings</vt:lpstr>
      <vt:lpstr>Slide 7</vt:lpstr>
      <vt:lpstr>Public Comments</vt:lpstr>
      <vt:lpstr>Public Comments</vt:lpstr>
      <vt:lpstr>Public Comments</vt:lpstr>
      <vt:lpstr>Public Comments</vt:lpstr>
      <vt:lpstr>Public Comments</vt:lpstr>
      <vt:lpstr>Public Comments</vt:lpstr>
      <vt:lpstr>Public Comments</vt:lpstr>
      <vt:lpstr>Slide 15</vt:lpstr>
      <vt:lpstr>Changes to Draft Plan</vt:lpstr>
      <vt:lpstr>Slide 17</vt:lpstr>
      <vt:lpstr>Water Rights Listing</vt:lpstr>
      <vt:lpstr>Slide 19</vt:lpstr>
      <vt:lpstr>Next Steps</vt:lpstr>
      <vt:lpstr>Questions/Comments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Water Law — Origin and History</dc:title>
  <dc:creator>James Greer</dc:creator>
  <cp:lastModifiedBy>James Reese</cp:lastModifiedBy>
  <cp:revision>110</cp:revision>
  <cp:lastPrinted>2014-01-13T21:42:58Z</cp:lastPrinted>
  <dcterms:created xsi:type="dcterms:W3CDTF">2013-06-06T17:30:43Z</dcterms:created>
  <dcterms:modified xsi:type="dcterms:W3CDTF">2014-01-14T15:50:50Z</dcterms:modified>
</cp:coreProperties>
</file>