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04" r:id="rId2"/>
    <p:sldId id="267" r:id="rId3"/>
    <p:sldId id="265" r:id="rId4"/>
    <p:sldId id="266" r:id="rId5"/>
    <p:sldId id="268" r:id="rId6"/>
    <p:sldId id="257" r:id="rId7"/>
    <p:sldId id="258" r:id="rId8"/>
    <p:sldId id="259" r:id="rId9"/>
    <p:sldId id="260" r:id="rId10"/>
    <p:sldId id="261" r:id="rId11"/>
    <p:sldId id="262" r:id="rId12"/>
    <p:sldId id="264" r:id="rId13"/>
    <p:sldId id="269" r:id="rId14"/>
    <p:sldId id="289" r:id="rId15"/>
    <p:sldId id="270" r:id="rId16"/>
    <p:sldId id="271" r:id="rId17"/>
    <p:sldId id="272" r:id="rId18"/>
    <p:sldId id="273" r:id="rId19"/>
    <p:sldId id="278" r:id="rId20"/>
    <p:sldId id="275" r:id="rId21"/>
    <p:sldId id="277" r:id="rId22"/>
    <p:sldId id="279" r:id="rId23"/>
    <p:sldId id="280" r:id="rId24"/>
    <p:sldId id="281" r:id="rId25"/>
    <p:sldId id="282" r:id="rId26"/>
    <p:sldId id="283" r:id="rId27"/>
    <p:sldId id="286" r:id="rId28"/>
    <p:sldId id="287" r:id="rId29"/>
    <p:sldId id="288"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284" r:id="rId45"/>
    <p:sldId id="285"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96" y="-25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8A67691-DDEC-4D88-A2B9-19C0E9342F08}" type="datetimeFigureOut">
              <a:rPr lang="en-US" smtClean="0"/>
              <a:pPr/>
              <a:t>4/1/2014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E385914-20C5-4175-BDFA-7EE1FB30BB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A01805D-272A-4882-8D25-AAF5E472C0C6}" type="slidenum">
              <a:rPr lang="en-US"/>
              <a:pPr/>
              <a:t>23</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p:cNvSpPr>
          <p:nvPr>
            <p:ph type="body" idx="1"/>
          </p:nvPr>
        </p:nvSpPr>
        <p:spPr/>
        <p:txBody>
          <a:bodyPr/>
          <a:lstStyle/>
          <a:p>
            <a:r>
              <a:rPr lang="en-US"/>
              <a:t>Cover Slide Option 2</a:t>
            </a:r>
          </a:p>
          <a:p>
            <a:r>
              <a:rPr lang="en-US"/>
              <a:t>Headline, Subhead and Subsubhead centered</a:t>
            </a:r>
          </a:p>
          <a:p>
            <a:r>
              <a:rPr lang="en-US"/>
              <a:t>Please note… This background can also be used for interior slides as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smtClean="0"/>
              <a:t>The need for beneficial use is so important because it pays back the public for allowing a person to privatize the water by holding a water right and because it “keeps the system real” in terms of requiring actual beneficial use instead of simply doing paperwork.</a:t>
            </a:r>
          </a:p>
        </p:txBody>
      </p:sp>
      <p:sp>
        <p:nvSpPr>
          <p:cNvPr id="50180" name="Slide Number Placeholder 3"/>
          <p:cNvSpPr>
            <a:spLocks noGrp="1"/>
          </p:cNvSpPr>
          <p:nvPr>
            <p:ph type="sldNum" sz="quarter" idx="5"/>
          </p:nvPr>
        </p:nvSpPr>
        <p:spPr>
          <a:noFill/>
        </p:spPr>
        <p:txBody>
          <a:bodyPr/>
          <a:lstStyle/>
          <a:p>
            <a:fld id="{4D92D432-4FFB-4DF2-A699-41CBCB26D83F}" type="slidenum">
              <a:rPr lang="en-US" smtClean="0"/>
              <a:pPr/>
              <a:t>28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A01805D-272A-4882-8D25-AAF5E472C0C6}" type="slidenum">
              <a:rPr lang="en-US"/>
              <a:pPr/>
              <a:t>29</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p:cNvSpPr>
          <p:nvPr>
            <p:ph type="body" idx="1"/>
          </p:nvPr>
        </p:nvSpPr>
        <p:spPr/>
        <p:txBody>
          <a:bodyPr/>
          <a:lstStyle/>
          <a:p>
            <a:r>
              <a:rPr lang="en-US"/>
              <a:t>Cover Slide Option 2</a:t>
            </a:r>
          </a:p>
          <a:p>
            <a:r>
              <a:rPr lang="en-US"/>
              <a:t>Headline, Subhead and Subsubhead centered</a:t>
            </a:r>
          </a:p>
          <a:p>
            <a:r>
              <a:rPr lang="en-US"/>
              <a:t>Please note… This background can also be used for interior slides as well!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5E27D-26DF-4187-9D8B-73FE508D351C}" type="slidenum">
              <a:rPr lang="en-US" smtClean="0"/>
              <a:pPr fontAlgn="base">
                <a:spcBef>
                  <a:spcPct val="0"/>
                </a:spcBef>
                <a:spcAft>
                  <a:spcPct val="0"/>
                </a:spcAft>
                <a:defRPr/>
              </a:pPr>
              <a:t>30</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Regional Offices:</a:t>
            </a:r>
          </a:p>
          <a:p>
            <a:pPr eaLnBrk="1" hangingPunct="1">
              <a:spcBef>
                <a:spcPct val="0"/>
              </a:spcBef>
            </a:pPr>
            <a:r>
              <a:rPr lang="en-US" smtClean="0"/>
              <a:t>Cedar City, Logan, Vernal, Richfield, Price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With state boundary and counties (in background)</a:t>
            </a:r>
          </a:p>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C5532B-962B-45B2-9A46-5C4E21F0E545}"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marL="232943" indent="-232943">
              <a:spcBef>
                <a:spcPct val="0"/>
              </a:spcBef>
              <a:buFont typeface="Calibri" pitchFamily="34" charset="0"/>
              <a:buAutoNum type="arabicPeriod"/>
            </a:pPr>
            <a:endParaRPr lang="en-US" dirty="0" smtClean="0"/>
          </a:p>
        </p:txBody>
      </p:sp>
      <p:sp>
        <p:nvSpPr>
          <p:cNvPr id="63491" name="Slide Image Placeholder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D3EFB2-8BEE-4962-AD4C-E23045358430}" type="slidenum">
              <a:rPr lang="en-US" smtClean="0"/>
              <a:pPr fontAlgn="base">
                <a:spcBef>
                  <a:spcPct val="0"/>
                </a:spcBef>
                <a:spcAft>
                  <a:spcPct val="0"/>
                </a:spcAft>
                <a:defRPr/>
              </a:pPr>
              <a:t>34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139303"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9304"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smtClean="0"/>
              <a:t>Click to edit Master title style</a:t>
            </a:r>
            <a:endParaRPr lang="en-US"/>
          </a:p>
        </p:txBody>
      </p:sp>
      <p:sp>
        <p:nvSpPr>
          <p:cNvPr id="39" name="Rectangle 1061"/>
          <p:cNvSpPr>
            <a:spLocks noGrp="1" noChangeArrowheads="1"/>
          </p:cNvSpPr>
          <p:nvPr>
            <p:ph type="dt" sz="half" idx="10"/>
          </p:nvPr>
        </p:nvSpPr>
        <p:spPr/>
        <p:txBody>
          <a:bodyPr/>
          <a:lstStyle>
            <a:lvl1pPr>
              <a:defRPr smtClean="0"/>
            </a:lvl1pPr>
          </a:lstStyle>
          <a:p>
            <a:fld id="{2C888EE6-1C36-4DF9-BA42-8FCD9C031FAA}" type="datetimeFigureOut">
              <a:rPr lang="en-US" smtClean="0"/>
              <a:pPr/>
              <a:t>4/1/2014</a:t>
            </a:fld>
            <a:endParaRPr lang="en-US"/>
          </a:p>
        </p:txBody>
      </p:sp>
      <p:sp>
        <p:nvSpPr>
          <p:cNvPr id="40" name="Rectangle 1062"/>
          <p:cNvSpPr>
            <a:spLocks noGrp="1" noChangeArrowheads="1"/>
          </p:cNvSpPr>
          <p:nvPr>
            <p:ph type="ftr" sz="quarter" idx="11"/>
          </p:nvPr>
        </p:nvSpPr>
        <p:spPr/>
        <p:txBody>
          <a:bodyPr/>
          <a:lstStyle>
            <a:lvl1pPr>
              <a:defRPr smtClean="0"/>
            </a:lvl1pPr>
          </a:lstStyle>
          <a:p>
            <a:endParaRPr lang="en-US"/>
          </a:p>
        </p:txBody>
      </p:sp>
      <p:sp>
        <p:nvSpPr>
          <p:cNvPr id="41" name="Rectangle 1065"/>
          <p:cNvSpPr>
            <a:spLocks noGrp="1" noChangeArrowheads="1"/>
          </p:cNvSpPr>
          <p:nvPr>
            <p:ph type="sldNum" sz="quarter" idx="12"/>
          </p:nvPr>
        </p:nvSpPr>
        <p:spPr/>
        <p:txBody>
          <a:bodyPr/>
          <a:lstStyle>
            <a:lvl1pPr>
              <a:defRPr smtClean="0"/>
            </a:lvl1pPr>
          </a:lstStyle>
          <a:p>
            <a:fld id="{540434BA-74BD-4296-9A8E-DA7412DB60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5" name="Rectangle 40"/>
          <p:cNvSpPr>
            <a:spLocks noGrp="1" noChangeArrowheads="1"/>
          </p:cNvSpPr>
          <p:nvPr>
            <p:ph type="ftr" sz="quarter" idx="11"/>
          </p:nvPr>
        </p:nvSpPr>
        <p:spPr>
          <a:ln/>
        </p:spPr>
        <p:txBody>
          <a:bodyPr/>
          <a:lstStyle>
            <a:lvl1pPr>
              <a:defRPr/>
            </a:lvl1pPr>
          </a:lstStyle>
          <a:p>
            <a:endParaRPr lang="en-US"/>
          </a:p>
        </p:txBody>
      </p:sp>
      <p:sp>
        <p:nvSpPr>
          <p:cNvPr id="6"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5" name="Rectangle 40"/>
          <p:cNvSpPr>
            <a:spLocks noGrp="1" noChangeArrowheads="1"/>
          </p:cNvSpPr>
          <p:nvPr>
            <p:ph type="ftr" sz="quarter" idx="11"/>
          </p:nvPr>
        </p:nvSpPr>
        <p:spPr>
          <a:ln/>
        </p:spPr>
        <p:txBody>
          <a:bodyPr/>
          <a:lstStyle>
            <a:lvl1pPr>
              <a:defRPr/>
            </a:lvl1pPr>
          </a:lstStyle>
          <a:p>
            <a:endParaRPr lang="en-US"/>
          </a:p>
        </p:txBody>
      </p:sp>
      <p:sp>
        <p:nvSpPr>
          <p:cNvPr id="6"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4" name="Rectangle 40"/>
          <p:cNvSpPr>
            <a:spLocks noGrp="1" noChangeArrowheads="1"/>
          </p:cNvSpPr>
          <p:nvPr>
            <p:ph type="ftr" sz="quarter" idx="11"/>
          </p:nvPr>
        </p:nvSpPr>
        <p:spPr>
          <a:ln/>
        </p:spPr>
        <p:txBody>
          <a:bodyPr/>
          <a:lstStyle>
            <a:lvl1pPr>
              <a:defRPr/>
            </a:lvl1pPr>
          </a:lstStyle>
          <a:p>
            <a:endParaRPr lang="en-US"/>
          </a:p>
        </p:txBody>
      </p:sp>
      <p:sp>
        <p:nvSpPr>
          <p:cNvPr id="5"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5" name="Rectangle 40"/>
          <p:cNvSpPr>
            <a:spLocks noGrp="1" noChangeArrowheads="1"/>
          </p:cNvSpPr>
          <p:nvPr>
            <p:ph type="ftr" sz="quarter" idx="11"/>
          </p:nvPr>
        </p:nvSpPr>
        <p:spPr>
          <a:ln/>
        </p:spPr>
        <p:txBody>
          <a:bodyPr/>
          <a:lstStyle>
            <a:lvl1pPr>
              <a:defRPr/>
            </a:lvl1pPr>
          </a:lstStyle>
          <a:p>
            <a:endParaRPr lang="en-US"/>
          </a:p>
        </p:txBody>
      </p:sp>
      <p:sp>
        <p:nvSpPr>
          <p:cNvPr id="6"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5" name="Rectangle 40"/>
          <p:cNvSpPr>
            <a:spLocks noGrp="1" noChangeArrowheads="1"/>
          </p:cNvSpPr>
          <p:nvPr>
            <p:ph type="ftr" sz="quarter" idx="11"/>
          </p:nvPr>
        </p:nvSpPr>
        <p:spPr>
          <a:ln/>
        </p:spPr>
        <p:txBody>
          <a:bodyPr/>
          <a:lstStyle>
            <a:lvl1pPr>
              <a:defRPr/>
            </a:lvl1pPr>
          </a:lstStyle>
          <a:p>
            <a:endParaRPr lang="en-US"/>
          </a:p>
        </p:txBody>
      </p:sp>
      <p:sp>
        <p:nvSpPr>
          <p:cNvPr id="6"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6" name="Rectangle 40"/>
          <p:cNvSpPr>
            <a:spLocks noGrp="1" noChangeArrowheads="1"/>
          </p:cNvSpPr>
          <p:nvPr>
            <p:ph type="ftr" sz="quarter" idx="11"/>
          </p:nvPr>
        </p:nvSpPr>
        <p:spPr>
          <a:ln/>
        </p:spPr>
        <p:txBody>
          <a:bodyPr/>
          <a:lstStyle>
            <a:lvl1pPr>
              <a:defRPr/>
            </a:lvl1pPr>
          </a:lstStyle>
          <a:p>
            <a:endParaRPr lang="en-US"/>
          </a:p>
        </p:txBody>
      </p:sp>
      <p:sp>
        <p:nvSpPr>
          <p:cNvPr id="7"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8" name="Rectangle 40"/>
          <p:cNvSpPr>
            <a:spLocks noGrp="1" noChangeArrowheads="1"/>
          </p:cNvSpPr>
          <p:nvPr>
            <p:ph type="ftr" sz="quarter" idx="11"/>
          </p:nvPr>
        </p:nvSpPr>
        <p:spPr>
          <a:ln/>
        </p:spPr>
        <p:txBody>
          <a:bodyPr/>
          <a:lstStyle>
            <a:lvl1pPr>
              <a:defRPr/>
            </a:lvl1pPr>
          </a:lstStyle>
          <a:p>
            <a:endParaRPr lang="en-US"/>
          </a:p>
        </p:txBody>
      </p:sp>
      <p:sp>
        <p:nvSpPr>
          <p:cNvPr id="9"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4" name="Rectangle 40"/>
          <p:cNvSpPr>
            <a:spLocks noGrp="1" noChangeArrowheads="1"/>
          </p:cNvSpPr>
          <p:nvPr>
            <p:ph type="ftr" sz="quarter" idx="11"/>
          </p:nvPr>
        </p:nvSpPr>
        <p:spPr>
          <a:ln/>
        </p:spPr>
        <p:txBody>
          <a:bodyPr/>
          <a:lstStyle>
            <a:lvl1pPr>
              <a:defRPr/>
            </a:lvl1pPr>
          </a:lstStyle>
          <a:p>
            <a:endParaRPr lang="en-US"/>
          </a:p>
        </p:txBody>
      </p:sp>
      <p:sp>
        <p:nvSpPr>
          <p:cNvPr id="5"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3" name="Rectangle 40"/>
          <p:cNvSpPr>
            <a:spLocks noGrp="1" noChangeArrowheads="1"/>
          </p:cNvSpPr>
          <p:nvPr>
            <p:ph type="ftr" sz="quarter" idx="11"/>
          </p:nvPr>
        </p:nvSpPr>
        <p:spPr>
          <a:ln/>
        </p:spPr>
        <p:txBody>
          <a:bodyPr/>
          <a:lstStyle>
            <a:lvl1pPr>
              <a:defRPr/>
            </a:lvl1pPr>
          </a:lstStyle>
          <a:p>
            <a:endParaRPr lang="en-US"/>
          </a:p>
        </p:txBody>
      </p:sp>
      <p:sp>
        <p:nvSpPr>
          <p:cNvPr id="4"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6" name="Rectangle 40"/>
          <p:cNvSpPr>
            <a:spLocks noGrp="1" noChangeArrowheads="1"/>
          </p:cNvSpPr>
          <p:nvPr>
            <p:ph type="ftr" sz="quarter" idx="11"/>
          </p:nvPr>
        </p:nvSpPr>
        <p:spPr>
          <a:ln/>
        </p:spPr>
        <p:txBody>
          <a:bodyPr/>
          <a:lstStyle>
            <a:lvl1pPr>
              <a:defRPr/>
            </a:lvl1pPr>
          </a:lstStyle>
          <a:p>
            <a:endParaRPr lang="en-US"/>
          </a:p>
        </p:txBody>
      </p:sp>
      <p:sp>
        <p:nvSpPr>
          <p:cNvPr id="7"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fld id="{2C888EE6-1C36-4DF9-BA42-8FCD9C031FAA}" type="datetimeFigureOut">
              <a:rPr lang="en-US" smtClean="0"/>
              <a:pPr/>
              <a:t>4/1/2014</a:t>
            </a:fld>
            <a:endParaRPr lang="en-US"/>
          </a:p>
        </p:txBody>
      </p:sp>
      <p:sp>
        <p:nvSpPr>
          <p:cNvPr id="6" name="Rectangle 40"/>
          <p:cNvSpPr>
            <a:spLocks noGrp="1" noChangeArrowheads="1"/>
          </p:cNvSpPr>
          <p:nvPr>
            <p:ph type="ftr" sz="quarter" idx="11"/>
          </p:nvPr>
        </p:nvSpPr>
        <p:spPr>
          <a:ln/>
        </p:spPr>
        <p:txBody>
          <a:bodyPr/>
          <a:lstStyle>
            <a:lvl1pPr>
              <a:defRPr/>
            </a:lvl1pPr>
          </a:lstStyle>
          <a:p>
            <a:endParaRPr lang="en-US"/>
          </a:p>
        </p:txBody>
      </p:sp>
      <p:sp>
        <p:nvSpPr>
          <p:cNvPr id="7" name="Rectangle 41"/>
          <p:cNvSpPr>
            <a:spLocks noGrp="1" noChangeArrowheads="1"/>
          </p:cNvSpPr>
          <p:nvPr>
            <p:ph type="sldNum" sz="quarter" idx="12"/>
          </p:nvPr>
        </p:nvSpPr>
        <p:spPr>
          <a:ln/>
        </p:spPr>
        <p:txBody>
          <a:bodyPr/>
          <a:lstStyle>
            <a:lvl1pPr>
              <a:defRPr/>
            </a:lvl1pPr>
          </a:lstStyle>
          <a:p>
            <a:fld id="{540434BA-74BD-4296-9A8E-DA7412DB60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13824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4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13824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4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4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4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4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5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5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5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5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5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13825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3825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5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5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5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3826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6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p>
          </p:txBody>
        </p:sp>
        <p:sp>
          <p:nvSpPr>
            <p:cNvPr id="13826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13826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p>
          </p:txBody>
        </p:sp>
        <p:sp>
          <p:nvSpPr>
            <p:cNvPr id="13827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7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3827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p>
          </p:txBody>
        </p:sp>
        <p:sp>
          <p:nvSpPr>
            <p:cNvPr id="13827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827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13827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13827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13827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27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27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mn-lt"/>
              </a:defRPr>
            </a:lvl1pPr>
          </a:lstStyle>
          <a:p>
            <a:fld id="{2C888EE6-1C36-4DF9-BA42-8FCD9C031FAA}" type="datetimeFigureOut">
              <a:rPr lang="en-US" smtClean="0"/>
              <a:pPr/>
              <a:t>4/1/2014</a:t>
            </a:fld>
            <a:endParaRPr lang="en-US"/>
          </a:p>
        </p:txBody>
      </p:sp>
      <p:sp>
        <p:nvSpPr>
          <p:cNvPr id="13828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smtClean="0">
                <a:latin typeface="+mn-lt"/>
              </a:defRPr>
            </a:lvl1pPr>
          </a:lstStyle>
          <a:p>
            <a:endParaRPr lang="en-US"/>
          </a:p>
        </p:txBody>
      </p:sp>
      <p:sp>
        <p:nvSpPr>
          <p:cNvPr id="13828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mn-lt"/>
              </a:defRPr>
            </a:lvl1pPr>
          </a:lstStyle>
          <a:p>
            <a:fld id="{540434BA-74BD-4296-9A8E-DA7412DB60E6}"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en.wikipedia.org/wiki/File:Darth_Vader.jp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Office_PowerPoint_Presentation1.ppt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uact=8&amp;docid=yZ0GcjddTDq1iM&amp;tbnid=h_KIUV4HG3xL2M:&amp;ved=0CAYQjRw&amp;url=http://marion.lib.oh.us/content/family-fun-night-action-figure-boot-camp&amp;ei=dSseU7ejE8nqoATAnIGgAw&amp;bvm=bv.62788935,d.cGU&amp;psig=AFQjCNHgCF6e8PEFa7DRqrOq2kiOAV9B_Q&amp;ust=1394572531664203"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5.jpeg"/><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Utah Water Users 2014</a:t>
            </a:r>
            <a:endParaRPr lang="en-US" dirty="0"/>
          </a:p>
        </p:txBody>
      </p:sp>
      <p:sp>
        <p:nvSpPr>
          <p:cNvPr id="3" name="Content Placeholder 2"/>
          <p:cNvSpPr>
            <a:spLocks noGrp="1"/>
          </p:cNvSpPr>
          <p:nvPr>
            <p:ph idx="1"/>
          </p:nvPr>
        </p:nvSpPr>
        <p:spPr/>
        <p:txBody>
          <a:bodyPr/>
          <a:lstStyle/>
          <a:p>
            <a:pPr>
              <a:buNone/>
            </a:pPr>
            <a:r>
              <a:rPr lang="en-US" dirty="0" smtClean="0"/>
              <a:t>Legislative Actions</a:t>
            </a:r>
          </a:p>
          <a:p>
            <a:pPr>
              <a:buNone/>
            </a:pPr>
            <a:r>
              <a:rPr lang="en-US" dirty="0" smtClean="0"/>
              <a:t>2014 General Session                                    </a:t>
            </a:r>
          </a:p>
          <a:p>
            <a:endParaRPr lang="en-US" dirty="0" smtClean="0"/>
          </a:p>
          <a:p>
            <a:pPr>
              <a:buNone/>
            </a:pPr>
            <a:r>
              <a:rPr lang="en-US" dirty="0" smtClean="0"/>
              <a:t>Mike Styler </a:t>
            </a:r>
          </a:p>
          <a:p>
            <a:pPr>
              <a:buNone/>
            </a:pPr>
            <a:r>
              <a:rPr lang="en-US" dirty="0" smtClean="0"/>
              <a:t>March 18, 2014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17 Continued…</a:t>
            </a:r>
            <a:endParaRPr lang="en-US" dirty="0"/>
          </a:p>
        </p:txBody>
      </p:sp>
      <p:sp>
        <p:nvSpPr>
          <p:cNvPr id="3" name="Content Placeholder 2"/>
          <p:cNvSpPr>
            <a:spLocks noGrp="1"/>
          </p:cNvSpPr>
          <p:nvPr>
            <p:ph idx="1"/>
          </p:nvPr>
        </p:nvSpPr>
        <p:spPr/>
        <p:txBody>
          <a:bodyPr/>
          <a:lstStyle/>
          <a:p>
            <a:r>
              <a:rPr lang="en-US" i="1" u="sng" dirty="0" smtClean="0"/>
              <a:t>(7) The state engineer may issue an order for the repair and restoration of the bed and</a:t>
            </a:r>
            <a:r>
              <a:rPr lang="en-US" dirty="0" smtClean="0"/>
              <a:t> </a:t>
            </a:r>
            <a:r>
              <a:rPr lang="en-US" i="1" u="sng" dirty="0" smtClean="0"/>
              <a:t>banks of a natural stream channel altered contrary to, or without, a permit issued for that</a:t>
            </a:r>
            <a:r>
              <a:rPr lang="en-US" dirty="0" smtClean="0"/>
              <a:t> </a:t>
            </a:r>
            <a:r>
              <a:rPr lang="en-US" i="1" u="sng" dirty="0" smtClean="0"/>
              <a:t>purpose.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17 Continued…</a:t>
            </a:r>
            <a:endParaRPr lang="en-US" dirty="0"/>
          </a:p>
        </p:txBody>
      </p:sp>
      <p:sp>
        <p:nvSpPr>
          <p:cNvPr id="3" name="Content Placeholder 2"/>
          <p:cNvSpPr>
            <a:spLocks noGrp="1"/>
          </p:cNvSpPr>
          <p:nvPr>
            <p:ph idx="1"/>
          </p:nvPr>
        </p:nvSpPr>
        <p:spPr>
          <a:xfrm>
            <a:off x="457200" y="1371600"/>
            <a:ext cx="8229600" cy="4759325"/>
          </a:xfrm>
        </p:spPr>
        <p:txBody>
          <a:bodyPr/>
          <a:lstStyle/>
          <a:p>
            <a:r>
              <a:rPr lang="en-US" i="1" u="sng" dirty="0" smtClean="0"/>
              <a:t>(a) divide water among several appropriators entitled to the water in accordance with</a:t>
            </a:r>
            <a:r>
              <a:rPr lang="en-US" dirty="0" smtClean="0"/>
              <a:t> </a:t>
            </a:r>
            <a:r>
              <a:rPr lang="en-US" i="1" u="sng" dirty="0" smtClean="0"/>
              <a:t>the right of each appropriator;</a:t>
            </a:r>
            <a:r>
              <a:rPr lang="en-US" dirty="0" smtClean="0"/>
              <a:t> </a:t>
            </a:r>
          </a:p>
          <a:p>
            <a:r>
              <a:rPr lang="en-US" dirty="0" smtClean="0"/>
              <a:t>…and allows State Engineer Access for regulation of reservoirs and canals…</a:t>
            </a:r>
            <a:br>
              <a:rPr lang="en-US" dirty="0" smtClean="0"/>
            </a:br>
            <a:endParaRPr lang="en-US" dirty="0" smtClean="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49 </a:t>
            </a:r>
            <a:endParaRPr lang="en-US" dirty="0"/>
          </a:p>
        </p:txBody>
      </p:sp>
      <p:sp>
        <p:nvSpPr>
          <p:cNvPr id="3" name="Content Placeholder 2"/>
          <p:cNvSpPr>
            <a:spLocks noGrp="1"/>
          </p:cNvSpPr>
          <p:nvPr>
            <p:ph idx="1"/>
          </p:nvPr>
        </p:nvSpPr>
        <p:spPr/>
        <p:txBody>
          <a:bodyPr/>
          <a:lstStyle/>
          <a:p>
            <a:r>
              <a:rPr lang="en-US" dirty="0" smtClean="0"/>
              <a:t>Modifies Change applications so Stock Holders in Irrigation companies file directly with State Engineer.</a:t>
            </a:r>
          </a:p>
          <a:p>
            <a:r>
              <a:rPr lang="en-US" dirty="0" smtClean="0"/>
              <a:t>Requires Irrigation Companies to pay costs associated with Change Application</a:t>
            </a:r>
          </a:p>
          <a:p>
            <a:r>
              <a:rPr lang="en-US" dirty="0" smtClean="0"/>
              <a:t>Requires mediation before litigation</a:t>
            </a:r>
          </a:p>
          <a:p>
            <a:r>
              <a:rPr lang="en-US" dirty="0" smtClean="0"/>
              <a:t>Never heard by Senate</a:t>
            </a: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211</a:t>
            </a:r>
            <a:endParaRPr lang="en-US" dirty="0"/>
          </a:p>
        </p:txBody>
      </p:sp>
      <p:sp>
        <p:nvSpPr>
          <p:cNvPr id="3" name="Content Placeholder 2"/>
          <p:cNvSpPr>
            <a:spLocks noGrp="1"/>
          </p:cNvSpPr>
          <p:nvPr>
            <p:ph idx="1"/>
          </p:nvPr>
        </p:nvSpPr>
        <p:spPr/>
        <p:txBody>
          <a:bodyPr/>
          <a:lstStyle/>
          <a:p>
            <a:r>
              <a:rPr lang="en-US" dirty="0" smtClean="0"/>
              <a:t>Provides legislation solutions to Big Ditch Case and Jones v Jensen Case</a:t>
            </a:r>
          </a:p>
          <a:p>
            <a:r>
              <a:rPr lang="en-US" dirty="0" smtClean="0"/>
              <a:t>Was never heard by the House</a:t>
            </a:r>
          </a:p>
          <a:p>
            <a:r>
              <a:rPr lang="en-US" dirty="0" smtClean="0"/>
              <a:t>Water Right at Issue  in Jones v Jensen was recently ruled to be forfeit by District Court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4638"/>
            <a:ext cx="8229600" cy="2239962"/>
          </a:xfrm>
        </p:spPr>
        <p:txBody>
          <a:bodyPr/>
          <a:lstStyle/>
          <a:p>
            <a:pPr algn="l" eaLnBrk="1" hangingPunct="1"/>
            <a:r>
              <a:rPr lang="en-US" smtClean="0"/>
              <a:t>North</a:t>
            </a:r>
            <a:br>
              <a:rPr lang="en-US" smtClean="0"/>
            </a:br>
            <a:r>
              <a:rPr lang="en-US" smtClean="0"/>
              <a:t>Jordan</a:t>
            </a:r>
            <a:br>
              <a:rPr lang="en-US" smtClean="0"/>
            </a:br>
            <a:r>
              <a:rPr lang="en-US" smtClean="0"/>
              <a:t>Canal</a:t>
            </a:r>
          </a:p>
        </p:txBody>
      </p:sp>
      <p:pic>
        <p:nvPicPr>
          <p:cNvPr id="40963" name="Picture 2"/>
          <p:cNvPicPr>
            <a:picLocks noGrp="1" noChangeAspect="1" noChangeArrowheads="1"/>
          </p:cNvPicPr>
          <p:nvPr>
            <p:ph idx="1"/>
          </p:nvPr>
        </p:nvPicPr>
        <p:blipFill>
          <a:blip r:embed="rId2" cstate="print"/>
          <a:srcRect/>
          <a:stretch>
            <a:fillRect/>
          </a:stretch>
        </p:blipFill>
        <p:spPr>
          <a:xfrm>
            <a:off x="3048000" y="-71438"/>
            <a:ext cx="6096000" cy="6908801"/>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370 Canal Safety</a:t>
            </a:r>
            <a:endParaRPr lang="en-US" dirty="0"/>
          </a:p>
        </p:txBody>
      </p:sp>
      <p:sp>
        <p:nvSpPr>
          <p:cNvPr id="3" name="Content Placeholder 2"/>
          <p:cNvSpPr>
            <a:spLocks noGrp="1"/>
          </p:cNvSpPr>
          <p:nvPr>
            <p:ph idx="1"/>
          </p:nvPr>
        </p:nvSpPr>
        <p:spPr/>
        <p:txBody>
          <a:bodyPr/>
          <a:lstStyle/>
          <a:p>
            <a:r>
              <a:rPr lang="en-US" dirty="0" smtClean="0"/>
              <a:t>Requires State Engineer to inventory all open canals </a:t>
            </a:r>
            <a:r>
              <a:rPr lang="en-US" u="sng" dirty="0" smtClean="0"/>
              <a:t>&gt; </a:t>
            </a:r>
            <a:r>
              <a:rPr lang="en-US" dirty="0" smtClean="0"/>
              <a:t>5 second ft. recording:</a:t>
            </a:r>
          </a:p>
          <a:p>
            <a:pPr>
              <a:buNone/>
            </a:pPr>
            <a:r>
              <a:rPr lang="en-US" dirty="0" smtClean="0"/>
              <a:t>    1. alignment  </a:t>
            </a:r>
          </a:p>
          <a:p>
            <a:pPr>
              <a:buNone/>
            </a:pPr>
            <a:r>
              <a:rPr lang="en-US" dirty="0" smtClean="0"/>
              <a:t>    2. Owner information</a:t>
            </a:r>
          </a:p>
          <a:p>
            <a:pPr>
              <a:buNone/>
            </a:pPr>
            <a:r>
              <a:rPr lang="en-US" dirty="0" smtClean="0"/>
              <a:t>    3. Maximum flow capacity</a:t>
            </a:r>
          </a:p>
          <a:p>
            <a:pPr>
              <a:buNone/>
            </a:pPr>
            <a:r>
              <a:rPr lang="en-US" dirty="0" smtClean="0"/>
              <a:t>    4. If used as Storm Water conveyance</a:t>
            </a:r>
          </a:p>
          <a:p>
            <a:pPr>
              <a:buNone/>
            </a:pPr>
            <a:r>
              <a:rPr lang="en-US" dirty="0" smtClean="0"/>
              <a:t>    5. Whether a management plan exists</a:t>
            </a:r>
          </a:p>
          <a:p>
            <a:pPr>
              <a:buNone/>
            </a:pPr>
            <a:r>
              <a:rPr lang="en-US" dirty="0" smtClean="0"/>
              <a:t> Canal Owner required to update above Info</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Canal Safety continued…</a:t>
            </a:r>
            <a:endParaRPr lang="en-US" dirty="0"/>
          </a:p>
        </p:txBody>
      </p:sp>
      <p:sp>
        <p:nvSpPr>
          <p:cNvPr id="3" name="Content Placeholder 2"/>
          <p:cNvSpPr>
            <a:spLocks noGrp="1"/>
          </p:cNvSpPr>
          <p:nvPr>
            <p:ph idx="1"/>
          </p:nvPr>
        </p:nvSpPr>
        <p:spPr/>
        <p:txBody>
          <a:bodyPr/>
          <a:lstStyle/>
          <a:p>
            <a:r>
              <a:rPr lang="en-US" dirty="0" smtClean="0"/>
              <a:t>State Engineer may contract with Conservation District (or anyone qualified) to assist in the inventory work</a:t>
            </a:r>
          </a:p>
          <a:p>
            <a:r>
              <a:rPr lang="en-US" dirty="0" smtClean="0"/>
              <a:t>State Engineer may contract with Conservation District (or anyone qualified) to provide technical support for canal owners in adopting a management plan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274 (Dayton) Water Jurisdiction Amendments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Removes requirement livestock watering right be jointly acquired by public agency and grazer</a:t>
            </a:r>
          </a:p>
          <a:p>
            <a:pPr marL="514350" indent="-514350">
              <a:buFont typeface="+mj-lt"/>
              <a:buAutoNum type="arabicPeriod"/>
            </a:pPr>
            <a:r>
              <a:rPr lang="en-US" dirty="0" smtClean="0"/>
              <a:t>It forbids grazing renewal predicated on transfer of water right to public agency</a:t>
            </a:r>
          </a:p>
          <a:p>
            <a:pPr marL="514350" indent="-514350">
              <a:buFont typeface="+mj-lt"/>
              <a:buAutoNum type="arabicPeriod"/>
            </a:pPr>
            <a:r>
              <a:rPr lang="en-US" dirty="0" smtClean="0"/>
              <a:t>It allows safety net for a potential partial forfeiture of water right due to grazing reduction.  State Engineer holds the right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Water Task Force</a:t>
            </a:r>
            <a:endParaRPr lang="en-US" dirty="0"/>
          </a:p>
        </p:txBody>
      </p:sp>
      <p:sp>
        <p:nvSpPr>
          <p:cNvPr id="3" name="Content Placeholder 2"/>
          <p:cNvSpPr>
            <a:spLocks noGrp="1"/>
          </p:cNvSpPr>
          <p:nvPr>
            <p:ph idx="1"/>
          </p:nvPr>
        </p:nvSpPr>
        <p:spPr/>
        <p:txBody>
          <a:bodyPr/>
          <a:lstStyle/>
          <a:p>
            <a:pPr>
              <a:buNone/>
            </a:pPr>
            <a:r>
              <a:rPr lang="en-US" dirty="0" smtClean="0"/>
              <a:t>Executive Water Task force will continue to meet and provide a forum for water users.</a:t>
            </a:r>
          </a:p>
          <a:p>
            <a:pPr>
              <a:buNone/>
            </a:pPr>
            <a:r>
              <a:rPr lang="en-US" dirty="0" smtClean="0"/>
              <a:t>A long list of Master Study items will be discussed.</a:t>
            </a:r>
          </a:p>
          <a:p>
            <a:pPr>
              <a:buNone/>
            </a:pPr>
            <a:r>
              <a:rPr lang="en-US" dirty="0" smtClean="0"/>
              <a:t>Further refinements to Canal Safety will occur</a:t>
            </a:r>
          </a:p>
          <a:p>
            <a:pPr>
              <a:buNone/>
            </a:pPr>
            <a:r>
              <a:rPr lang="en-US" dirty="0" smtClean="0"/>
              <a:t>Compromise will be sought on this </a:t>
            </a:r>
            <a:r>
              <a:rPr lang="en-US" smtClean="0"/>
              <a:t>year’s Failed Bills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05600" cy="1371600"/>
          </a:xfrm>
        </p:spPr>
        <p:txBody>
          <a:bodyPr>
            <a:normAutofit fontScale="90000"/>
          </a:bodyPr>
          <a:lstStyle/>
          <a:p>
            <a:pPr>
              <a:defRPr/>
            </a:pPr>
            <a:r>
              <a:rPr lang="en-US" b="1" dirty="0" smtClean="0"/>
              <a:t>Western Water Law — Origin and History</a:t>
            </a:r>
            <a:endParaRPr lang="en-US" dirty="0"/>
          </a:p>
        </p:txBody>
      </p:sp>
      <p:sp>
        <p:nvSpPr>
          <p:cNvPr id="3" name="Content Placeholder 2"/>
          <p:cNvSpPr>
            <a:spLocks noGrp="1"/>
          </p:cNvSpPr>
          <p:nvPr>
            <p:ph idx="1"/>
          </p:nvPr>
        </p:nvSpPr>
        <p:spPr/>
        <p:txBody>
          <a:bodyPr/>
          <a:lstStyle/>
          <a:p>
            <a:pPr>
              <a:buClr>
                <a:srgbClr val="FFC000"/>
              </a:buClr>
              <a:buFont typeface="Wingdings" pitchFamily="2" charset="2"/>
              <a:buChar char="v"/>
              <a:defRPr/>
            </a:pPr>
            <a:r>
              <a:rPr lang="en-US" dirty="0" smtClean="0"/>
              <a:t>Appropriative water rights are given a priority based on their date of creation</a:t>
            </a:r>
          </a:p>
          <a:p>
            <a:pPr>
              <a:buClr>
                <a:srgbClr val="FFC000"/>
              </a:buClr>
              <a:buFont typeface="Wingdings" pitchFamily="2" charset="2"/>
              <a:buChar char="v"/>
              <a:defRPr/>
            </a:pPr>
            <a:r>
              <a:rPr lang="en-US" dirty="0" smtClean="0"/>
              <a:t>In times of shortage, earlier priority rights are filled first to the limit of the right</a:t>
            </a:r>
          </a:p>
          <a:p>
            <a:pPr>
              <a:buClr>
                <a:srgbClr val="FFC000"/>
              </a:buClr>
              <a:buFont typeface="Wingdings" pitchFamily="2" charset="2"/>
              <a:buChar char="v"/>
              <a:defRPr/>
            </a:pPr>
            <a:r>
              <a:rPr lang="en-US" dirty="0" smtClean="0"/>
              <a:t>No sharing of shortages means some uses will be met</a:t>
            </a:r>
          </a:p>
          <a:p>
            <a:pPr>
              <a:buClr>
                <a:srgbClr val="FFC000"/>
              </a:buClr>
              <a:buFont typeface="Wingdings" pitchFamily="2" charset="2"/>
              <a:buChar char="v"/>
              <a:defRPr/>
            </a:pPr>
            <a:r>
              <a:rPr lang="en-US" dirty="0" smtClean="0"/>
              <a:t>The </a:t>
            </a:r>
            <a:r>
              <a:rPr lang="en-US" smtClean="0"/>
              <a:t>intent was </a:t>
            </a:r>
            <a:r>
              <a:rPr lang="en-US" dirty="0" smtClean="0"/>
              <a:t>to maximize </a:t>
            </a:r>
            <a:r>
              <a:rPr lang="en-US" smtClean="0"/>
              <a:t>public benefit</a:t>
            </a:r>
            <a:endParaRPr lang="en-US" dirty="0" smtClean="0"/>
          </a:p>
          <a:p>
            <a:pPr>
              <a:buClr>
                <a:srgbClr val="FFC000"/>
              </a:buClr>
              <a:buFont typeface="Wingdings" pitchFamily="2" charset="2"/>
              <a:buChar char="v"/>
              <a:defRPr/>
            </a:pP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isneydreaming.com/wp-content/uploads/2010/11/Buzz-Lightyear-Action-Figure.jpg"/>
          <p:cNvPicPr>
            <a:picLocks noChangeAspect="1" noChangeArrowheads="1"/>
          </p:cNvPicPr>
          <p:nvPr/>
        </p:nvPicPr>
        <p:blipFill>
          <a:blip r:embed="rId2" cstate="print"/>
          <a:srcRect/>
          <a:stretch>
            <a:fillRect/>
          </a:stretch>
        </p:blipFill>
        <p:spPr bwMode="auto">
          <a:xfrm>
            <a:off x="609600" y="228600"/>
            <a:ext cx="8077200" cy="66294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05600" cy="1371600"/>
          </a:xfrm>
        </p:spPr>
        <p:txBody>
          <a:bodyPr>
            <a:normAutofit fontScale="90000"/>
          </a:bodyPr>
          <a:lstStyle/>
          <a:p>
            <a:pPr>
              <a:defRPr/>
            </a:pPr>
            <a:r>
              <a:rPr lang="en-US" b="1" dirty="0" smtClean="0"/>
              <a:t>Western Water Law — Origin and History</a:t>
            </a:r>
            <a:endParaRPr lang="en-US" dirty="0"/>
          </a:p>
        </p:txBody>
      </p:sp>
      <p:sp>
        <p:nvSpPr>
          <p:cNvPr id="3" name="Content Placeholder 2"/>
          <p:cNvSpPr>
            <a:spLocks noGrp="1"/>
          </p:cNvSpPr>
          <p:nvPr>
            <p:ph idx="1"/>
          </p:nvPr>
        </p:nvSpPr>
        <p:spPr/>
        <p:txBody>
          <a:bodyPr/>
          <a:lstStyle/>
          <a:p>
            <a:pPr>
              <a:buClr>
                <a:srgbClr val="FFC000"/>
              </a:buClr>
              <a:buFont typeface="Wingdings" pitchFamily="2" charset="2"/>
              <a:buChar char="v"/>
              <a:defRPr/>
            </a:pPr>
            <a:r>
              <a:rPr lang="en-US" dirty="0" smtClean="0"/>
              <a:t>An appropriative water right in Utah is a </a:t>
            </a:r>
            <a:r>
              <a:rPr lang="en-US" dirty="0" smtClean="0">
                <a:solidFill>
                  <a:srgbClr val="FF0000"/>
                </a:solidFill>
              </a:rPr>
              <a:t>conditional </a:t>
            </a:r>
            <a:r>
              <a:rPr lang="en-US" dirty="0" smtClean="0">
                <a:solidFill>
                  <a:srgbClr val="66FF99"/>
                </a:solidFill>
              </a:rPr>
              <a:t>right to use</a:t>
            </a:r>
            <a:r>
              <a:rPr lang="en-US" dirty="0" smtClean="0">
                <a:solidFill>
                  <a:srgbClr val="00B050"/>
                </a:solidFill>
              </a:rPr>
              <a:t> </a:t>
            </a:r>
            <a:r>
              <a:rPr lang="en-US" dirty="0" smtClean="0"/>
              <a:t>a </a:t>
            </a:r>
            <a:r>
              <a:rPr lang="en-US" dirty="0" smtClean="0">
                <a:solidFill>
                  <a:srgbClr val="FFFF00"/>
                </a:solidFill>
              </a:rPr>
              <a:t>shared resource</a:t>
            </a:r>
          </a:p>
          <a:p>
            <a:pPr>
              <a:buClr>
                <a:srgbClr val="FFC000"/>
              </a:buClr>
              <a:buFont typeface="Wingdings" pitchFamily="2" charset="2"/>
              <a:buChar char="v"/>
              <a:defRPr/>
            </a:pPr>
            <a:r>
              <a:rPr lang="en-US" dirty="0" smtClean="0">
                <a:solidFill>
                  <a:srgbClr val="FF0000"/>
                </a:solidFill>
              </a:rPr>
              <a:t>Conditional because water is a public resource and to get a private right to use it legislative requirements must be met</a:t>
            </a:r>
          </a:p>
          <a:p>
            <a:pPr>
              <a:buClr>
                <a:srgbClr val="FFC000"/>
              </a:buClr>
              <a:buFont typeface="Wingdings" pitchFamily="2" charset="2"/>
              <a:buChar char="v"/>
              <a:defRPr/>
            </a:pPr>
            <a:r>
              <a:rPr lang="en-US" dirty="0" smtClean="0">
                <a:solidFill>
                  <a:srgbClr val="FF0000"/>
                </a:solidFill>
              </a:rPr>
              <a:t>The most important </a:t>
            </a:r>
            <a:r>
              <a:rPr lang="en-US" dirty="0">
                <a:solidFill>
                  <a:srgbClr val="FF0000"/>
                </a:solidFill>
              </a:rPr>
              <a:t>=</a:t>
            </a:r>
            <a:r>
              <a:rPr lang="en-US" dirty="0" smtClean="0">
                <a:solidFill>
                  <a:srgbClr val="FF0000"/>
                </a:solidFill>
              </a:rPr>
              <a:t> continued </a:t>
            </a:r>
            <a:r>
              <a:rPr lang="en-US" i="1" dirty="0" smtClean="0">
                <a:solidFill>
                  <a:srgbClr val="FF0000"/>
                </a:solidFill>
              </a:rPr>
              <a:t>beneficial use </a:t>
            </a:r>
            <a:r>
              <a:rPr lang="en-US" dirty="0" smtClean="0">
                <a:solidFill>
                  <a:srgbClr val="FF0000"/>
                </a:solidFill>
              </a:rPr>
              <a:t>of the water (or non-use application)</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05600" cy="1371600"/>
          </a:xfrm>
        </p:spPr>
        <p:txBody>
          <a:bodyPr>
            <a:normAutofit fontScale="90000"/>
          </a:bodyPr>
          <a:lstStyle/>
          <a:p>
            <a:pPr>
              <a:defRPr/>
            </a:pPr>
            <a:r>
              <a:rPr lang="en-US" b="1" dirty="0" smtClean="0"/>
              <a:t>Western Water Law — Origin and History</a:t>
            </a:r>
            <a:endParaRPr lang="en-US" dirty="0"/>
          </a:p>
        </p:txBody>
      </p:sp>
      <p:sp>
        <p:nvSpPr>
          <p:cNvPr id="3" name="Content Placeholder 2"/>
          <p:cNvSpPr>
            <a:spLocks noGrp="1"/>
          </p:cNvSpPr>
          <p:nvPr>
            <p:ph idx="1"/>
          </p:nvPr>
        </p:nvSpPr>
        <p:spPr/>
        <p:txBody>
          <a:bodyPr/>
          <a:lstStyle/>
          <a:p>
            <a:pPr>
              <a:buClr>
                <a:srgbClr val="FFC000"/>
              </a:buClr>
              <a:buFont typeface="Wingdings" pitchFamily="2" charset="2"/>
              <a:buChar char="v"/>
              <a:defRPr/>
            </a:pPr>
            <a:r>
              <a:rPr lang="en-US" dirty="0" smtClean="0">
                <a:solidFill>
                  <a:srgbClr val="66FF99"/>
                </a:solidFill>
              </a:rPr>
              <a:t>The right to use is not ownership of a volume of water, but a right to use an amount of water for a beneficial purpose</a:t>
            </a:r>
          </a:p>
          <a:p>
            <a:pPr>
              <a:buClr>
                <a:srgbClr val="FFC000"/>
              </a:buClr>
              <a:buFont typeface="Wingdings" pitchFamily="2" charset="2"/>
              <a:buChar char="v"/>
              <a:defRPr/>
            </a:pPr>
            <a:r>
              <a:rPr lang="en-US" dirty="0" smtClean="0">
                <a:solidFill>
                  <a:srgbClr val="FFFF00"/>
                </a:solidFill>
              </a:rPr>
              <a:t>Since water rights are shared, everything one right-holder does impacts others and any change in use must not harm others</a:t>
            </a:r>
          </a:p>
          <a:p>
            <a:pPr>
              <a:buClr>
                <a:srgbClr val="FFC000"/>
              </a:buClr>
              <a:buFont typeface="Wingdings" pitchFamily="2" charset="2"/>
              <a:buChar char="v"/>
              <a:defRPr/>
            </a:pPr>
            <a:r>
              <a:rPr lang="en-US" dirty="0" smtClean="0">
                <a:solidFill>
                  <a:srgbClr val="FFFF00"/>
                </a:solidFill>
              </a:rPr>
              <a:t>Each system has a finite amount of water</a:t>
            </a:r>
          </a:p>
          <a:p>
            <a:pPr>
              <a:defRPr/>
            </a:pP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0"/>
            <a:ext cx="7851648" cy="1828800"/>
          </a:xfrm>
        </p:spPr>
        <p:txBody>
          <a:bodyPr anchor="t">
            <a:normAutofit fontScale="90000"/>
          </a:bodyPr>
          <a:lstStyle/>
          <a:p>
            <a:r>
              <a:rPr lang="en-US" dirty="0" smtClean="0"/>
              <a:t>What is the Most Serious Threat to your water rights?</a:t>
            </a:r>
            <a:endParaRPr lang="en-US" dirty="0"/>
          </a:p>
        </p:txBody>
      </p:sp>
      <p:sp>
        <p:nvSpPr>
          <p:cNvPr id="3" name="Subtitle 2"/>
          <p:cNvSpPr>
            <a:spLocks noGrp="1"/>
          </p:cNvSpPr>
          <p:nvPr>
            <p:ph type="subTitle" idx="1"/>
          </p:nvPr>
        </p:nvSpPr>
        <p:spPr>
          <a:xfrm>
            <a:off x="381000" y="2667000"/>
            <a:ext cx="8229600" cy="3505200"/>
          </a:xfrm>
        </p:spPr>
        <p:txBody>
          <a:bodyPr>
            <a:normAutofit/>
          </a:bodyPr>
          <a:lstStyle/>
          <a:p>
            <a:pPr algn="ctr"/>
            <a:r>
              <a:rPr lang="en-US" sz="6000" dirty="0" smtClean="0"/>
              <a:t>Legislative and Judicial limits Placed on State Engineer!</a:t>
            </a:r>
            <a:endParaRPr lang="en-US" sz="6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p:cNvSpPr>
          <p:nvPr/>
        </p:nvSpPr>
        <p:spPr bwMode="auto">
          <a:xfrm>
            <a:off x="594360" y="1988820"/>
            <a:ext cx="7955280" cy="471488"/>
          </a:xfrm>
          <a:prstGeom prst="rect">
            <a:avLst/>
          </a:prstGeom>
          <a:noFill/>
          <a:ln w="25400">
            <a:noFill/>
            <a:miter lim="800000"/>
            <a:headEnd/>
            <a:tailEnd/>
          </a:ln>
          <a:effectLst/>
        </p:spPr>
        <p:txBody>
          <a:bodyPr lIns="82296" tIns="41148" rIns="82296" bIns="41148">
            <a:spAutoFit/>
          </a:bodyPr>
          <a:lstStyle/>
          <a:p>
            <a:pPr>
              <a:spcBef>
                <a:spcPct val="50000"/>
              </a:spcBef>
            </a:pPr>
            <a:endParaRPr lang="en-US" sz="2500" b="1" dirty="0">
              <a:latin typeface="Verdana" pitchFamily="34" charset="0"/>
            </a:endParaRPr>
          </a:p>
        </p:txBody>
      </p:sp>
      <p:sp>
        <p:nvSpPr>
          <p:cNvPr id="33797" name="Text Box 5"/>
          <p:cNvSpPr txBox="1">
            <a:spLocks/>
          </p:cNvSpPr>
          <p:nvPr/>
        </p:nvSpPr>
        <p:spPr bwMode="auto">
          <a:xfrm>
            <a:off x="937260" y="3096102"/>
            <a:ext cx="7269480" cy="332898"/>
          </a:xfrm>
          <a:prstGeom prst="rect">
            <a:avLst/>
          </a:prstGeom>
          <a:noFill/>
          <a:ln w="25400">
            <a:noFill/>
            <a:miter lim="800000"/>
            <a:headEnd/>
            <a:tailEnd/>
          </a:ln>
          <a:effectLst/>
        </p:spPr>
        <p:txBody>
          <a:bodyPr lIns="82296" tIns="41148" rIns="82296" bIns="41148">
            <a:spAutoFit/>
          </a:bodyPr>
          <a:lstStyle/>
          <a:p>
            <a:pPr>
              <a:spcBef>
                <a:spcPct val="50000"/>
              </a:spcBef>
            </a:pPr>
            <a:endParaRPr lang="en-US" sz="1600" dirty="0"/>
          </a:p>
        </p:txBody>
      </p:sp>
      <p:pic>
        <p:nvPicPr>
          <p:cNvPr id="1026" name="Picture 2" descr="C:\Users\MIKESTYLER\Pictures\images.jpg"/>
          <p:cNvPicPr>
            <a:picLocks noChangeAspect="1" noChangeArrowheads="1"/>
          </p:cNvPicPr>
          <p:nvPr/>
        </p:nvPicPr>
        <p:blipFill>
          <a:blip r:embed="rId3" cstate="print"/>
          <a:srcRect/>
          <a:stretch>
            <a:fillRect/>
          </a:stretch>
        </p:blipFill>
        <p:spPr bwMode="auto">
          <a:xfrm>
            <a:off x="-152400" y="0"/>
            <a:ext cx="9084631" cy="7180032"/>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53536"/>
            <a:ext cx="8229600" cy="5461464"/>
          </a:xfrm>
        </p:spPr>
        <p:txBody>
          <a:bodyPr/>
          <a:lstStyle/>
          <a:p>
            <a:pPr eaLnBrk="1" hangingPunct="1">
              <a:defRPr/>
            </a:pPr>
            <a:r>
              <a:rPr lang="en-US" u="sng" dirty="0" smtClean="0"/>
              <a:t>Depletion</a:t>
            </a:r>
            <a:r>
              <a:rPr lang="en-US" dirty="0" smtClean="0"/>
              <a:t> vs. </a:t>
            </a:r>
            <a:r>
              <a:rPr lang="en-US" u="sng" dirty="0" smtClean="0"/>
              <a:t>Permitted use</a:t>
            </a:r>
          </a:p>
        </p:txBody>
      </p:sp>
      <p:sp>
        <p:nvSpPr>
          <p:cNvPr id="56323" name="Rectangle 3"/>
          <p:cNvSpPr>
            <a:spLocks noGrp="1" noChangeArrowheads="1"/>
          </p:cNvSpPr>
          <p:nvPr>
            <p:ph idx="1"/>
          </p:nvPr>
        </p:nvSpPr>
        <p:spPr>
          <a:xfrm>
            <a:off x="457200" y="-152400"/>
            <a:ext cx="8229600" cy="7772400"/>
          </a:xfrm>
        </p:spPr>
        <p:txBody>
          <a:bodyPr/>
          <a:lstStyle/>
          <a:p>
            <a:pPr eaLnBrk="1" hangingPunct="1">
              <a:buFont typeface="Wingdings" pitchFamily="2" charset="2"/>
              <a:buNone/>
              <a:defRPr/>
            </a:pPr>
            <a:endParaRPr lang="en-US" sz="4000" i="1" dirty="0" smtClean="0"/>
          </a:p>
          <a:p>
            <a:pPr algn="ctr" eaLnBrk="1" hangingPunct="1">
              <a:buFont typeface="Wingdings" pitchFamily="2" charset="2"/>
              <a:buNone/>
              <a:defRPr/>
            </a:pPr>
            <a:r>
              <a:rPr lang="en-US" sz="4000" dirty="0" smtClean="0"/>
              <a:t>The </a:t>
            </a:r>
            <a:r>
              <a:rPr lang="en-US" sz="4000" i="1" dirty="0" smtClean="0"/>
              <a:t>Key </a:t>
            </a:r>
            <a:r>
              <a:rPr lang="en-US" sz="4000" dirty="0" smtClean="0"/>
              <a:t>to understanding the “BLACK BOX”</a:t>
            </a:r>
          </a:p>
          <a:p>
            <a:pPr algn="ctr" eaLnBrk="1" hangingPunct="1">
              <a:buFont typeface="Wingdings" pitchFamily="2" charset="2"/>
              <a:buNone/>
              <a:defRPr/>
            </a:pPr>
            <a:r>
              <a:rPr lang="en-US" sz="4000" dirty="0" smtClean="0"/>
              <a:t>is understanding the difference: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algn="ctr" eaLnBrk="1" hangingPunct="1">
              <a:defRPr/>
            </a:pPr>
            <a:r>
              <a:rPr lang="en-US" dirty="0" smtClean="0"/>
              <a:t/>
            </a:r>
            <a:br>
              <a:rPr lang="en-US" dirty="0" smtClean="0"/>
            </a:br>
            <a:r>
              <a:rPr lang="en-US" dirty="0" smtClean="0"/>
              <a:t>They are different:</a:t>
            </a:r>
          </a:p>
        </p:txBody>
      </p:sp>
      <p:sp>
        <p:nvSpPr>
          <p:cNvPr id="57347" name="Rectangle 3"/>
          <p:cNvSpPr>
            <a:spLocks noGrp="1" noChangeArrowheads="1"/>
          </p:cNvSpPr>
          <p:nvPr>
            <p:ph idx="1"/>
          </p:nvPr>
        </p:nvSpPr>
        <p:spPr/>
        <p:txBody>
          <a:bodyPr/>
          <a:lstStyle/>
          <a:p>
            <a:pPr eaLnBrk="1" hangingPunct="1">
              <a:lnSpc>
                <a:spcPct val="90000"/>
              </a:lnSpc>
              <a:defRPr/>
            </a:pPr>
            <a:r>
              <a:rPr lang="en-US" smtClean="0"/>
              <a:t>A “depletion” is the amount of water consumed and not available for return to the groundwater system</a:t>
            </a:r>
          </a:p>
          <a:p>
            <a:pPr eaLnBrk="1" hangingPunct="1">
              <a:lnSpc>
                <a:spcPct val="90000"/>
              </a:lnSpc>
              <a:defRPr/>
            </a:pPr>
            <a:endParaRPr lang="en-US" smtClean="0"/>
          </a:p>
          <a:p>
            <a:pPr eaLnBrk="1" hangingPunct="1">
              <a:lnSpc>
                <a:spcPct val="90000"/>
              </a:lnSpc>
              <a:defRPr/>
            </a:pPr>
            <a:r>
              <a:rPr lang="en-US" smtClean="0"/>
              <a:t>A permitted use is the sum of the depletion plus return flow to the groundwater system</a:t>
            </a:r>
          </a:p>
          <a:p>
            <a:pPr eaLnBrk="1" hangingPunct="1">
              <a:lnSpc>
                <a:spcPct val="90000"/>
              </a:lnSpc>
              <a:defRPr/>
            </a:pPr>
            <a:endParaRPr lang="en-US" smtClean="0"/>
          </a:p>
          <a:p>
            <a:pPr eaLnBrk="1" hangingPunct="1">
              <a:lnSpc>
                <a:spcPct val="90000"/>
              </a:lnSpc>
              <a:buFont typeface="Wingdings" pitchFamily="2" charset="2"/>
              <a:buNone/>
              <a:defRPr/>
            </a:pPr>
            <a:r>
              <a:rPr lang="en-US" smtClean="0"/>
              <a:t>              so for instance…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533400"/>
            <a:ext cx="8229600" cy="2541588"/>
          </a:xfrm>
        </p:spPr>
        <p:txBody>
          <a:bodyPr>
            <a:normAutofit fontScale="90000"/>
          </a:bodyPr>
          <a:lstStyle/>
          <a:p>
            <a:pPr eaLnBrk="1" hangingPunct="1">
              <a:defRPr/>
            </a:pPr>
            <a:r>
              <a:rPr lang="en-US" sz="3600" smtClean="0"/>
              <a:t>Farmer John has 300 acre feet of water and uses all 300 to irrigate 100 acres. His flood irrigated system consumes 170 acre feet.  130 acre feet percolate into subsurface.</a:t>
            </a:r>
            <a:r>
              <a:rPr lang="en-US" sz="4000" smtClean="0"/>
              <a:t/>
            </a:r>
            <a:br>
              <a:rPr lang="en-US" sz="4000" smtClean="0"/>
            </a:br>
            <a:endParaRPr lang="en-US" sz="4000" smtClean="0"/>
          </a:p>
        </p:txBody>
      </p:sp>
      <p:sp>
        <p:nvSpPr>
          <p:cNvPr id="58371" name="Rectangle 3"/>
          <p:cNvSpPr>
            <a:spLocks noGrp="1" noChangeArrowheads="1"/>
          </p:cNvSpPr>
          <p:nvPr>
            <p:ph idx="1"/>
          </p:nvPr>
        </p:nvSpPr>
        <p:spPr>
          <a:xfrm>
            <a:off x="685800" y="2971800"/>
            <a:ext cx="8001000" cy="4648200"/>
          </a:xfrm>
        </p:spPr>
        <p:txBody>
          <a:bodyPr/>
          <a:lstStyle/>
          <a:p>
            <a:pPr eaLnBrk="1" hangingPunct="1">
              <a:defRPr/>
            </a:pPr>
            <a:r>
              <a:rPr lang="en-US" smtClean="0"/>
              <a:t>The Depletion is 170 Acre Feet</a:t>
            </a:r>
          </a:p>
          <a:p>
            <a:pPr eaLnBrk="1" hangingPunct="1">
              <a:defRPr/>
            </a:pPr>
            <a:r>
              <a:rPr lang="en-US" smtClean="0"/>
              <a:t>The permitted use is 300 Acre Feet</a:t>
            </a:r>
          </a:p>
          <a:p>
            <a:pPr eaLnBrk="1" hangingPunct="1">
              <a:defRPr/>
            </a:pPr>
            <a:r>
              <a:rPr lang="en-US" smtClean="0"/>
              <a:t>The limit of his right is irrigating 100 acres.</a:t>
            </a:r>
          </a:p>
          <a:p>
            <a:pPr eaLnBrk="1" hangingPunct="1">
              <a:buFont typeface="Wingdings" pitchFamily="2" charset="2"/>
              <a:buNone/>
              <a:defRPr/>
            </a:pPr>
            <a:r>
              <a:rPr lang="en-US" smtClean="0"/>
              <a:t>      So What if Farmer John decides…</a:t>
            </a:r>
          </a:p>
          <a:p>
            <a:pPr eaLnBrk="1" hangingPunct="1">
              <a:buFont typeface="Wingdings" pitchFamily="2" charset="2"/>
              <a:buNone/>
              <a:defRPr/>
            </a:pPr>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To Sell his Land and Water to Proctor and Gamble?</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How much water can he sell if P&amp;G will deplete 100% of the water?</a:t>
            </a:r>
          </a:p>
          <a:p>
            <a:r>
              <a:rPr lang="en-US" dirty="0" smtClean="0"/>
              <a:t>Farmer John depleted 170 acre feet on his farm… so that is the depletion allowed through a change application.</a:t>
            </a:r>
          </a:p>
          <a:p>
            <a:r>
              <a:rPr lang="en-US" dirty="0" smtClean="0"/>
              <a:t>Farmer John could sell all 300 acre feet if he sold the ground and water to another farmer since the permitted use would stay the same and the assumed depletion would be constant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81000"/>
            <a:ext cx="6629400" cy="1371600"/>
          </a:xfrm>
        </p:spPr>
        <p:txBody>
          <a:bodyPr>
            <a:normAutofit fontScale="90000"/>
          </a:bodyPr>
          <a:lstStyle/>
          <a:p>
            <a:pPr>
              <a:defRPr/>
            </a:pPr>
            <a:r>
              <a:rPr lang="en-US" b="1" dirty="0" smtClean="0"/>
              <a:t>Western Water Law — Origin and History</a:t>
            </a:r>
            <a:endParaRPr lang="en-US" b="1" dirty="0"/>
          </a:p>
        </p:txBody>
      </p:sp>
      <p:sp>
        <p:nvSpPr>
          <p:cNvPr id="3" name="Content Placeholder 2"/>
          <p:cNvSpPr>
            <a:spLocks noGrp="1"/>
          </p:cNvSpPr>
          <p:nvPr>
            <p:ph idx="1"/>
          </p:nvPr>
        </p:nvSpPr>
        <p:spPr/>
        <p:txBody>
          <a:bodyPr/>
          <a:lstStyle/>
          <a:p>
            <a:pPr>
              <a:buClr>
                <a:srgbClr val="FFC000"/>
              </a:buClr>
              <a:buFont typeface="Wingdings" pitchFamily="2" charset="2"/>
              <a:buChar char="v"/>
              <a:defRPr/>
            </a:pPr>
            <a:r>
              <a:rPr lang="en-US" dirty="0" smtClean="0"/>
              <a:t>Appropriative water rights are  constitutionally protected property rights</a:t>
            </a:r>
          </a:p>
          <a:p>
            <a:pPr>
              <a:buClr>
                <a:srgbClr val="FFC000"/>
              </a:buClr>
              <a:buFont typeface="Wingdings" pitchFamily="2" charset="2"/>
              <a:buChar char="v"/>
              <a:defRPr/>
            </a:pPr>
            <a:r>
              <a:rPr lang="en-US" dirty="0" smtClean="0">
                <a:solidFill>
                  <a:srgbClr val="FF0000"/>
                </a:solidFill>
              </a:rPr>
              <a:t>Their basis is the beneficial use of water</a:t>
            </a:r>
          </a:p>
          <a:p>
            <a:pPr>
              <a:buClr>
                <a:srgbClr val="FFC000"/>
              </a:buClr>
              <a:buFont typeface="Wingdings" pitchFamily="2" charset="2"/>
              <a:buChar char="v"/>
              <a:defRPr/>
            </a:pPr>
            <a:r>
              <a:rPr lang="en-US" dirty="0" smtClean="0"/>
              <a:t>They are defined by quantity, time, and nature of use and can be lost by non-use</a:t>
            </a:r>
          </a:p>
          <a:p>
            <a:pPr>
              <a:buClr>
                <a:srgbClr val="FFC000"/>
              </a:buClr>
              <a:buFont typeface="Wingdings" pitchFamily="2" charset="2"/>
              <a:buChar char="v"/>
              <a:defRPr/>
            </a:pPr>
            <a:r>
              <a:rPr lang="en-US" dirty="0" smtClean="0"/>
              <a:t>Priority date is when beneficial use began</a:t>
            </a:r>
          </a:p>
          <a:p>
            <a:pPr>
              <a:buClr>
                <a:srgbClr val="FFC000"/>
              </a:buClr>
              <a:buFont typeface="Wingdings" pitchFamily="2" charset="2"/>
              <a:buChar char="v"/>
              <a:defRPr/>
            </a:pPr>
            <a:r>
              <a:rPr lang="en-US" dirty="0" smtClean="0"/>
              <a:t>They can be lost by non-use</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1429" y="0"/>
            <a:ext cx="9145429" cy="6840855"/>
          </a:xfrm>
          <a:prstGeom prst="rect">
            <a:avLst/>
          </a:prstGeom>
          <a:noFill/>
        </p:spPr>
      </p:pic>
      <p:sp>
        <p:nvSpPr>
          <p:cNvPr id="33796" name="Text Box 4"/>
          <p:cNvSpPr txBox="1">
            <a:spLocks/>
          </p:cNvSpPr>
          <p:nvPr/>
        </p:nvSpPr>
        <p:spPr bwMode="auto">
          <a:xfrm>
            <a:off x="594360" y="609600"/>
            <a:ext cx="7955280" cy="2299091"/>
          </a:xfrm>
          <a:prstGeom prst="rect">
            <a:avLst/>
          </a:prstGeom>
          <a:noFill/>
          <a:ln w="25400">
            <a:noFill/>
            <a:miter lim="800000"/>
            <a:headEnd/>
            <a:tailEnd/>
          </a:ln>
          <a:effectLst/>
        </p:spPr>
        <p:txBody>
          <a:bodyPr wrap="square" lIns="82296" tIns="41148" rIns="82296" bIns="41148">
            <a:spAutoFit/>
          </a:bodyPr>
          <a:lstStyle/>
          <a:p>
            <a:pPr algn="ctr">
              <a:spcBef>
                <a:spcPct val="50000"/>
              </a:spcBef>
            </a:pPr>
            <a:r>
              <a:rPr lang="en-US" sz="3200" b="1" dirty="0" smtClean="0">
                <a:latin typeface="Verdana" pitchFamily="34" charset="0"/>
              </a:rPr>
              <a:t>of HB 51 weakened foundation</a:t>
            </a:r>
          </a:p>
          <a:p>
            <a:pPr algn="ctr">
              <a:spcBef>
                <a:spcPct val="50000"/>
              </a:spcBef>
            </a:pPr>
            <a:r>
              <a:rPr lang="en-US" sz="3200" b="1" dirty="0" smtClean="0">
                <a:latin typeface="Verdana" pitchFamily="34" charset="0"/>
              </a:rPr>
              <a:t>Tsunami of “Jones V Jensen” Supreme Court Decision finished the destruction</a:t>
            </a:r>
            <a:endParaRPr lang="en-US" sz="3200" b="1" dirty="0">
              <a:latin typeface="Verdana" pitchFamily="34" charset="0"/>
            </a:endParaRPr>
          </a:p>
        </p:txBody>
      </p:sp>
      <p:sp>
        <p:nvSpPr>
          <p:cNvPr id="4" name="Title 3"/>
          <p:cNvSpPr>
            <a:spLocks noGrp="1"/>
          </p:cNvSpPr>
          <p:nvPr>
            <p:ph type="title"/>
          </p:nvPr>
        </p:nvSpPr>
        <p:spPr/>
        <p:txBody>
          <a:bodyPr anchor="t">
            <a:normAutofit/>
          </a:bodyPr>
          <a:lstStyle/>
          <a:p>
            <a:pPr algn="ctr"/>
            <a:r>
              <a:rPr lang="en-US" sz="3200" dirty="0" smtClean="0">
                <a:solidFill>
                  <a:srgbClr val="002060"/>
                </a:solidFill>
              </a:rPr>
              <a:t>So, How can we protect water rights?</a:t>
            </a:r>
            <a:endParaRPr lang="en-US" sz="3200" dirty="0">
              <a:solidFill>
                <a:srgbClr val="002060"/>
              </a:solidFill>
            </a:endParaRPr>
          </a:p>
        </p:txBody>
      </p:sp>
      <p:sp>
        <p:nvSpPr>
          <p:cNvPr id="5" name="Content Placeholder 4"/>
          <p:cNvSpPr>
            <a:spLocks noGrp="1"/>
          </p:cNvSpPr>
          <p:nvPr>
            <p:ph idx="1"/>
          </p:nvPr>
        </p:nvSpPr>
        <p:spPr>
          <a:xfrm>
            <a:off x="457200" y="1219200"/>
            <a:ext cx="8229600" cy="4953317"/>
          </a:xfrm>
        </p:spPr>
        <p:txBody>
          <a:bodyPr/>
          <a:lstStyle/>
          <a:p>
            <a:pPr>
              <a:buNone/>
            </a:pPr>
            <a:r>
              <a:rPr lang="en-US" dirty="0" smtClean="0"/>
              <a:t>1.</a:t>
            </a:r>
            <a:r>
              <a:rPr lang="en-US" dirty="0" smtClean="0">
                <a:solidFill>
                  <a:srgbClr val="002060"/>
                </a:solidFill>
              </a:rPr>
              <a:t>1.  We must Maintain State Engineer as the gatekeeper</a:t>
            </a:r>
          </a:p>
          <a:p>
            <a:pPr>
              <a:buNone/>
            </a:pPr>
            <a:r>
              <a:rPr lang="en-US" dirty="0" smtClean="0">
                <a:solidFill>
                  <a:srgbClr val="002060"/>
                </a:solidFill>
              </a:rPr>
              <a:t>    2.  All water legislation needs Water Task Force exposure</a:t>
            </a:r>
          </a:p>
          <a:p>
            <a:pPr>
              <a:buNone/>
            </a:pPr>
            <a:r>
              <a:rPr lang="en-US" dirty="0" smtClean="0">
                <a:solidFill>
                  <a:srgbClr val="002060"/>
                </a:solidFill>
              </a:rPr>
              <a:t>    3.  Legislators must be helped to understand water law</a:t>
            </a:r>
          </a:p>
          <a:p>
            <a:pPr>
              <a:buNone/>
            </a:pPr>
            <a:r>
              <a:rPr lang="en-US" dirty="0" smtClean="0">
                <a:solidFill>
                  <a:srgbClr val="002060"/>
                </a:solidFill>
              </a:rPr>
              <a:t>     4.  Outreach and education is needed for those who lobby </a:t>
            </a:r>
            <a:r>
              <a:rPr lang="en-US" smtClean="0">
                <a:solidFill>
                  <a:srgbClr val="002060"/>
                </a:solidFill>
              </a:rPr>
              <a:t>water issues</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7/76/Darth_Vader.jpg/240px-Darth_Vader.jpg">
            <a:hlinkClick r:id="rId2" tooltip="David Prowse as Darth Vader in The Empire Strikes Back"/>
          </p:cNvPr>
          <p:cNvPicPr>
            <a:picLocks noChangeAspect="1" noChangeArrowheads="1"/>
          </p:cNvPicPr>
          <p:nvPr/>
        </p:nvPicPr>
        <p:blipFill>
          <a:blip r:embed="rId3" cstate="print"/>
          <a:srcRect/>
          <a:stretch>
            <a:fillRect/>
          </a:stretch>
        </p:blipFill>
        <p:spPr bwMode="auto">
          <a:xfrm>
            <a:off x="762000" y="0"/>
            <a:ext cx="7924800"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0" y="9525"/>
            <a:ext cx="9144000" cy="6838950"/>
          </a:xfrm>
          <a:prstGeom prst="rect">
            <a:avLst/>
          </a:prstGeom>
          <a:noFill/>
          <a:ln w="9525">
            <a:noFill/>
            <a:miter lim="800000"/>
            <a:headEnd/>
            <a:tailEnd/>
          </a:ln>
        </p:spPr>
      </p:pic>
      <p:sp>
        <p:nvSpPr>
          <p:cNvPr id="32771" name="Text Box 3"/>
          <p:cNvSpPr txBox="1">
            <a:spLocks noChangeArrowheads="1"/>
          </p:cNvSpPr>
          <p:nvPr/>
        </p:nvSpPr>
        <p:spPr bwMode="auto">
          <a:xfrm>
            <a:off x="671513" y="4953000"/>
            <a:ext cx="7337425" cy="579438"/>
          </a:xfrm>
          <a:prstGeom prst="rect">
            <a:avLst/>
          </a:prstGeom>
          <a:noFill/>
          <a:ln w="9525">
            <a:noFill/>
            <a:miter lim="800000"/>
            <a:headEnd/>
            <a:tailEnd/>
          </a:ln>
        </p:spPr>
        <p:txBody>
          <a:bodyPr wrap="none">
            <a:spAutoFit/>
          </a:bodyPr>
          <a:lstStyle/>
          <a:p>
            <a:pPr algn="ctr"/>
            <a:r>
              <a:rPr lang="en-US" sz="3200" b="1">
                <a:latin typeface="Times New Roman" pitchFamily="18" charset="0"/>
              </a:rPr>
              <a:t>Whiskey for drinking, water for fighting!</a:t>
            </a:r>
          </a:p>
        </p:txBody>
      </p:sp>
      <p:pic>
        <p:nvPicPr>
          <p:cNvPr id="32772" name="Picture 4" descr="discussing"/>
          <p:cNvPicPr>
            <a:picLocks noChangeAspect="1" noChangeArrowheads="1"/>
          </p:cNvPicPr>
          <p:nvPr/>
        </p:nvPicPr>
        <p:blipFill>
          <a:blip r:embed="rId4" cstate="print"/>
          <a:srcRect/>
          <a:stretch>
            <a:fillRect/>
          </a:stretch>
        </p:blipFill>
        <p:spPr bwMode="auto">
          <a:xfrm>
            <a:off x="2209800" y="1143000"/>
            <a:ext cx="4572000" cy="3581400"/>
          </a:xfrm>
          <a:prstGeom prst="rect">
            <a:avLst/>
          </a:prstGeom>
          <a:noFill/>
          <a:ln w="127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Effect transition="in" filter="fade">
                                      <p:cBhvr>
                                        <p:cTn id="9" dur="500"/>
                                        <p:tgtEl>
                                          <p:spTgt spid="3277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gtEl>
                                        <p:attrNameLst>
                                          <p:attrName>style.visibility</p:attrName>
                                        </p:attrNameLst>
                                      </p:cBhvr>
                                      <p:to>
                                        <p:strVal val="visible"/>
                                      </p:to>
                                    </p:set>
                                    <p:anim calcmode="lin" valueType="num">
                                      <p:cBhvr>
                                        <p:cTn id="12" dur="500" fill="hold"/>
                                        <p:tgtEl>
                                          <p:spTgt spid="32771"/>
                                        </p:tgtEl>
                                        <p:attrNameLst>
                                          <p:attrName>ppt_w</p:attrName>
                                        </p:attrNameLst>
                                      </p:cBhvr>
                                      <p:tavLst>
                                        <p:tav tm="0">
                                          <p:val>
                                            <p:fltVal val="0"/>
                                          </p:val>
                                        </p:tav>
                                        <p:tav tm="100000">
                                          <p:val>
                                            <p:strVal val="#ppt_w"/>
                                          </p:val>
                                        </p:tav>
                                      </p:tavLst>
                                    </p:anim>
                                    <p:anim calcmode="lin" valueType="num">
                                      <p:cBhvr>
                                        <p:cTn id="13" dur="500" fill="hold"/>
                                        <p:tgtEl>
                                          <p:spTgt spid="32771"/>
                                        </p:tgtEl>
                                        <p:attrNameLst>
                                          <p:attrName>ppt_h</p:attrName>
                                        </p:attrNameLst>
                                      </p:cBhvr>
                                      <p:tavLst>
                                        <p:tav tm="0">
                                          <p:val>
                                            <p:fltVal val="0"/>
                                          </p:val>
                                        </p:tav>
                                        <p:tav tm="100000">
                                          <p:val>
                                            <p:strVal val="#ppt_h"/>
                                          </p:val>
                                        </p:tav>
                                      </p:tavLst>
                                    </p:anim>
                                    <p:animEffect transition="in" filter="fade">
                                      <p:cBhvr>
                                        <p:cTn id="14"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wood grain.bmp"/>
          <p:cNvPicPr>
            <a:picLocks noChangeAspect="1"/>
          </p:cNvPicPr>
          <p:nvPr/>
        </p:nvPicPr>
        <p:blipFill>
          <a:blip r:embed="rId2" cstate="print">
            <a:lum bright="26000" contrast="-20000"/>
          </a:blip>
          <a:srcRect/>
          <a:stretch>
            <a:fillRect/>
          </a:stretch>
        </p:blipFill>
        <p:spPr bwMode="auto">
          <a:xfrm>
            <a:off x="0" y="0"/>
            <a:ext cx="9144000" cy="6858000"/>
          </a:xfrm>
          <a:prstGeom prst="rect">
            <a:avLst/>
          </a:prstGeom>
          <a:noFill/>
          <a:ln w="9525">
            <a:noFill/>
            <a:miter lim="800000"/>
            <a:headEnd/>
            <a:tailEnd/>
          </a:ln>
        </p:spPr>
      </p:pic>
      <p:sp>
        <p:nvSpPr>
          <p:cNvPr id="5123" name="Title 1"/>
          <p:cNvSpPr>
            <a:spLocks noGrp="1"/>
          </p:cNvSpPr>
          <p:nvPr>
            <p:ph type="ctrTitle"/>
          </p:nvPr>
        </p:nvSpPr>
        <p:spPr>
          <a:xfrm>
            <a:off x="152400" y="2209800"/>
            <a:ext cx="4038600" cy="3276600"/>
          </a:xfrm>
        </p:spPr>
        <p:txBody>
          <a:bodyPr/>
          <a:lstStyle/>
          <a:p>
            <a:pPr eaLnBrk="1" hangingPunct="1"/>
            <a:r>
              <a:rPr lang="en-US" sz="3600" b="1" smtClean="0">
                <a:latin typeface="Rockwell" pitchFamily="18" charset="0"/>
                <a:cs typeface="Arial" charset="0"/>
              </a:rPr>
              <a:t>Creating Healthier Lands Supports </a:t>
            </a:r>
            <a:br>
              <a:rPr lang="en-US" sz="3600" b="1" smtClean="0">
                <a:latin typeface="Rockwell" pitchFamily="18" charset="0"/>
                <a:cs typeface="Arial" charset="0"/>
              </a:rPr>
            </a:br>
            <a:r>
              <a:rPr lang="en-US" sz="3600" b="1" smtClean="0">
                <a:latin typeface="Rockwell" pitchFamily="18" charset="0"/>
                <a:cs typeface="Arial" charset="0"/>
              </a:rPr>
              <a:t>Diverse Uses</a:t>
            </a:r>
          </a:p>
        </p:txBody>
      </p:sp>
      <p:pic>
        <p:nvPicPr>
          <p:cNvPr id="5124" name="Picture 4" descr="Tavaputs Ranch 10-09  147"/>
          <p:cNvPicPr>
            <a:picLocks noChangeAspect="1" noChangeArrowheads="1"/>
          </p:cNvPicPr>
          <p:nvPr/>
        </p:nvPicPr>
        <p:blipFill>
          <a:blip r:embed="rId3" cstate="print"/>
          <a:srcRect/>
          <a:stretch>
            <a:fillRect/>
          </a:stretch>
        </p:blipFill>
        <p:spPr bwMode="auto">
          <a:xfrm>
            <a:off x="4340225" y="3663950"/>
            <a:ext cx="4803775" cy="3194050"/>
          </a:xfrm>
          <a:prstGeom prst="rect">
            <a:avLst/>
          </a:prstGeom>
          <a:noFill/>
          <a:ln w="9525">
            <a:noFill/>
            <a:miter lim="800000"/>
            <a:headEnd/>
            <a:tailEnd/>
          </a:ln>
        </p:spPr>
      </p:pic>
      <p:pic>
        <p:nvPicPr>
          <p:cNvPr id="5125" name="Picture 14" descr="hunting_winter_habitat10-7-08-8.jpg"/>
          <p:cNvPicPr>
            <a:picLocks noChangeAspect="1"/>
          </p:cNvPicPr>
          <p:nvPr/>
        </p:nvPicPr>
        <p:blipFill>
          <a:blip r:embed="rId4" cstate="print"/>
          <a:srcRect/>
          <a:stretch>
            <a:fillRect/>
          </a:stretch>
        </p:blipFill>
        <p:spPr bwMode="auto">
          <a:xfrm>
            <a:off x="4343400" y="0"/>
            <a:ext cx="5486400" cy="3657600"/>
          </a:xfrm>
          <a:prstGeom prst="rect">
            <a:avLst/>
          </a:prstGeom>
          <a:noFill/>
          <a:ln w="9525">
            <a:noFill/>
            <a:miter lim="800000"/>
            <a:headEnd/>
            <a:tailEnd/>
          </a:ln>
        </p:spPr>
      </p:pic>
      <p:pic>
        <p:nvPicPr>
          <p:cNvPr id="5126" name="Picture 2" descr="C:\Documents and Settings\DWRUSER\Desktop\WatershedLogo.jpg"/>
          <p:cNvPicPr>
            <a:picLocks noChangeAspect="1" noChangeArrowheads="1"/>
          </p:cNvPicPr>
          <p:nvPr/>
        </p:nvPicPr>
        <p:blipFill>
          <a:blip r:embed="rId5" cstate="print"/>
          <a:srcRect/>
          <a:stretch>
            <a:fillRect/>
          </a:stretch>
        </p:blipFill>
        <p:spPr bwMode="auto">
          <a:xfrm>
            <a:off x="0" y="914400"/>
            <a:ext cx="4343400" cy="1300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WRI Projects and Fire (counties in background).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152400" y="800100"/>
            <a:ext cx="3276600" cy="5184775"/>
          </a:xfrm>
          <a:prstGeom prst="rect">
            <a:avLst/>
          </a:prstGeom>
          <a:gradFill>
            <a:gsLst>
              <a:gs pos="33000">
                <a:schemeClr val="bg2">
                  <a:lumMod val="90000"/>
                </a:schemeClr>
              </a:gs>
              <a:gs pos="100000">
                <a:schemeClr val="tx1">
                  <a:lumMod val="50000"/>
                  <a:lumOff val="50000"/>
                </a:schemeClr>
              </a:gs>
              <a:gs pos="100000">
                <a:schemeClr val="bg1"/>
              </a:gs>
            </a:gsLst>
            <a:lin ang="5400000" scaled="0"/>
          </a:gradFill>
          <a:ln w="3175">
            <a:solidFill>
              <a:schemeClr val="tx1"/>
            </a:solidFill>
          </a:ln>
          <a:effectLst>
            <a:outerShdw blurRad="114300" dist="76200" dir="2700000" algn="tl" rotWithShape="0">
              <a:prstClr val="black">
                <a:alpha val="40000"/>
              </a:prstClr>
            </a:outerShdw>
          </a:effectLst>
        </p:spPr>
        <p:txBody>
          <a:bodyPr>
            <a:spAutoFit/>
          </a:bodyPr>
          <a:lstStyle/>
          <a:p>
            <a:pPr algn="ctr" fontAlgn="auto">
              <a:spcBef>
                <a:spcPts val="0"/>
              </a:spcBef>
              <a:spcAft>
                <a:spcPts val="0"/>
              </a:spcAft>
              <a:defRPr/>
            </a:pPr>
            <a:r>
              <a:rPr lang="en-US" sz="2400" b="1" dirty="0">
                <a:effectLst>
                  <a:outerShdw blurRad="88900" dist="50800" dir="2700000" algn="tl">
                    <a:srgbClr val="000000">
                      <a:alpha val="43137"/>
                    </a:srgbClr>
                  </a:outerShdw>
                </a:effectLst>
                <a:latin typeface="Rockwell" pitchFamily="18" charset="0"/>
                <a:cs typeface="+mn-cs"/>
              </a:rPr>
              <a:t>Utah’s Watershed Restoration Initiative</a:t>
            </a:r>
          </a:p>
          <a:p>
            <a:pPr fontAlgn="auto">
              <a:spcBef>
                <a:spcPts val="0"/>
              </a:spcBef>
              <a:spcAft>
                <a:spcPts val="0"/>
              </a:spcAft>
              <a:defRPr/>
            </a:pPr>
            <a:endParaRPr lang="en-US" u="sng" dirty="0">
              <a:latin typeface="+mn-lt"/>
              <a:cs typeface="+mn-cs"/>
            </a:endParaRPr>
          </a:p>
          <a:p>
            <a:pPr fontAlgn="auto">
              <a:lnSpc>
                <a:spcPct val="150000"/>
              </a:lnSpc>
              <a:spcBef>
                <a:spcPts val="0"/>
              </a:spcBef>
              <a:spcAft>
                <a:spcPts val="0"/>
              </a:spcAft>
              <a:defRPr/>
            </a:pPr>
            <a:r>
              <a:rPr lang="en-US" sz="1400" b="1" dirty="0">
                <a:effectLst>
                  <a:outerShdw blurRad="38100" dist="38100" dir="2700000" algn="tl">
                    <a:srgbClr val="000000">
                      <a:alpha val="43137"/>
                    </a:srgbClr>
                  </a:outerShdw>
                </a:effectLst>
                <a:latin typeface="Rockwell" pitchFamily="18" charset="0"/>
                <a:cs typeface="+mn-cs"/>
              </a:rPr>
              <a:t>Completed and Current Projects</a:t>
            </a:r>
            <a:r>
              <a:rPr lang="en-US" sz="1600" b="1" dirty="0">
                <a:effectLst>
                  <a:outerShdw blurRad="38100" dist="38100" dir="2700000" algn="tl">
                    <a:srgbClr val="000000">
                      <a:alpha val="43137"/>
                    </a:srgbClr>
                  </a:outerShdw>
                </a:effectLst>
                <a:latin typeface="Rockwell" pitchFamily="18" charset="0"/>
                <a:cs typeface="+mn-cs"/>
              </a:rPr>
              <a:t>:</a:t>
            </a:r>
          </a:p>
          <a:p>
            <a:pPr fontAlgn="auto">
              <a:lnSpc>
                <a:spcPct val="150000"/>
              </a:lnSpc>
              <a:spcBef>
                <a:spcPts val="0"/>
              </a:spcBef>
              <a:spcAft>
                <a:spcPts val="0"/>
              </a:spcAft>
              <a:buFont typeface="Arial" pitchFamily="34" charset="0"/>
              <a:buChar char="•"/>
              <a:defRPr/>
            </a:pPr>
            <a:r>
              <a:rPr lang="en-US" sz="1600" b="1" dirty="0">
                <a:latin typeface="+mn-lt"/>
                <a:cs typeface="+mn-cs"/>
              </a:rPr>
              <a:t> 1,164 projects since FY 2006</a:t>
            </a:r>
          </a:p>
          <a:p>
            <a:pPr fontAlgn="auto">
              <a:lnSpc>
                <a:spcPct val="150000"/>
              </a:lnSpc>
              <a:spcBef>
                <a:spcPts val="0"/>
              </a:spcBef>
              <a:spcAft>
                <a:spcPts val="0"/>
              </a:spcAft>
              <a:buFont typeface="Arial" pitchFamily="34" charset="0"/>
              <a:buChar char="•"/>
              <a:defRPr/>
            </a:pPr>
            <a:r>
              <a:rPr lang="en-US" sz="1600" b="1" dirty="0">
                <a:latin typeface="+mn-lt"/>
                <a:cs typeface="+mn-cs"/>
              </a:rPr>
              <a:t> 1,020,491 acres</a:t>
            </a:r>
          </a:p>
          <a:p>
            <a:pPr fontAlgn="auto">
              <a:lnSpc>
                <a:spcPct val="150000"/>
              </a:lnSpc>
              <a:spcBef>
                <a:spcPts val="0"/>
              </a:spcBef>
              <a:spcAft>
                <a:spcPts val="0"/>
              </a:spcAft>
              <a:buFont typeface="Arial" pitchFamily="34" charset="0"/>
              <a:buChar char="•"/>
              <a:defRPr/>
            </a:pPr>
            <a:r>
              <a:rPr lang="en-US" sz="1600" b="1" dirty="0">
                <a:latin typeface="+mn-lt"/>
                <a:cs typeface="+mn-cs"/>
              </a:rPr>
              <a:t> $16,753,723 DNR funds</a:t>
            </a:r>
          </a:p>
          <a:p>
            <a:pPr fontAlgn="auto">
              <a:lnSpc>
                <a:spcPct val="150000"/>
              </a:lnSpc>
              <a:spcBef>
                <a:spcPts val="0"/>
              </a:spcBef>
              <a:spcAft>
                <a:spcPts val="0"/>
              </a:spcAft>
              <a:buFont typeface="Arial" pitchFamily="34" charset="0"/>
              <a:buChar char="•"/>
              <a:defRPr/>
            </a:pPr>
            <a:r>
              <a:rPr lang="en-US" sz="1600" b="1" dirty="0">
                <a:latin typeface="+mn-lt"/>
                <a:cs typeface="+mn-cs"/>
              </a:rPr>
              <a:t> $98,490,688 partner contributions</a:t>
            </a:r>
          </a:p>
          <a:p>
            <a:pPr fontAlgn="auto">
              <a:lnSpc>
                <a:spcPct val="150000"/>
              </a:lnSpc>
              <a:spcBef>
                <a:spcPts val="0"/>
              </a:spcBef>
              <a:spcAft>
                <a:spcPts val="0"/>
              </a:spcAft>
              <a:buFont typeface="Arial" pitchFamily="34" charset="0"/>
              <a:buChar char="•"/>
              <a:defRPr/>
            </a:pPr>
            <a:endParaRPr lang="en-US" sz="1600" b="1" dirty="0">
              <a:latin typeface="+mn-lt"/>
              <a:cs typeface="+mn-cs"/>
            </a:endParaRPr>
          </a:p>
          <a:p>
            <a:pPr fontAlgn="auto">
              <a:lnSpc>
                <a:spcPct val="150000"/>
              </a:lnSpc>
              <a:spcBef>
                <a:spcPts val="0"/>
              </a:spcBef>
              <a:spcAft>
                <a:spcPts val="0"/>
              </a:spcAft>
              <a:defRPr/>
            </a:pPr>
            <a:r>
              <a:rPr lang="en-US" b="1" dirty="0">
                <a:latin typeface="+mn-lt"/>
                <a:cs typeface="+mn-cs"/>
              </a:rPr>
              <a:t>For every DNR $1 spent, we have leveraged nearly $6 from partner contributions.</a:t>
            </a:r>
          </a:p>
          <a:p>
            <a:pPr fontAlgn="auto">
              <a:spcBef>
                <a:spcPts val="0"/>
              </a:spcBef>
              <a:spcAft>
                <a:spcPts val="0"/>
              </a:spcAft>
              <a:buFont typeface="Arial" pitchFamily="34" charset="0"/>
              <a:buChar char="•"/>
              <a:defRPr/>
            </a:pPr>
            <a:endParaRPr lang="en-US" sz="1600" b="1" dirty="0">
              <a:latin typeface="+mn-lt"/>
              <a:cs typeface="+mn-cs"/>
            </a:endParaRPr>
          </a:p>
        </p:txBody>
      </p:sp>
      <p:pic>
        <p:nvPicPr>
          <p:cNvPr id="5" name="Picture 2"/>
          <p:cNvPicPr>
            <a:picLocks noChangeAspect="1" noChangeArrowheads="1"/>
          </p:cNvPicPr>
          <p:nvPr/>
        </p:nvPicPr>
        <p:blipFill rotWithShape="1">
          <a:blip r:embed="rId4" cstate="print">
            <a:extLst>
              <a:ext uri="{28A0092B-C50C-407E-A947-70E740481C1C}"/>
            </a:extLst>
          </a:blip>
          <a:srcRect l="36776" t="8535" r="37254" b="52289"/>
          <a:stretch/>
        </p:blipFill>
        <p:spPr bwMode="auto">
          <a:xfrm>
            <a:off x="8382000" y="157752"/>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8600" y="301869"/>
            <a:ext cx="3728906" cy="2062103"/>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algn="ctr" fontAlgn="auto">
              <a:spcBef>
                <a:spcPts val="0"/>
              </a:spcBef>
              <a:spcAft>
                <a:spcPts val="0"/>
              </a:spcAft>
              <a:defRPr/>
            </a:pPr>
            <a:r>
              <a:rPr lang="en-US" sz="3200" b="1" dirty="0" smtClean="0">
                <a:latin typeface="Rockwell" pitchFamily="18" charset="0"/>
                <a:cs typeface="Arial" pitchFamily="34" charset="0"/>
              </a:rPr>
              <a:t>2013</a:t>
            </a:r>
            <a:endParaRPr lang="en-US" sz="3200" b="1" dirty="0">
              <a:latin typeface="Rockwell" pitchFamily="18" charset="0"/>
              <a:cs typeface="Arial" pitchFamily="34" charset="0"/>
            </a:endParaRPr>
          </a:p>
          <a:p>
            <a:pPr algn="ctr" fontAlgn="auto">
              <a:spcBef>
                <a:spcPts val="0"/>
              </a:spcBef>
              <a:spcAft>
                <a:spcPts val="0"/>
              </a:spcAft>
              <a:defRPr/>
            </a:pPr>
            <a:r>
              <a:rPr lang="en-US" sz="3200" b="1" dirty="0">
                <a:latin typeface="Rockwell" pitchFamily="18" charset="0"/>
                <a:cs typeface="Arial" pitchFamily="34" charset="0"/>
              </a:rPr>
              <a:t>Fire Suppression</a:t>
            </a:r>
          </a:p>
          <a:p>
            <a:pPr algn="ctr" fontAlgn="auto">
              <a:spcBef>
                <a:spcPts val="0"/>
              </a:spcBef>
              <a:spcAft>
                <a:spcPts val="0"/>
              </a:spcAft>
              <a:defRPr/>
            </a:pPr>
            <a:r>
              <a:rPr lang="en-US" sz="3200" b="1" dirty="0">
                <a:latin typeface="Rockwell" pitchFamily="18" charset="0"/>
                <a:cs typeface="Arial" pitchFamily="34" charset="0"/>
              </a:rPr>
              <a:t>And</a:t>
            </a:r>
          </a:p>
          <a:p>
            <a:pPr algn="ctr" fontAlgn="auto">
              <a:spcBef>
                <a:spcPts val="0"/>
              </a:spcBef>
              <a:spcAft>
                <a:spcPts val="0"/>
              </a:spcAft>
              <a:defRPr/>
            </a:pPr>
            <a:r>
              <a:rPr lang="en-US" sz="3200" b="1" dirty="0">
                <a:latin typeface="Rockwell" pitchFamily="18" charset="0"/>
                <a:cs typeface="Arial" pitchFamily="34" charset="0"/>
              </a:rPr>
              <a:t>Restoration Costs</a:t>
            </a:r>
          </a:p>
        </p:txBody>
      </p:sp>
      <p:pic>
        <p:nvPicPr>
          <p:cNvPr id="8197" name="Picture 21"/>
          <p:cNvPicPr>
            <a:picLocks noChangeAspect="1"/>
          </p:cNvPicPr>
          <p:nvPr/>
        </p:nvPicPr>
        <p:blipFill>
          <a:blip r:embed="rId3" cstate="print"/>
          <a:srcRect/>
          <a:stretch>
            <a:fillRect/>
          </a:stretch>
        </p:blipFill>
        <p:spPr bwMode="auto">
          <a:xfrm>
            <a:off x="4240213" y="0"/>
            <a:ext cx="4979987" cy="6858000"/>
          </a:xfrm>
          <a:prstGeom prst="rect">
            <a:avLst/>
          </a:prstGeom>
          <a:noFill/>
          <a:ln w="9525">
            <a:noFill/>
            <a:miter lim="800000"/>
            <a:headEnd/>
            <a:tailEnd/>
          </a:ln>
        </p:spPr>
      </p:pic>
      <p:cxnSp>
        <p:nvCxnSpPr>
          <p:cNvPr id="24" name="Straight Connector 23"/>
          <p:cNvCxnSpPr/>
          <p:nvPr/>
        </p:nvCxnSpPr>
        <p:spPr>
          <a:xfrm rot="5400000">
            <a:off x="809186" y="3429000"/>
            <a:ext cx="68580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790406" y="3429000"/>
            <a:ext cx="68580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4" cstate="print">
            <a:extLst>
              <a:ext uri="{28A0092B-C50C-407E-A947-70E740481C1C}"/>
            </a:extLst>
          </a:blip>
          <a:srcRect l="36776" t="8535" r="37254" b="52289"/>
          <a:stretch/>
        </p:blipFill>
        <p:spPr bwMode="auto">
          <a:xfrm>
            <a:off x="1369208" y="4648200"/>
            <a:ext cx="1447690" cy="1632268"/>
          </a:xfrm>
          <a:prstGeom prst="rect">
            <a:avLst/>
          </a:prstGeom>
          <a:noFill/>
          <a:ln>
            <a:noFill/>
          </a:ln>
          <a:effectLst>
            <a:glow rad="63500">
              <a:schemeClr val="tx1">
                <a:alpha val="40000"/>
              </a:schemeClr>
            </a:glow>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 uri="{91240B29-F687-4F45-9708-019B960494DF}"/>
          </a:extLst>
        </p:spPr>
      </p:pic>
      <p:sp>
        <p:nvSpPr>
          <p:cNvPr id="2" name="TextBox 1"/>
          <p:cNvSpPr txBox="1"/>
          <p:nvPr/>
        </p:nvSpPr>
        <p:spPr>
          <a:xfrm>
            <a:off x="576263" y="2514600"/>
            <a:ext cx="3033712" cy="369888"/>
          </a:xfrm>
          <a:prstGeom prst="rect">
            <a:avLst/>
          </a:prstGeom>
          <a:noFill/>
        </p:spPr>
        <p:txBody>
          <a:bodyPr wrap="none">
            <a:spAutoFit/>
          </a:bodyPr>
          <a:lstStyle/>
          <a:p>
            <a:pPr fontAlgn="auto">
              <a:spcBef>
                <a:spcPts val="0"/>
              </a:spcBef>
              <a:spcAft>
                <a:spcPts val="0"/>
              </a:spcAft>
              <a:defRPr/>
            </a:pPr>
            <a:r>
              <a:rPr lang="en-US" b="1" dirty="0">
                <a:effectLst>
                  <a:outerShdw blurRad="38100" dist="38100" dir="2700000" algn="tl">
                    <a:srgbClr val="000000">
                      <a:alpha val="43137"/>
                    </a:srgbClr>
                  </a:outerShdw>
                </a:effectLst>
                <a:latin typeface="Rockwell" pitchFamily="18" charset="0"/>
                <a:cs typeface="+mn-cs"/>
              </a:rPr>
              <a:t>(And the rest of the story)</a:t>
            </a:r>
          </a:p>
        </p:txBody>
      </p:sp>
      <p:sp>
        <p:nvSpPr>
          <p:cNvPr id="8202" name="TextBox 4"/>
          <p:cNvSpPr txBox="1">
            <a:spLocks noChangeArrowheads="1"/>
          </p:cNvSpPr>
          <p:nvPr/>
        </p:nvSpPr>
        <p:spPr bwMode="auto">
          <a:xfrm>
            <a:off x="166688" y="3413125"/>
            <a:ext cx="3852862" cy="646113"/>
          </a:xfrm>
          <a:prstGeom prst="rect">
            <a:avLst/>
          </a:prstGeom>
          <a:noFill/>
          <a:ln w="9525">
            <a:noFill/>
            <a:miter lim="800000"/>
            <a:headEnd/>
            <a:tailEnd/>
          </a:ln>
        </p:spPr>
        <p:txBody>
          <a:bodyPr wrap="none">
            <a:spAutoFit/>
          </a:bodyPr>
          <a:lstStyle/>
          <a:p>
            <a:endParaRPr lang="en-US" b="1"/>
          </a:p>
          <a:p>
            <a:r>
              <a:rPr lang="en-US" b="1"/>
              <a:t>Department of Natural Resources</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extLst>
          </a:blip>
          <a:srcRect l="36776" t="8535" r="37254" b="52289"/>
          <a:stretch/>
        </p:blipFill>
        <p:spPr bwMode="auto">
          <a:xfrm>
            <a:off x="8382000" y="157752"/>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
        <p:nvSpPr>
          <p:cNvPr id="7" name="TextBox 6"/>
          <p:cNvSpPr txBox="1"/>
          <p:nvPr/>
        </p:nvSpPr>
        <p:spPr>
          <a:xfrm>
            <a:off x="444500" y="1143000"/>
            <a:ext cx="8394700" cy="5540375"/>
          </a:xfrm>
          <a:prstGeom prst="rect">
            <a:avLst/>
          </a:prstGeom>
          <a:noFill/>
        </p:spPr>
        <p:txBody>
          <a:bodyPr>
            <a:spAutoFit/>
          </a:bodyPr>
          <a:lstStyle/>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Burned almost a half million acres statewide so far…</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Mud flows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Loss of Life</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Increased sedimentation into reservoirs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Structures burned</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Loss of wildlife habitat</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Loss of grazing opportunities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Devastating fish kills in “blue ribbon” fisheries</a:t>
            </a:r>
          </a:p>
          <a:p>
            <a:pPr fontAlgn="auto">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Future fire suppression in recent burn areas costs        more money.</a:t>
            </a:r>
            <a:endParaRPr lang="en-US" b="1" dirty="0">
              <a:effectLst>
                <a:outerShdw blurRad="38100" dist="38100" dir="2700000" algn="tl">
                  <a:srgbClr val="000000">
                    <a:alpha val="43137"/>
                  </a:srgbClr>
                </a:outerShdw>
              </a:effectLst>
              <a:latin typeface="Rockwell" pitchFamily="18" charset="0"/>
              <a:cs typeface="+mn-cs"/>
            </a:endParaRPr>
          </a:p>
          <a:p>
            <a:pPr fontAlgn="auto">
              <a:spcBef>
                <a:spcPts val="0"/>
              </a:spcBef>
              <a:spcAft>
                <a:spcPts val="0"/>
              </a:spcAft>
              <a:defRPr/>
            </a:pPr>
            <a:endParaRPr lang="en-US" b="1" dirty="0">
              <a:effectLst>
                <a:outerShdw blurRad="38100" dist="38100" dir="2700000" algn="tl">
                  <a:srgbClr val="000000">
                    <a:alpha val="43137"/>
                  </a:srgbClr>
                </a:outerShdw>
              </a:effectLst>
              <a:latin typeface="Rockwell" pitchFamily="18" charset="0"/>
              <a:cs typeface="+mn-cs"/>
            </a:endParaRPr>
          </a:p>
        </p:txBody>
      </p:sp>
      <p:sp>
        <p:nvSpPr>
          <p:cNvPr id="8" name="TextBox 7"/>
          <p:cNvSpPr txBox="1"/>
          <p:nvPr/>
        </p:nvSpPr>
        <p:spPr>
          <a:xfrm>
            <a:off x="304800" y="200049"/>
            <a:ext cx="6827831" cy="707886"/>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algn="ctr" fontAlgn="auto">
              <a:spcBef>
                <a:spcPts val="0"/>
              </a:spcBef>
              <a:spcAft>
                <a:spcPts val="0"/>
              </a:spcAft>
              <a:defRPr/>
            </a:pPr>
            <a:r>
              <a:rPr lang="en-US" sz="4000" b="1" dirty="0">
                <a:latin typeface="Rockwell" pitchFamily="18" charset="0"/>
                <a:cs typeface="Arial" pitchFamily="34" charset="0"/>
              </a:rPr>
              <a:t>The Bad News (Overall)….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500"/>
                                        <p:tgtEl>
                                          <p:spTgt spid="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fade">
                                      <p:cBhvr>
                                        <p:cTn id="17" dur="500"/>
                                        <p:tgtEl>
                                          <p:spTgt spid="7">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animEffect transition="in" filter="fade">
                                      <p:cBhvr>
                                        <p:cTn id="2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9525"/>
            <a:ext cx="9153525" cy="6867525"/>
          </a:xfrm>
          <a:prstGeom prst="rect">
            <a:avLst/>
          </a:prstGeom>
          <a:noFill/>
          <a:ln w="9525">
            <a:noFill/>
            <a:miter lim="800000"/>
            <a:headEnd/>
            <a:tailEnd/>
          </a:ln>
        </p:spPr>
      </p:pic>
      <p:pic>
        <p:nvPicPr>
          <p:cNvPr id="3" name="Picture 2"/>
          <p:cNvPicPr>
            <a:picLocks noChangeAspect="1" noChangeArrowheads="1"/>
          </p:cNvPicPr>
          <p:nvPr/>
        </p:nvPicPr>
        <p:blipFill rotWithShape="1">
          <a:blip r:embed="rId3" cstate="print">
            <a:extLst>
              <a:ext uri="{28A0092B-C50C-407E-A947-70E740481C1C}"/>
            </a:extLst>
          </a:blip>
          <a:srcRect l="36776" t="8535" r="37254" b="52289"/>
          <a:stretch/>
        </p:blipFill>
        <p:spPr bwMode="auto">
          <a:xfrm>
            <a:off x="8382000" y="157752"/>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
        <p:nvSpPr>
          <p:cNvPr id="4" name="TextBox 3"/>
          <p:cNvSpPr txBox="1"/>
          <p:nvPr/>
        </p:nvSpPr>
        <p:spPr>
          <a:xfrm>
            <a:off x="228600" y="91534"/>
            <a:ext cx="1812676" cy="707886"/>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algn="ctr" fontAlgn="auto">
              <a:spcBef>
                <a:spcPts val="0"/>
              </a:spcBef>
              <a:spcAft>
                <a:spcPts val="0"/>
              </a:spcAft>
              <a:defRPr/>
            </a:pPr>
            <a:r>
              <a:rPr lang="en-US" sz="4000" b="1" dirty="0">
                <a:latin typeface="Rockwell" pitchFamily="18" charset="0"/>
                <a:cs typeface="Arial" pitchFamily="34" charset="0"/>
              </a:rPr>
              <a:t>Seeley</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1" y="914400"/>
            <a:ext cx="7639143" cy="1200329"/>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fontAlgn="auto">
              <a:spcBef>
                <a:spcPts val="0"/>
              </a:spcBef>
              <a:spcAft>
                <a:spcPts val="0"/>
              </a:spcAft>
              <a:defRPr/>
            </a:pPr>
            <a:r>
              <a:rPr lang="en-US" sz="3600" b="1" dirty="0">
                <a:latin typeface="Rockwell" pitchFamily="18" charset="0"/>
                <a:cs typeface="Arial" pitchFamily="34" charset="0"/>
              </a:rPr>
              <a:t>The Good News Is</a:t>
            </a:r>
          </a:p>
          <a:p>
            <a:pPr fontAlgn="auto">
              <a:spcBef>
                <a:spcPts val="0"/>
              </a:spcBef>
              <a:spcAft>
                <a:spcPts val="0"/>
              </a:spcAft>
              <a:defRPr/>
            </a:pPr>
            <a:r>
              <a:rPr lang="en-US" sz="3600" b="1" dirty="0">
                <a:latin typeface="Rockwell" pitchFamily="18" charset="0"/>
                <a:cs typeface="Arial" pitchFamily="34" charset="0"/>
              </a:rPr>
              <a:t>This Provides an Opportunity To:</a:t>
            </a:r>
          </a:p>
        </p:txBody>
      </p:sp>
      <p:sp>
        <p:nvSpPr>
          <p:cNvPr id="5" name="TextBox 4"/>
          <p:cNvSpPr txBox="1"/>
          <p:nvPr/>
        </p:nvSpPr>
        <p:spPr>
          <a:xfrm>
            <a:off x="609600" y="2667000"/>
            <a:ext cx="8056563" cy="2862263"/>
          </a:xfrm>
          <a:prstGeom prst="rect">
            <a:avLst/>
          </a:prstGeom>
          <a:noFill/>
        </p:spPr>
        <p:txBody>
          <a:bodyPr>
            <a:spAutoFit/>
          </a:bodyPr>
          <a:lstStyle/>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Rockwell" pitchFamily="18" charset="0"/>
                <a:cs typeface="+mn-cs"/>
              </a:rPr>
              <a:t>-  Manage the recovery of the watershed.</a:t>
            </a:r>
          </a:p>
          <a:p>
            <a:pPr marL="285750" indent="-28575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Improve water quality and quantity.</a:t>
            </a:r>
          </a:p>
          <a:p>
            <a:pPr marL="285750" indent="-28575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Increase forage for both livestock and wildlife.</a:t>
            </a:r>
          </a:p>
          <a:p>
            <a:pPr marL="285750" indent="-28575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Reduce the threat of future catastrophic wildfire.</a:t>
            </a:r>
          </a:p>
          <a:p>
            <a:pPr marL="285750" indent="-28575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Replace invasive plants with desirable species.</a:t>
            </a:r>
          </a:p>
        </p:txBody>
      </p:sp>
      <p:pic>
        <p:nvPicPr>
          <p:cNvPr id="8" name="Picture 2"/>
          <p:cNvPicPr>
            <a:picLocks noChangeAspect="1" noChangeArrowheads="1"/>
          </p:cNvPicPr>
          <p:nvPr/>
        </p:nvPicPr>
        <p:blipFill rotWithShape="1">
          <a:blip r:embed="rId2" cstate="print">
            <a:extLst>
              <a:ext uri="{28A0092B-C50C-407E-A947-70E740481C1C}"/>
            </a:extLst>
          </a:blip>
          <a:srcRect l="36776" t="8535" r="37254" b="52289"/>
          <a:stretch/>
        </p:blipFill>
        <p:spPr bwMode="auto">
          <a:xfrm>
            <a:off x="8382000" y="157752"/>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smtClean="0"/>
          </a:p>
        </p:txBody>
      </p:sp>
      <p:sp>
        <p:nvSpPr>
          <p:cNvPr id="1028" name="Content Placeholder 2"/>
          <p:cNvSpPr>
            <a:spLocks noGrp="1"/>
          </p:cNvSpPr>
          <p:nvPr>
            <p:ph idx="1"/>
          </p:nvPr>
        </p:nvSpPr>
        <p:spPr/>
        <p:txBody>
          <a:bodyPr/>
          <a:lstStyle/>
          <a:p>
            <a:pPr eaLnBrk="1" hangingPunct="1"/>
            <a:endParaRPr lang="en-US" smtClean="0"/>
          </a:p>
        </p:txBody>
      </p:sp>
      <p:graphicFrame>
        <p:nvGraphicFramePr>
          <p:cNvPr id="1026" name="Object 2"/>
          <p:cNvGraphicFramePr>
            <a:graphicFrameLocks noChangeAspect="1"/>
          </p:cNvGraphicFramePr>
          <p:nvPr/>
        </p:nvGraphicFramePr>
        <p:xfrm>
          <a:off x="0" y="0"/>
          <a:ext cx="9144000" cy="6702425"/>
        </p:xfrm>
        <a:graphic>
          <a:graphicData uri="http://schemas.openxmlformats.org/presentationml/2006/ole">
            <p:oleObj spid="_x0000_s1026" name="Presentation" r:id="rId3" imgW="4570349" imgH="3427466" progId="PowerPoint.Show.12">
              <p:embed/>
            </p:oleObj>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949" y="228600"/>
            <a:ext cx="5765040" cy="707886"/>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algn="ctr" fontAlgn="auto">
              <a:spcBef>
                <a:spcPts val="0"/>
              </a:spcBef>
              <a:spcAft>
                <a:spcPts val="0"/>
              </a:spcAft>
              <a:defRPr/>
            </a:pPr>
            <a:r>
              <a:rPr lang="en-US" sz="4000" b="1" dirty="0">
                <a:latin typeface="Rockwell" pitchFamily="18" charset="0"/>
                <a:cs typeface="Arial" pitchFamily="34" charset="0"/>
              </a:rPr>
              <a:t>This is how we do it….</a:t>
            </a:r>
          </a:p>
        </p:txBody>
      </p:sp>
      <p:sp>
        <p:nvSpPr>
          <p:cNvPr id="4" name="TextBox 3"/>
          <p:cNvSpPr txBox="1"/>
          <p:nvPr/>
        </p:nvSpPr>
        <p:spPr>
          <a:xfrm>
            <a:off x="304800" y="976313"/>
            <a:ext cx="8394700" cy="1200150"/>
          </a:xfrm>
          <a:prstGeom prst="rect">
            <a:avLst/>
          </a:prstGeom>
          <a:noFill/>
        </p:spPr>
        <p:txBody>
          <a:bodyPr>
            <a:spAutoFit/>
          </a:bodyPr>
          <a:lstStyle/>
          <a:p>
            <a:pPr marL="342900" indent="-34290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Seed purchasing</a:t>
            </a:r>
          </a:p>
          <a:p>
            <a:pPr marL="342900" indent="-342900" fontAlgn="auto">
              <a:lnSpc>
                <a:spcPct val="150000"/>
              </a:lnSpc>
              <a:spcBef>
                <a:spcPts val="0"/>
              </a:spcBef>
              <a:spcAft>
                <a:spcPts val="0"/>
              </a:spcAft>
              <a:buFontTx/>
              <a:buChar char="-"/>
              <a:defRPr/>
            </a:pPr>
            <a:r>
              <a:rPr lang="en-US" sz="2400" b="1" dirty="0">
                <a:effectLst>
                  <a:outerShdw blurRad="38100" dist="38100" dir="2700000" algn="tl">
                    <a:srgbClr val="000000">
                      <a:alpha val="43137"/>
                    </a:srgbClr>
                  </a:outerShdw>
                </a:effectLst>
                <a:latin typeface="Rockwell" pitchFamily="18" charset="0"/>
                <a:cs typeface="+mn-cs"/>
              </a:rPr>
              <a:t>Seed storage/mixing facility in Ephraim, UT</a:t>
            </a:r>
          </a:p>
        </p:txBody>
      </p:sp>
      <p:pic>
        <p:nvPicPr>
          <p:cNvPr id="1026" name="Picture 2" descr="H:\DNRstuff\Presentations\Fire Presentation\EAP meeting photos\warehouseb.jpg"/>
          <p:cNvPicPr>
            <a:picLocks noChangeAspect="1" noChangeArrowheads="1"/>
          </p:cNvPicPr>
          <p:nvPr/>
        </p:nvPicPr>
        <p:blipFill>
          <a:blip r:embed="rId2" cstate="print"/>
          <a:srcRect/>
          <a:stretch>
            <a:fillRect/>
          </a:stretch>
        </p:blipFill>
        <p:spPr bwMode="auto">
          <a:xfrm>
            <a:off x="115888" y="2209800"/>
            <a:ext cx="8875712" cy="4340225"/>
          </a:xfrm>
          <a:prstGeom prst="rect">
            <a:avLst/>
          </a:prstGeom>
          <a:noFill/>
          <a:effectLst>
            <a:outerShdw blurRad="114300" dist="88900" dir="2700000" algn="tl" rotWithShape="0">
              <a:prstClr val="black">
                <a:alpha val="40000"/>
              </a:prstClr>
            </a:outerShdw>
          </a:effectLst>
          <a:extLst>
            <a:ext uri="{909E8E84-426E-40DD-AFC4-6F175D3DCCD1}"/>
          </a:extLst>
        </p:spPr>
      </p:pic>
      <p:pic>
        <p:nvPicPr>
          <p:cNvPr id="6" name="Picture 5"/>
          <p:cNvPicPr>
            <a:picLocks noChangeAspect="1" noChangeArrowheads="1"/>
          </p:cNvPicPr>
          <p:nvPr/>
        </p:nvPicPr>
        <p:blipFill rotWithShape="1">
          <a:blip r:embed="rId3" cstate="print">
            <a:extLst>
              <a:ext uri="{28A0092B-C50C-407E-A947-70E740481C1C}"/>
            </a:extLst>
          </a:blip>
          <a:srcRect l="36776" t="8535" r="37254" b="52289"/>
          <a:stretch/>
        </p:blipFill>
        <p:spPr bwMode="auto">
          <a:xfrm>
            <a:off x="8276348" y="214414"/>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R:\PHOTOGRAPHS\2005\Skitzy\Skitzy chaining217 12-05.jpg"/>
          <p:cNvPicPr>
            <a:picLocks noChangeAspect="1" noChangeArrowheads="1"/>
          </p:cNvPicPr>
          <p:nvPr/>
        </p:nvPicPr>
        <p:blipFill>
          <a:blip r:embed="rId2" cstate="print"/>
          <a:srcRect l="-6259" r="-2"/>
          <a:stretch>
            <a:fillRect/>
          </a:stretch>
        </p:blipFill>
        <p:spPr bwMode="auto">
          <a:xfrm>
            <a:off x="-573088" y="0"/>
            <a:ext cx="9717088" cy="6858000"/>
          </a:xfrm>
          <a:prstGeom prst="rect">
            <a:avLst/>
          </a:prstGeom>
          <a:noFill/>
          <a:ln w="9525">
            <a:noFill/>
            <a:miter lim="800000"/>
            <a:headEnd/>
            <a:tailEnd/>
          </a:ln>
        </p:spPr>
      </p:pic>
      <p:pic>
        <p:nvPicPr>
          <p:cNvPr id="5" name="Picture 4"/>
          <p:cNvPicPr>
            <a:picLocks noChangeAspect="1" noChangeArrowheads="1"/>
          </p:cNvPicPr>
          <p:nvPr/>
        </p:nvPicPr>
        <p:blipFill rotWithShape="1">
          <a:blip r:embed="rId3" cstate="print">
            <a:extLst>
              <a:ext uri="{28A0092B-C50C-407E-A947-70E740481C1C}"/>
            </a:extLst>
          </a:blip>
          <a:srcRect l="36776" t="8535" r="37254" b="52289"/>
          <a:stretch/>
        </p:blipFill>
        <p:spPr bwMode="auto">
          <a:xfrm>
            <a:off x="8417708" y="6125686"/>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
        <p:nvSpPr>
          <p:cNvPr id="7" name="TextBox 6"/>
          <p:cNvSpPr txBox="1"/>
          <p:nvPr/>
        </p:nvSpPr>
        <p:spPr>
          <a:xfrm>
            <a:off x="152400" y="30480"/>
            <a:ext cx="7890878" cy="584775"/>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fontAlgn="auto">
              <a:spcBef>
                <a:spcPts val="0"/>
              </a:spcBef>
              <a:spcAft>
                <a:spcPts val="0"/>
              </a:spcAft>
              <a:defRPr/>
            </a:pPr>
            <a:r>
              <a:rPr lang="en-US" sz="3200" b="1" dirty="0">
                <a:latin typeface="Rockwell" pitchFamily="18" charset="0"/>
                <a:cs typeface="Arial" pitchFamily="34" charset="0"/>
              </a:rPr>
              <a:t>Watershed Rehab/Treatment Methods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a:hlinkClick r:id="rId2"/>
          </p:cNvPr>
          <p:cNvSpPr>
            <a:spLocks noChangeAspect="1" noChangeArrowheads="1"/>
          </p:cNvSpPr>
          <p:nvPr/>
        </p:nvSpPr>
        <p:spPr bwMode="auto">
          <a:xfrm>
            <a:off x="109538" y="-1973263"/>
            <a:ext cx="5715000" cy="411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a:hlinkClick r:id="rId2"/>
          </p:cNvPr>
          <p:cNvSpPr>
            <a:spLocks noChangeAspect="1" noChangeArrowheads="1"/>
          </p:cNvSpPr>
          <p:nvPr/>
        </p:nvSpPr>
        <p:spPr bwMode="auto">
          <a:xfrm>
            <a:off x="109538" y="-1973263"/>
            <a:ext cx="5715000" cy="411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8" name="AutoShape 6"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a:hlinkClick r:id="rId2"/>
          </p:cNvPr>
          <p:cNvSpPr>
            <a:spLocks noChangeAspect="1" noChangeArrowheads="1"/>
          </p:cNvSpPr>
          <p:nvPr/>
        </p:nvSpPr>
        <p:spPr bwMode="auto">
          <a:xfrm>
            <a:off x="109538" y="-1973263"/>
            <a:ext cx="5715000" cy="411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0" name="AutoShape 8"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a:hlinkClick r:id="rId2"/>
          </p:cNvPr>
          <p:cNvSpPr>
            <a:spLocks noChangeAspect="1" noChangeArrowheads="1"/>
          </p:cNvSpPr>
          <p:nvPr/>
        </p:nvSpPr>
        <p:spPr bwMode="auto">
          <a:xfrm>
            <a:off x="109538" y="-1973263"/>
            <a:ext cx="5715000" cy="411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2" name="AutoShape 10"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p:cNvSpPr>
            <a:spLocks noChangeAspect="1" noChangeArrowheads="1"/>
          </p:cNvSpPr>
          <p:nvPr/>
        </p:nvSpPr>
        <p:spPr bwMode="auto">
          <a:xfrm>
            <a:off x="1095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4" name="AutoShape 12"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p:cNvSpPr>
            <a:spLocks noChangeAspect="1" noChangeArrowheads="1"/>
          </p:cNvSpPr>
          <p:nvPr/>
        </p:nvSpPr>
        <p:spPr bwMode="auto">
          <a:xfrm>
            <a:off x="1095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6" name="AutoShape 14" descr="data:image/jpeg;base64,/9j/4AAQSkZJRgABAQAAAQABAAD/2wCEAAkGBxQTEhUTExQVFRQXGRwYGBcXGBkdIBwgGiIbGxwgGRkZHiggGRolHyAYITIhJSkrLi4uHiAzODMuNygtLisBCgoKDg0OGxAQGywkICQsLCwvLCwsLCwvLywtLCwsLCwsLCwsLCw0LCwsLCwsLCwsLCwsLCwsLCwsLCwsLCwsLP/AABEIAL4BCQMBEQACEQEDEQH/xAAcAAACAgMBAQAAAAAAAAAAAAAABwUGAwQIAQL/xABBEAACAQIDBQYDBQgABQUBAAABAhEAAwQSIQUGMUFRBxMiYXGBMpGhFEKCscEjM1JicpLR8AgVwuHxJEOis9Ky/8QAGwEBAAIDAQEAAAAAAAAAAAAAAAIEAQMFBgf/xAA3EQACAQIEAwYGAQQBBQEAAAAAAQIDEQQSITEFQVETImFxgbEykaHB0fDhFDNC8QYjJDRSchX/2gAMAwEAAhEDEQA/AHjQBQBQBQBQBQBQBQBQBQBQBQBQBQBQBQBQBQBQBQBQBQBQBQBQBQBQBQBQBQBQBQBQBQEdib5UsS02wRmI0NvnJ6p58teUxrk7eXsZRkXElIzkMh4OPPhmHL14elZUrb7dQbgNTMHtAFAFAFAFAFAFAFAFAFAFAFAFAFAFAFAFAFAFAFAFAFAFAFAFAFAFAFAFAFAFAauKsGc6aOB8x0NRa5oEFtDaC4YeFfAxIeyw0SQfEp4BORHDURHA16k+z1XyNkI5tyS3cvFrIzMGIJ4AjTl8WpPOfP0rZQlmiYmrMla3EAoAoAoAoAoAoDF9pScuZZPASJ+VYujOV9DLWTAUBEbX3owmFYLiMRatMeCswnXmQNQPM6UsD72NvFhcVmGHv27pT4gp1HQkcYPI8DQEpQGrtLaFuxbNy6wVBz8zoABzJOgFAUXanazYtWw/c3JPBXZFOn9JaKzYFm3P3qs7Qs97alSpyvbaMyniJjQgjUEfoRWAT1AFARO0t4sPh7hS/dt2QEFzNcYKCCxXSecx86Ax4TevCXigsYi1eLvki26sQYLagGQIBoCaoAoAoAoAoAoAoAoAoAoAoAoD4e0pgkAkcJA09OlLA0sVs85u8tHI/Mfdb16H+YD1BiK1yhzjozN+pkwOPDypBV1+JDxH++4PImsxnfR7ho3KmYPGOlALTH7757jqrOQpyAIIVzrwLCToCdNOHtQnOber0LcIR5Im9hbXuq9q3cmLmkGDHMa6a/7xqdGbvbkYrUrK5cauFUhd8cc1nCXbiZsygfDx1YDTpx41CbsidNXkhU7OwmIxJk3LQytDKhLC3EzLZjJ06VT0udKFSLje603GxundZsMuc5iCy5pJkKxE6/L0Aq3SbcdShXSU3YksZiVtW3uN8KKXb0USfpWw0nJe18ffx+Jv31TMzMzyAdBIC/JQix5Cs5kjMYOWxn2BvJfweNt3xpcVgrjgHQwGU+REGeRAPKs6NGGmnqdZK0ietRBS+1y1dbAfsdHF61r/AAgtlk6HQZv1rDdjMVd2Eth9hM2Ia5inW6qLLqA4jpChRmGhnj5itU6umhbp0Ne9sMrstwiWsde7lSlm5hkbLJ+JHZeZMaGpU5NqzNVeCi7x2GpWw0BQCG7a9oZdqJLtb7vDCGUKfEzXI8LcV5GNflWUCE3AuEY7BXGTMTiI7wCCc6lcscMoIYzpMN0qdu6R5nSlayRr47E92hboCR7At+lQnNRWv7pcnThnko+XuI/G74Ypr+db1xSOGVjHX4D4SPKKpZ5XzXPWxw+FjDs3GLW1+fz3HPsDaHf4e3dIhmRS0cJKgmPLWrtOeZXPK4ml2VWUOjfuSNTNIuNv7/XlxAs4dAv7Q25uIxnKYJkMAqmDHsecVhO7sTcGo3LtsLHvetzcQJcVijqDIBEHQ9CCD5TFSZAkawAoAoAoAoAoAoDS2hs8XIZWKXF+Fx+TD7ynp7ggwahOCkZTsa+ztqEsbN0ZLy6kciOAZD95D15HQgHjGM3fLLcy480ShraRFZ2kbsdyy4uw1xELEXcpkqzcLktJjiCOAkREmq1aFldFmhPWzM27uPt95auEMAXE5pYyBl06Dn5TNaKUkmrlisrxdhmI0iRXQOcae2gncXA5AXKeMceXHzioz+FmVNQak+Qqt2Njq+Iu3MqMrSBoGBJJOonlIgwefKqkaj0RKXDqUnnjJ5dXbdeg3sLYCIqLwUAD2q4lZWIFH7Zd42weBi3Ge+3da8lKsWPEeQnz5GDWQKLcG5ZFibhjurhkgkQHC8QOXESa0Vr3L2GV4mHtHwFmylnuhFy4zksTqV5e0mpUZNmvExSsdEbobX+14LD4gqVNy2rMCCNY8UA8VmYPMQedbSqb+0MKt221tuDCP8EeY4+1YaurGYuzuK+67oxBDNLEGFnTUcuHvVA7K11LbuMiZbrkjOCEYzwAGYA9PiNWqMGo5nzOfipqU8q5FrBrcVT2gEnvdtbB4zbRtXu6Nq3hzaVrnB7mcE5WH8MuojmGrXVcktDbRUXLUl9g7LsLjMAljuR3bXbjBTJK92VkSJkubZPCY8hWac5PczVjFbDVqZpI/b6qcPdzsVUIxJBgiAf/ABWurFSi0zdhr9rFRV3dCVt92Qq5gbpQOCH1zR8Pl0j9apJ3R6WcaiqN8r/rHTu9gjZw9q2ZzKihp6wJ4dOFXaUMkbHmsRU7SrKS5tlT3232u4a8LVq2hXRWdidWOuVTICmI4zx8q2pFdsWePvMt/MzODPBWBlpLSMxgGYIHOfMGq6dpM6Ku6as+Q0twN47V3vLZdjcZ8wLqqlhlQAwvkAP1qw9Sg9HYu9YAUAUAUAUAUAUAUBo7V2Yt9QCSrLqlxYzIeEieR4EHQjQ1CcFJWZlNoihtq5ZVrd5JvKpK5Zy3AOLJOsDiy6svmIY16lWdKLurvl4m6FOM5JXsiib8bWxF+0bYugW2C5tMo1M6+Xh0JMe9VsNXqV3lbXt00VyziKVOgs1nvbrbxduRXt3RftBg8FGBBIOYtw0HH5edb5Yayz1XlV7dXfwtcrrFqTcKPela/RW8b228C+ne6/hgtlravcCgmWIj6emp1qdKdTXN6LovF8zj47iUaVTJTjmfN7X9OX7oQe3d4cVeP7VslktBtIBBWFJBJGsq3Hzmpyk2crEY2s7OeifIi90LJsi41pA+Vg2ZxoAOAcrqRIB086xzubaGLqyi1FaaX6aDBXfhMuS6j2b7SqypZCeAIIgkTxGh/OtudWOnDGxuoyTTbtsLpuzxLrC5icTexFwcRJgAknKHctcKiYktJrW6z5HZhhl/kS+A3Zw9kzaTJ1gnX1M61pcm9y1GEY7Ip2+24+JvYg3rLrcWAArmGEcgToRJJ5VuhVSVirWoSlK6G1gHvYDZFpEK4jEW7aqolVBGYA8dAEQ8TPw6zzsRjKfwlW8IS/6mxAbS2hiLozo7Z01BmQrrBHw+GJGvUE8qrShVjO0k9Dt0/wCmlR7jWu3X8lF2j9oZ2uP3gzEuwBMAtqRA0EExXddHCO05Zduq/bnlY1cer0oqW+9n+NjCC+UqWMNBYZtCRMSODESTJ61zMZKviXpB5Voktfb/AEeq4VRwfD43lVj2j1bbs/S9n939FLbA30xeGAWzme0OC3Iyx/KCQQPQgVmlw7FWureTZUx/GOFTk1JO/wD7RX5tf5GzvHvRevojG5c0HjRgAAf6VGUjoZNZ7OUXlmrM5rcGlKnJST5r7rk/BlO2tihibS2m8QQymRAzAniAVBIB45eHOKlkIZjPu1tO/s7EW8QMMzFUKFXVhKnQcBIYLCyRymNTRwdgpDXwvbDhbiApauZoGZSVEdcp+8PlVatJ09bXOhgcIsVJxzqL6PmV/b2+OJxalRkt2C0FANSBDatz5HSB5VSqVpSWux6TB8No0ZXjrJc39kVXDHuryXcobI4aORykMAY1jSPeoRkXatFyTT5pq/mNHDdplq4pzq1gwP59eY0Gg84+VXFiI21PLz4NiFJqFmlz29zB3SYkXVDq/fglWkEBhqCZgaEA8jpFb4u60OVOnKEnGas0UP7Ti+7tJ3du4/gtgXkB8N0EFny65keJ5qB045cUYUmtmfWJ2Y64x4Rslq7mICkwBGQaagnoY4VJbkWmtWNzYO+2HvIO9ZbF7g9t2Gh8m4FTyOlRasZTLMrTqOFYMntAFAFAFAFAFAFAUztMxttLVpWZlud4HtspgqUBBafxR79JqnjJ2hZblrCU809dipWsdZvQbrKrp4mg5BcA4spkD+q2THMaVzodpfNSdm9Gi3UUIrLWSaWzZJYXF2XUnCotxxCkgZdBBjNA05wD0qxRoTus3LUpYjEQnCSg9Xp++hTsTta7Yv3L90W2ZWlviZQ3GJaC0V0lT5nE/o4upnk7sgcZvw965czBIdwwAkRACmPWAai4EcZg3NXLbujkuAt3j23HkCpkEEMPvKQSOHuKg3ZnOw1NRk03Z/QmMSjXigJyurrc+++YrAPidRlGUARJ1jpRvQ6ODc6mIjbk763fKzd9LWXnrY0tvY+5h7Ux47hKLrwMHU+QrSetSWxuYja6WMK1y5BZAoCzqxOmn5+knlWynFPVmueZyUY8yFw+9S3QuUOsmBIWJ/CZHPlWyNOEmkYqRq04OTadlc+ru3WvutlSQNSSOgBMA+fD3r0CorD0m4q7SPKqs8VWSnKyb36F1Ny3bwqras3G0GotPJ58hOXy9ZmTXmK2KjNtyep63DYZU55FJJLx/dfErGI3lUSj2LLLwK5O7b+5YIPtVNwvrFnbjgU+9Gck+t7r5P8AJrbSt4F8ODh0ZLrHNEliORDkk+HSRH0k1f4PTxixOdLubPkmvDxPP8cnHs5UcTNNpd229+TstujvbS+5WGIRsvLl6dPavZroeDmr6m/Z7sFXdVZQdQRPkTrwMc601odpFp78jdQn2clKPqWLCvhrdxijqcy6FRrpy0HDy0rhVHKLtLRnoKeWSvHVEbtLbDG6P3CYZTDNcJBOn8XBPKePvFa1OxPJchcZtHZol2uZ7maQLNkiTyzOZBHWCCYo5yatYlBZJKSeqNfEbds3mUWbVy0ADrcySw0j4fOarVoWpnY4TXk8XeTbumWHcjDWbt8reAbwyobgSOOnMxw96oqKc4qTsv2x3OKV6sKKlSfPUkN792FtWkv24AaAQOGvAjpykVGCahGV73v6fqK3DsbKrUdKfoza3KtXLmBvPmZUVwEECCY8fEcPh4cwa6OGvZnN4449pG29tfnoR271u42IDDKWUypPAEcJGsjrVs4ZNblbqYhMTeu3QoEujrmHiLeLQiZAJBBMc+taYxyu6LuIxbrU4wa+Eqe/u0W2ffUi2lzPPxg6EdACJ5cTW2TKaQxOyPeA4zCu3drbCPkhSSswGJVSSUBBXQk6zrUCVrF6rACgCgCgCgCgPi9eVFLMQqqCSSYAA1JJ5CgE12g7yWcTdw961ma2FcZoMHURy8PA8fKYrm4mXaSaXIvYWySl1KrtqL6rDNbZDmB4if5o14TwOnyrRh26Ur7ljF01XiltYseD20+BwVu13bNfvKzggjKGcydOMAEHr1njXWhqtDiZLXRBY7ZWIxlgJh7TMokj+O4eLPB4jh6zpUO3h2nZrc2KhNQ7QXuIw7W3ZHVkdTDKwIIPQg6itxkYHZ/tI2LiZiNYEsCQJ6iRMDzrTLc4VaSjXzw/fEaOLvauucOFYkEBQNQp0A4ek1rmd/hq+N3vrb6J/cgLdxMdibmzifCbJ8Q+5dEOjewmRzDEVshC8dSxVrONRW5C93yuupXDXAVvWiRdHLTRSOoI1noR1rKjlVixBuo8yNXdjZffXBmfLbTxNEzA6cgT/mt+GpOpU05akcZXeHovNrfRHmK2j3d4d2x1aFYiOOmonSu1Ou0zzEMLFxZZv+Y4q0oX7QQAc0LAg+Xl5cDVDHcJhWTnFd76P+TpcM4yqUlDEK8dr81+V9Vy6GDbGNe+wL3+9CiAwXL66QD86qcM4OrZqkcq6c3/AAdHiPHqeGj2eFSzPne6X5f0XPoY7tkqs94YPICvSRSWi2R46c3K85NtvfxK5tW6UuIAxOaJnlB61VrycKiV9y9hoxqUm7bE+trT61e5HIk2pWNLeM3BaXumK+KHjhBBIkfKubxGF4qR1eGSyycTzYe64uPN9xcBUQZOUMYJjrl8S9CdRI48yEUdaUrEpit3LYcaeECAkmJ6zM1vyo1ZmBt271nvUUK4+JRzj9apYihmWaO52uF4/s5KlU+F7Po/x7EZh7xVhEyDIIJEeYPEH0rnONz0118LVya2xvFfu2yLzEqmYrBEAgHkAJ8iZrGXZGujQp0LyhG3iZtzNv3La3bC5Xs3GyZMygo+UQQGIkNwPKR149Kj8KueW4hZ4ibjt/CM+ydptav/AANM8CU//VbiiMrZ+2blvvXe2rW3IdSlxJXQKVYMQCdAZB5xykwsSEf2ybwfacQii1cthRm/aADNm0BWCQV0OvWelG+QSJDsE2y9vaP2dSWtX7bBuQzIC6tHUAOv4vIVEkdHUMBQBQBQBQGvjsdbsobl11toOLMQAPc0MNpasTPaxv8ALfT7NhnHdT+0YffjgB0Sdf5iOnHXJ30K1Spm0Wxo7hbn46747maxhPibvBBYDU5FOokT4jA151rnQjPVm/D1KkHZbEPh/FAnQ/lXO0O1rYc22t2LFzCtaS2gJtZbdwgZgQBlObjOgmutstDlW1NXYV5sJ3bXwGS8qZcQB1EhbnJX4eLg8cm0apSTpWnJb2v4G+o8/dXIq/bvu/ZNq1j0gXc62mI4OrAlSf5ljQ9CRyEXb3RTq3UWUXZFhivwyCV4cdCCY8/8mtLPO1p94aL2lW2QqlF1aDqRpznp+lat2euwNKNGglFWvr8xZdm20msYq1iiWuNdJBGWSSx8c+fGCI1I5aVc2KrbbuXvt22NaK2MSoi+W7oxxdILCRzKmAP6o6VCRdwabk1yFwLTYa1cViBcaMwB1UASFb+bXhXWwdJ0qcpS3ZyeJV1XrRhDaN9fEr9o53zHSPF7jh8qp4qtyW50+HYVTlmlsvqWOy+bxEZswBnoD613qUs8VLqjymIh2c3BaWbRkIB4rHp/2rZZWNF3c+kJIEmRyrK2IytfQr28oIZTzrlY92aZ2uHK8WiS2NtmQob4hpHX0rdhsZGosr3K+L4fKEs8diZuW84MiFOg8unyq1Up54OLKVOqqc1KJ7s1iOfDl864aVmegepI4nE5Ea4eCqW+VT5ESvbr3iSwGo/WoRepJnuIsZXiQTE6H149K5VWk6bsz2WCxccUs0d+aPbqyhDHQmPrWjmdGSvBpkRjg1u4GQx3gOq6eO3GoHKZU/OrtCd1boeX4rQUKqkv8l9VuTuwi1z9pddjBXNByyGJE+GD0HHnVpM5D0LNtMm5cwmGw1x0uXbgQkO0ZSCXLBmIYhQSJ6acaw9Ahnbw7lYPGWUs37IK2xFtlJVk5eFhy4aGQelQJCn7Mt2Uw+Iv/aIZrbOLImNbRILkjWdBC+9ZsYuN/dnaJuq4Zs2VoBPGIBE9T50YRN1gyFAFAFALPth3RxeMFu5hmNxbYIbDSFmZl0PAvHhg+3MHDRCccxn7Nez0YVFvYxLb4oE5Pvd2NSPLvNTqOHAHiSsRhTy6lz3kxQtYW87EgBG1AmJETHOJmsSdkbluc7YRkYsFOfw5lZZBMDUBZI1AY6eUcQK5soaF6NUeu7ztidnWT8Lm3GvIiVkxz0mr0e9TKknaYCywwa2bix4xbgNMrn8MHQ/DGmhkRzrLj3MrI5u9cW3bBh3s2kwqX1a2HF9UdjnHxKFJIIYakgkgwNZiShTyNpbCbU1qQm6O2U7m9ZurDmGUxqhH8p1APlP60lTOPXwNoyy6328GXjaeOy4a5cMmEGvUuDEVFUnc7U6snhnBfFlt62sSu7ezrWAJti2iW7sXbVwegLIWOsgeeo16xuNaRWdub2YfGNduKjO1gr3DsBlAjUrrOZmE6jUBOYIF/DYVuaciricU6dJxi9xRbVvMWaSfEZPrW6tJpsjQjeKMGDaNPI1x566noMI7PL4Fss4bLataH4B8zqfbWvS4WOWlFeCPG42WevN+L+mh4gHDxVvRVempu2bAyTzHAVm+tiOVNXKRi7pu3CTyMD0FebxNZ1KjbPW4PDKnTUUS2wMLLFv4eHqf+351Z4ZRzTdR8vf/AEV+N1+yoqkt5avyX8+xZr75UJ4mPCK6mJrxo03N/rPPYei6slH9sZ8BgXyzE6SYIPLWYP1rz0MXSlK2bVnonSkltoau8GGe5hnt29XYAAddQT9JrdVqRjBtsxBNshtpbUCph7tq2tu59ntq+TUOyqF7w8AH4Zh5c6rQrPM4s6VbBJUIVYtu+6t7GpsnGd74bn70AsrhdbkmWVyOJjVdOIits49pBxZXwtb+nrKpy5+Rb9j7KsXwLBuHvbrBVIAKqTJUz97UCY/iEHjXHipyqpLRa3PV4utOFFzS7qs/F6r8mTZOzrAxP2TGhhcw4chrTa5zB5DxCFWJEirVCLjUd+f2ORjF21Htou9vb/ZpYbC2lZ7NtzkyOcz6sBbm9wAEscuUCOdX9ji2bIjC7RuJibN9GyvacZdFOpkcxEEFhEe9QUsyub8Rh5UJ5ZM6hFYNItt8tlvYxHfW9FclwQB4XPxgzxzCW/u6VNMiza3OxBFzLPNT6jVOHo4rDMov9RMntAFAFAFAFAU7tU2gLWCyTBv3EtDWOJzH6KR71CexhuxzXh8a6gqp5EDqP6en/iounFu7IqpJKwxtxe0A4fBrhS0OrMVZwWDZjmgxrxLcxOmvWRh1Uou+5fNzdvXcYCLgAFu+iLBOsKzkyePIj0HM0IYepKad+Qt+0nGZ8ZiSTJa4bY8ltwmnuPzqRvITEYgEBX/eLoj8COEajjy0qRFjEM3sFbNsiTk0Ok93IIB4Tx4xqK1uqk7MsRoSnC6J3Gh7+w1tCBc/c5m+53bFSes5AQP6uk1PtIw7zNcKcpvKtBavsxcNZKqxbMdSY5enLjXX4dVdWm5NW1OXxWmqdSME+RUcdakF+WbKPM8T7CqmLq2eVczp4LD5qbqPZWXqamGWWA6mPnpVBq+iOhRkozuxgOg7qS+V1bKw4A8pjkR8iNfW3h8fUoLJVV7fM147gtHFtVcM0s2ra1Xjp1/WrkaLkiTVlcZptO8WUJf8UrJpRqJ330tZdfHyMhvDuj/FOmvzgc+X16VUnxLEYju01by1fzOnT4FgsDadeWb/AOtFfyv9HcqQTU6ak1UknHRlmlBTedbMuGx8FkUKfVvX/A/SvTYaj2NJR58/M8Nj8R/V4iU+Wy8l+3Ihdtd7isq/u4KDz6E+9cTiNftu6vhX7c9LwbBqGaEvimreXNfUumytqPbWcimJEgkEcDwOp0Ecetc2fClPVT+n8mtYjLo0ZMTjgygqomJA+77Ecj+ta4cMquo8z0682ZeIjbRFD2TZc21zRBJEdIJBitta0ZtHpOGKU8PFvbX3DbOyxPg8LzOmgMc/JuGtTpVmtJGniPDYvv0lZ9Ov8m7uxtS4rAnwurZ0PQhhGh6HX0is1oZXnRDh2I7em8LU6aeXT0/diOt4241649xnN7OS7TDGdCdIg89PKs1uUkV+HL46MvX2ZlbvFxOS67MCJVj8X3SPFxPE6/WrEXc5dSDhJxfJ2Joi2uIw1i14HuZmBEDK4go2nUgis6Ig22P7djHNew1p7n7yIuaR4l0bToePoRUWZMW9hQ2MjIbhuMqoo45iZBHSInjWECn7Ewl1NoWrfiTwv3qlc6xbZSvd3PCwn9mZYHSOtSZgZNRMntAFAFAFAFAKPt1xhW7s9ORd3iJ1BtqNOfxH51GexCW6EdirfibyY/Q9etFsQbsb2PwT4e7cs3BD22yn8wR6iD71hmqohr9m23FtoxYeBLf2gt5qvd5T65VI8wPKs80MK9JIWG0Mab+JzkzLSfcyfrNSRbLNsndwYnBbRxbBv/T25tEMQM6gu8j70Ll0PUVlgx7qb1m3YFp2OjEiACCDqQfrzrROm5O6LNGsoRsy9bq4stgntmcveFgfVEEfPN86jWe0SWFjvJkHf2e111XIxtK8O3Ia668zA5da6tPF08Ph1TT71vq9dTnVMBWxWJdV6QT57tLTRehT98cQHvMygAMxIjhEBQfcAH3rlQk3ueiq01CjFLnr++hF7Dw+fEIOQOY/h1/OKvYOGetFevyONxCp2VCT66fP+Cx4y5nOsEgiD9PyrvVaNOa7yTPOYfE1qUu5Jrnp1Rrug8MnQH05GqlPh1CmsrV7vn06HRrcdxVd54vLlXLrzf8AHI+cQ0LoAJq04xpwtBJLwOf2lStUzVpNvxdy9dne7lgWRiWUvcbMAWAgRIOUfTN615fHJqtJP90PX4OtmoQyv9ufG9uxLeGwN+6LrBohOHFjAHU8ePlNbocRrtKN+VtivU4dhczmo6t33e977bW8BO4N8rqehFapK6N2Hllqxl4jMwlwd3m96sYaeamvDQ1cVodniZW2l3l67/W5lspCKOYUD6VYRzivouV7ifw3Cf7vH/1VysYrVD2HA55sNbo3+SWxO77XcBicapbNh3UKBEEHL3hMiTAKkRHA8a10oXTbJcTxLp1IU47tX/fkU23iCIfMJkA5o+EwNPMEAyNYn3txanHKzh1M2HrRrLW7v+UT2Pdr7W7bZCDHdsR4lkARm/hnlHSo043hl5rQ2Yuap4pVY/DJKXz3MO82zcVh7SPftGbWbxZlIZJVFOmoEkD9BUqd4qzK2KnCpLNHnuViztG5fxdu5wZSsanwhTMzxqd7sqnVu790EKV4XUD6cMywjfPw/KjBNVgyQuE2S4xl3EuwylciIJ6LLMTwPhgAcvWs3ME1WDIUAUAUAUAUAov+IDZzFcHiR8Nt3tt+PKwPp4CPesPYjIXO6GwvtO1EsxKd6WaOGVTnaPIjQHzFIbGpq8rE728YFbe0Q6iDesqzebKWSf7Qo9qMzU3KzhccbeDePvnu5jkIcifUKY/7VD/IjQja7IvCLDTE6cPOtpYOk9nbsixsh8HHiaxcFzze4rZvqYHkBWAcybOufD5/rQDk2D4MLZXmVzH3JP8AiqlR95nSw8bQRJ37zJYXu1Vp0ymY8TQSYB5kkmtTLKQot5CvfHJ8PTp1HnB0nyrdT2N2Ibko3Mu7KR3tznAQe+p/6a7nCqfxT9Pv+DyfHalssPX7fkz4ljEjjM11KjtG6ONRtnszSw+N718uVly6tMcNRpVWNd1aiha3MuPCqjSlUbT2Xz/0b91Z+dW5RvoUYytqTSbevYVUCGU4ZTqBqWMDzk9K4XFsOlJVVz0fy0PT8BrdrF0XvHVeV9floV3fHei9iwi3MqqhJyrMEnmZPIaD361zacUtTrYmOXQqwNbiinZ3Le18thQoJhmXMQSCBx4jzAFa8PK0nDqdTitPtMPCuuWj8n/PuTuAthEAGg/7czz9a6MdjzbNDaNsC6xHEkT8gP0FcvFtuo0ew4NCMcLFrdt3+dvsOPczZKPskWTwvJcD/jLL9BHyrZRX/TOTxSq3jJPpZfJHPDbOKXms3RD23KsPNTB48qjnyI3RwyxEld2Rbtm4OWVtP2bp8iY9OlZw0m5O5s4zQjTpUlHZXXsMjeDYn23CYy0utw4dAqxwcM91R5SVUVYZwTn/AGVg+7kmM36VmKMM6A7NMebluwp5Lc+Wn6mktjIwqgZCgCgCgCgCgCgCgF5264Vn2ZKmAl62zehzIJ/Ey1hkJ7FW7HLKnad+4TDHD5lUxJzm0WbTQxp/cKxDYhH+4yZ7eN2zew6YxOOHkOOqORr6q0exbpWWTmhL4l4s2l0+JmOs8dPbhw/zUY7tmYK0SxdnmzftO0bCASquLj+S2/EZ8jAX8QrYZOmKwZOSN4tnfZsffscrd5gv9M5k/wDiVoBsWRlyp/Cqj5AVRk9TrQVopG9tLZiDZ93Eksj2yMjKYmYUgjgQSQOojSpKCyNszSebEwh8/cS2OaXNbIbFyvrMlNkGLPqxPy0/SvR8NVqF/FnhuN64u3RI9vNVmo9CnSWpo4JovE/xeH9f8VzYVVDFRXVNfPY7s8M6mAqSW6afy3+jJi1x9/8AfzrsLc81PZG7tC3mtHqBPyqnjqXaUJL1+Wp0eEYjscXTlybs/J6e9mUrH8TXm4bHssbuaFbDnFs3ffNbyn0/UVWk8tS56PCRVfCuk+asWPDXJIXoJNdWLueOlFptMjdo3Iut5ZfyFcrE61X+8j2PCpWwsPX3Z0BupgWs4OxbfR1QZh0J1I9iSKsU42ikedxtVVa85x2bE/20bIFjHW8SogYhTm/rt5QT7qU+RrVVRf4bV0t0I/YmGN21ecmAiKxP90AeZIphUrsscck3Tp+v2G5uCg7u641llX+1Fb82NWpbnnkIbfXDdzjcVbAhVutH4jmUQPIiiAyexzGJ4VbN3pLWxr4QMueAOvhOpo9jCG1USQUAUAUAUAUAUAUAtO3vHFMBbtj/AN2+oPogZ/8A+glYZrqbC37P8ebW0sDdmFdRabSOJa3r11ymetQjua5PLKLOhNvCycNeGIjuCjC5P8JEH3/WthYOUMcwN0JbllU5VzASQNBOURJHHzrCRjZD/wCx/Y9q1hnuAL9ouOReMAFY+FBH3csNpxLGpMjGalsX+sExAdoOxs+8OW2A+cWr9wHgoUQ0+WVF92AqM3ZE6cc00i1YLCG/cCAeJjx6dT7capxWZ2OnOahG7J7tLsLa2U1tdBmtqP7w2vmYmrFVJQsQ4Y3LFZn0fsc+YhfHUIvQ6c498kMA37JR5sP/AJGvScPf/bxXn7nhOLr/ALuT8vYy3xAmrVVaFLDvvWNFbWg68f1rylatmquS66eh9EwuGUMPGDXLX13JO28if95V6rD1lVpqa5+/M+fY/DPD1nSfLby5G/Yuzp1FbmrlC7i7lO2isFh0JHyryOXLJx6No+i4ieeEZ9Un80R9SKBPbuXOVVqyO9wmWli07P0dieETV3CzzQ8jj8Zw/ZYltbS1/P1NzcLZb43GoSvhR++uTyCtIX1mFj16VVnHNWZ0oYhUeHx6tNL1uPfHYtbVtrjmEQEk+QrdKSirs4VKnKpNQjuzm7tA3suY/E5iIt25W2nSeJPVjAk1XcnLVncjSjh3kjr1fV/g3dn3TawpEF2uH9oBOiqICyNV1IJbSQfOrFGCir9Tm47EyrSyvaN/5GvuQpwez2xGJJUOTeK6kopChVA6wAfeptlFHP8AvLvR9pxd2+6gNccmRGijRAwHEhYE6nSiMtDQ7FbBa6XzgqoZsgBMEhVDZiIggtwOuulZexjmOWomQoAoAoAoAoAoAoBO/wDERc8ODXq10/IIP1rDNdQr/Z7urdxNuzdXwm3eVkzffRbiG7l6FTHrqNNDUbd415M6T6Msfbdtu5nt4NNEy94+oEkkhR7AE+46VJsnOtCDs2K3D4Y2v2xykZoEHmNelIzVyvPFQneEd7DW7DcY9y5i8xJULa/O5H61KUszGDurjbrBdFsdlk4nFYlh471zLJ5Jb8CKPKBmPmfKtElKb0LdJxpq73LJurhFVnP3oAnyJP8AgVOFPKa61bPoRfa+8YFR/FdUfIMf0qNf4S/weN67fSL+wgr48dalsdSfxGfYVpmFw6ZUbSTxniB9PnXd4a5OLXJHi+MKKqX5u5nvNIjzq1jKzjRlIrcKwyqYqMXtf21PgHxAV5Q+h7yNmzpIru8Fq6Sg/B/n7Hk/+VYfWnVXin7r7mxZMERXcvyPIOLaK1tT4mPmfzNeSk7zk/F+59BqQy0ILpFeyIyslEldhtDVorLQ6/DHZst2Auaif96e1ZwlTLOz5lvjWH7XDdot46+j3+zLn2KXGa7duZTku2ywYjTR9ADwPxH5UU1/USjfU5uJy/8A59HXVcvn+C69oGMNvDf1GD8jxqpxNNxhFPn7JlPBfG30QmcJu2uIvKqLlJYEkcIHGQQY0nUQOGlRpVJSajvc6LxGVOUuR5a3RvviXtLikESdUPERJ9a69mcJtPVl43ixRsbEw6JAAuG1HIqver8tJrD3I8hT4uzbu5beRRpEqAMs8wQPpzqVkYTY1+y3ZlvC4hVtu7d7bOYMRGgUiAFHOfnWGrIle416iZCgCgCgCgCgCgCgET/xBbQV8VhbAMm3bZm8u8KhR6whPuKwaqgxt1MMLOzcDcUaJaV2jmLozXD82ze3zxLqbKfwoW3bQQcejKQQ1lCCPVxUXuc7F6T9CF3j2G6bPtYjUILwtR+Ekt/dK+1I7XNGEpXjKq+bsMTsDwcYO/dPF72X2RRH1Zqmjo4eNlcZOLuZbbsOIUkewmslg5l3e30x+IxeFsnEMQzrn8KaiczcF08MipXA5dz9p95jr6SMqqUH4Csz+LP7VC/esUVXzYxw5KP4f3+hl7X7ROzmccLdxHbT7pJQn0GYEnoDUKsc0Tt4CuqNdSez0fr/ACIB1JfQSTwjnPCK0LY7kmnK5ct7dz02ctlFuvcu3AXug5coOg8AAkCc3EngK7/DVJQlY8NxSpGdRX8SsFjI96jxPN2NvFFz/j+X+qv4MxqfGK8/yPZr4zNeaDW7C1ezqKXz8jRxGgq9CVPm1p58jbwt4jw166D5HzGrFu7ILa6Q7eprzFaOStOPiz3VOfa4SnO97xXtqReWsFaxubLeHrVUXdL2BllqWLZhxIjkaqLQ9MrONnsxv9k2B7vBJrMAoPwk8eh1FTwtJ9tUrP8Ayat5I8fjqfYz7Hp99vobHaFcBtBOY8X6CqfE667WFJb7v2X3GDho5FR3ZBQXCol8vHkvSf8AHlV3AU+72j57eRqxdS7ykbsTDTiLjAklZmSefGukUrk3vpgT/wAjw5PFGRz+PMPzYVDmS5Ckw1vxLpAkTUiKHbufYi9hjH/tufpSWxlbjCqBIKAKAKAKAKAKApG+HaNYwbPZQG5fWAw4KhIDDMeLGCDlWfMjiMXNU6iiIDF37mLxL3nLXbrtmOUSTyEBeQEAAdBWUjQ5NnSXZ5Zddm4ZLqsrrbylXBBABIUEHUeGONCzTvlVxY9qWFQbUtIihV7tCwA83J+grVJJbHNx71fkWbtKwQtbAyEar3JP9Rdc31LVsSsi5Tp5KCj4H12E3v8A0d+0dGt3zp5MqH8w1ESw77ox7qSpHUEfOsm85M7NkI2jbYie6W45HPwowgeckCgGX2W44/a1LHVy2b1M/wDVFal8RwMPN/1al1v9Rt7fwIv4W/ZPC5adP7lIrad85J3QcrjsLqf39n6us0sZzO1rjN7Stpi7tC6uv7OLY/CAT9S1dDAYyKfYyVvE0cQ4TUdJYmLvpqui11KsuHZyFRWdydFUEk+gGpq5joqVCXkc/hNVwxdN+P8ABor+8g6EcQdCPUcq8tyPocXeVz3aTwKxFXJVnYkLawwr2kI2sfLKss0m1zbNfePDaBx6H9D+nyrl8Top2rR8n9ju8DxLSlhZ+a+/5+ZXytcpJvY6s3GG55ZueIVmcbIYasu0TLPhcegAlh6c/pVNUpt6I9J/X4enHvzXu/khzbg4ZsPgjiM5Zb4W4qRosgiSeZIifQVjE1JYWjKa1f7qzh4vEwxtWKirJc+b/fuae1LxunXXXU/lXlYylmc5O7fM3KKSsj42PiLdu/iEOgIVVHUgDQDmTJ+Ve0wjToQa6I4lW/aO5F7GyrcvuyssTxRwdfLLVk1k9vk4/wCRKRqCliI5+JIqHMlyE5gbYYsv3+OUcDHnyP51JERp7s7y2+8wSMVUjNbeSZlgQo1gDXLR7GVuNCoEgoAoAoAoAoAoCIxm7GDu3Ddu4XD3LhiXe0jMY0EkiTpAoYsiQwuDt2xFtEQdFUKPkKGTPQCU2ta+1bVus/3Xe2BpwtgoPnBPvWmT71jhV5KrWlD0+RaO2raVtMEuHbVr1xIX+W2yu59NFX8QrZJnXrTUYmh2GkMuMuRGZ7Y49Fb/ACT71lO5rwrvFjSNZLRy/wBk9xW2tJMByxH4W78+2W2R70DJbd7awsYtLvBc5Ppm5x5HX2rT4nnISamqg/dm7RS9aFxSI+8OhHEH/dRB51tTurnfpVY1I5onIGExOXEJdUFgtwOABqQryAPOBUiZcd4sWLmLxFxdVe7cYHqCxIOvlFUZfEz1tHSlFeC9i5dj2xWu4k4ph+zsgqp63GHz0Ukz1Iq5TxFaUcspXRw+IYbC05KUIJSfT8bDS25u1hsWpF60rNycAB181caj8utYlFSVmVaVepSd4MQG/wDu2+Cu90xDKRmRx95ZI1H3W0j8qrqLgzvRxUMRC635r95Ee1/NBHPWuhjeI9tHJBW6nL4TwRYap202m+Xh4+Z7tB5sMZ5T8jp+lc+jUmpdnfut6o7mPpUnQdfKs8VpK2qKvm0ro2sjyDk27s1bza1rZJGxs+5yM+1ZTMWOoOyrFC7srD88oa2Z/kZgJnyioTWtmZRMbT2GjglAFaI6A+3Xzrk4vhkKqzU7KX0LdHEyhpLVFQxFtbd9btwFL1uARPxKTpInXUAyOMeVV+HPEUavYzWj/bp/v5niVTlHPFmHfnCGVu2wFDj7vP1/iHtXejcoMnDsv7fsm3ZD5GyKsx963pqP4cw9Yo9zIvLHZ7jcJcD92bsOHzoyt8JBHh0Y8OlZTMMtO1tjWsRZNx7WW6Br4cpPAAZTAPM6+XKguWTc3EOAbDtcuBFBD3AARP3TlJkDlJn1rDRlFmrBkKAKAKAKAKAKAKAKAVu3e6VM1kr9qF+73gHxiSxgrxjgeHCq8lZ3OBjIqEFKn8WZ368ywbzboWtqphr7XLlplSRkykEXMrEEOCOQ19eNb9zsrLWgpdVcmd1t2rOAtd1ZB1OZ2YyzNwkwAOHIAAUSsbIwUVZGXenH9xg8Te527NxxHUKSPrFZJHO3ZM6NtXDjLkz27todMwtNrPMkE/MVlmGtLF4vdk2Klm72wY+EAsJ8iMgA9q15DlywNS1k0eYnd/alm1cFqyyE2mVms3UMjKRqhOrdI16VGMZJmqjha9GacduYmb+xsSczHD3gq8T3TgDpPh0963HaLGFJMnUxJ156dfeqDep6+MbRS8EPvsreydm2DYOYQc5gj9pPj48QDoD0Aq5COVWPL4mr2lWUvl5FuqRoOfu1LaovbRvgGVtILQ9Vkt8mLD2qVroypOLumUbZd+cymeJK+mk/751XxEOZ1+F1206b5akouEe9bNq0jXLjSFRRJMGdAPIE+1aaX91fvI6eNd8FP090ay7h7TYhRgb8nqsD3LEAV0XJHkkiy3ewzaEAi7hToCQXuAg8x+7IMdZrW2SKTtzYl7AYg4e+FFxQCcpkQw0g1mDuYZeey/tIGBJw+IBOHZswZRJQkATHEjTUDXmNRBzJXMId+xt6MJijlw+It3GicgaGA6lDDAe1QsSM22tiWsSoFweIfC66MvoenkdKCxVcZ2dm5dVziTlUBVUoTAHT9pA110FSzEbFw2Vge5tC3JaJ1PnrUSRuUB4VoD2KAKAKAKAKAKAKAKAKAKAido7tYa/cF25aBuLoHBZWjoSpEj1rDSZqqUIVPiRJ2bQRQqgBVAAA5AaACsmyMVFWWx90MkXvRsk4vCX8MH7s3UKZ4mJ8pEigOecTultLBEq2HvFrNzvsNfw694oeVBBCgkIwVTqAQVGhk0B0Vu/jHvYazdu2zauPbVntkEFSRqIOo15HWgJCgNTauNWzae6xgKpMn6eusViTsrmyjSlVqKEeZzktru7yG6NM6M0jipIYmOhXWqK3PYVEnB5ej+Z0VfYWLf7KwzgcLdkW1PsHZF+tXzxYvN+O0fE4dDbXA38O7ghbt4pA65RbLKzDTi2mmhqSVzAldk23vYm3aMlr9xEnifGwBMnidSZqRguna7ZsYbHYbDYexbtW7dqSVUAsbpg5m4tAVdSSdTWmavFlrCVMlaL8bfPQzdmem0sP/W//ANb1Uh/cX7yPQ4v/AMOovL3R0DV08sFALrfnsqTaOJ+0nEvaYoqFQgYeGYOpHWsp2BVb/YI33Mcp8nsH8xc/SlzFiZ3H7Kb2BxdvEtikZUzSi228QZWWJZtOM8OVZctLCw1qiZCgCgCgCgCgCgCgCgCgCgCgCgCgCgCgCgCgCgCgCgNPau0kw6d5cMCYHDUnlqQOvEgVGUlFXZto0ZVZZYij3r3wbFMFKgWFcMFDatH8R4H/AH1NKdZy8j1eE4bHDRbTvJrf8FTfC38QWdLV24XJ1S2zAk8QCogenKopSlrY3TqUqVoyklbqx74rA4xwBbxVuwuVdPs+dwYEy7Xcp1/kroo8U93Yrm1OzZ8SwbE4+9eI4ZkAA/pQMFX2FZuYM27/AGY4bDYi3ic73HtyUBChQSCJIAkkAmNaXBXu1ncLEYi+cdZdHVUUPabQgW8zFlY6HiTGnPjwOG9GbKX9yPmvco+zcb3MXrJK3RBUwDlZT58VZWIj1qipKLTPWToyq05Q6r/X1OkLFwMoYQQQCCPPXQ1ePINNaM+6GAoAoAoAoAoAoAoAoAoAoAoAoAoAoAoAoAoAoAoAoAoAoAoAoCO25sSzi7fdX1LIGDABmWCJAMqQeZqMoqSszbRrzoyzQdmR2B3HwNogrh1YjgbhZ/o5IqKpQXIs1OJYqas5v0svYsCIAIAAA4AVsKJ9UAUAUBr7Qw3e2rlsmM6Mk9MwIn60ZKMssk+gg9s7IuYG4+EuwQQrJcIhXABOkzrqVieIFUZ07Ox6vCYlVYqa9V0GF2Q7TdrVzDuwZbWQprJVXzeEnoCNBymOlb6Em1ZnK4xQjCcakf8AK9/NW1+owq3nHCgCgCgCgCgCgCgCgCgCgCgCgCgCgCgCgCgCgCgCgCgCgCgCgCgCgCgCgCgCgCgMGKwlu6uW4iup+66hh8jS1zMZOLvF2MeA2bZsAizat2geIRQs+sCsJJbEp1Z1Hebb83c26yQCgCgCgCgCgCgCgCgCgCgCgP/Z"/>
          <p:cNvSpPr>
            <a:spLocks noChangeAspect="1" noChangeArrowheads="1"/>
          </p:cNvSpPr>
          <p:nvPr/>
        </p:nvSpPr>
        <p:spPr bwMode="auto">
          <a:xfrm>
            <a:off x="1095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18" name="Picture 2" descr="https://encrypted-tbn3.gstatic.com/images?q=tbn:ANd9GcQuwVCEjY0J3t_b0f8SdZk6tkh3ww8KfR2aKMV8OwmhSNnQxQXz"/>
          <p:cNvPicPr>
            <a:picLocks noChangeAspect="1" noChangeArrowheads="1"/>
          </p:cNvPicPr>
          <p:nvPr/>
        </p:nvPicPr>
        <p:blipFill>
          <a:blip r:embed="rId3" cstate="print"/>
          <a:srcRect/>
          <a:stretch>
            <a:fillRect/>
          </a:stretch>
        </p:blipFill>
        <p:spPr bwMode="auto">
          <a:xfrm>
            <a:off x="228600" y="304800"/>
            <a:ext cx="8686800" cy="63246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733800" y="1600200"/>
            <a:ext cx="2838450" cy="646113"/>
          </a:xfrm>
          <a:prstGeom prst="rect">
            <a:avLst/>
          </a:prstGeom>
          <a:noFill/>
          <a:ln w="9525">
            <a:noFill/>
            <a:miter lim="800000"/>
            <a:headEnd/>
            <a:tailEnd/>
          </a:ln>
        </p:spPr>
        <p:txBody>
          <a:bodyPr wrap="none">
            <a:spAutoFit/>
          </a:bodyPr>
          <a:lstStyle/>
          <a:p>
            <a:pPr algn="ctr"/>
            <a:r>
              <a:rPr lang="en-US">
                <a:solidFill>
                  <a:schemeClr val="bg1"/>
                </a:solidFill>
                <a:latin typeface="Calibri" pitchFamily="34" charset="0"/>
              </a:rPr>
              <a:t>Watershed Work in Progress</a:t>
            </a:r>
          </a:p>
          <a:p>
            <a:pPr algn="ctr"/>
            <a:r>
              <a:rPr lang="en-US">
                <a:solidFill>
                  <a:schemeClr val="bg1"/>
                </a:solidFill>
                <a:latin typeface="Calibri" pitchFamily="34" charset="0"/>
              </a:rPr>
              <a:t>Chaining Photos</a:t>
            </a:r>
          </a:p>
        </p:txBody>
      </p:sp>
      <p:sp>
        <p:nvSpPr>
          <p:cNvPr id="9" name="TextBox 8"/>
          <p:cNvSpPr txBox="1"/>
          <p:nvPr/>
        </p:nvSpPr>
        <p:spPr>
          <a:xfrm>
            <a:off x="152400" y="30480"/>
            <a:ext cx="7890878" cy="584775"/>
          </a:xfrm>
          <a:prstGeom prst="rect">
            <a:avLst/>
          </a:prstGeom>
          <a:noFill/>
          <a:ln>
            <a:noFill/>
          </a:ln>
          <a:effectLst>
            <a:outerShdw blurRad="88900" dist="50800" dir="2700000" algn="tl" rotWithShape="0">
              <a:prstClr val="black">
                <a:alpha val="40000"/>
              </a:prstClr>
            </a:outerShdw>
            <a:softEdge rad="647700"/>
          </a:effectLst>
        </p:spPr>
        <p:txBody>
          <a:bodyPr wrap="none">
            <a:spAutoFit/>
          </a:bodyPr>
          <a:lstStyle/>
          <a:p>
            <a:pPr fontAlgn="auto">
              <a:spcBef>
                <a:spcPts val="0"/>
              </a:spcBef>
              <a:spcAft>
                <a:spcPts val="0"/>
              </a:spcAft>
              <a:defRPr/>
            </a:pPr>
            <a:r>
              <a:rPr lang="en-US" sz="3200" b="1" dirty="0">
                <a:latin typeface="Rockwell" pitchFamily="18" charset="0"/>
                <a:cs typeface="Arial" pitchFamily="34" charset="0"/>
              </a:rPr>
              <a:t>Watershed Rehab/Treatment Methods</a:t>
            </a:r>
          </a:p>
        </p:txBody>
      </p:sp>
      <p:pic>
        <p:nvPicPr>
          <p:cNvPr id="15366" name="Picture 2" descr="C:\Users\ERICEDGLEY\Desktop\Fire Presentation\Range Seed Drill1.jpg"/>
          <p:cNvPicPr>
            <a:picLocks noChangeAspect="1" noChangeArrowheads="1"/>
          </p:cNvPicPr>
          <p:nvPr/>
        </p:nvPicPr>
        <p:blipFill>
          <a:blip r:embed="rId2" cstate="print"/>
          <a:srcRect/>
          <a:stretch>
            <a:fillRect/>
          </a:stretch>
        </p:blipFill>
        <p:spPr bwMode="auto">
          <a:xfrm>
            <a:off x="0" y="3571875"/>
            <a:ext cx="4648200" cy="3302000"/>
          </a:xfrm>
          <a:prstGeom prst="rect">
            <a:avLst/>
          </a:prstGeom>
          <a:noFill/>
          <a:ln w="9525">
            <a:noFill/>
            <a:miter lim="800000"/>
            <a:headEnd/>
            <a:tailEnd/>
          </a:ln>
        </p:spPr>
      </p:pic>
      <p:pic>
        <p:nvPicPr>
          <p:cNvPr id="15367" name="Picture 2" descr="H:\DNRstuff\Presentations\Fire Presentation\Aerial seedingb.jpg"/>
          <p:cNvPicPr>
            <a:picLocks noChangeAspect="1" noChangeArrowheads="1"/>
          </p:cNvPicPr>
          <p:nvPr/>
        </p:nvPicPr>
        <p:blipFill>
          <a:blip r:embed="rId3" cstate="print"/>
          <a:srcRect/>
          <a:stretch>
            <a:fillRect/>
          </a:stretch>
        </p:blipFill>
        <p:spPr bwMode="auto">
          <a:xfrm>
            <a:off x="4143375" y="3270250"/>
            <a:ext cx="4991100" cy="3587750"/>
          </a:xfrm>
          <a:prstGeom prst="rect">
            <a:avLst/>
          </a:prstGeom>
          <a:noFill/>
          <a:ln w="9525">
            <a:noFill/>
            <a:miter lim="800000"/>
            <a:headEnd/>
            <a:tailEnd/>
          </a:ln>
        </p:spPr>
      </p:pic>
      <p:pic>
        <p:nvPicPr>
          <p:cNvPr id="15368" name="Picture 3" descr="C:\Users\ERICEDGLEY\Desktop\Fire Presentation\Harrow1.jpg"/>
          <p:cNvPicPr>
            <a:picLocks noChangeAspect="1" noChangeArrowheads="1"/>
          </p:cNvPicPr>
          <p:nvPr/>
        </p:nvPicPr>
        <p:blipFill>
          <a:blip r:embed="rId4" cstate="print"/>
          <a:srcRect/>
          <a:stretch>
            <a:fillRect/>
          </a:stretch>
        </p:blipFill>
        <p:spPr bwMode="auto">
          <a:xfrm>
            <a:off x="3717925" y="0"/>
            <a:ext cx="5426075" cy="3633788"/>
          </a:xfrm>
          <a:prstGeom prst="rect">
            <a:avLst/>
          </a:prstGeom>
          <a:noFill/>
          <a:ln w="9525">
            <a:noFill/>
            <a:miter lim="800000"/>
            <a:headEnd/>
            <a:tailEnd/>
          </a:ln>
        </p:spPr>
      </p:pic>
      <p:pic>
        <p:nvPicPr>
          <p:cNvPr id="15369" name="Picture 6" descr="C:\Users\ERICEDGLEY\Desktop\Fire Presentation\Chaining1.jpg"/>
          <p:cNvPicPr>
            <a:picLocks noChangeAspect="1" noChangeArrowheads="1"/>
          </p:cNvPicPr>
          <p:nvPr/>
        </p:nvPicPr>
        <p:blipFill>
          <a:blip r:embed="rId5" cstate="print"/>
          <a:srcRect/>
          <a:stretch>
            <a:fillRect/>
          </a:stretch>
        </p:blipFill>
        <p:spPr bwMode="auto">
          <a:xfrm>
            <a:off x="0" y="0"/>
            <a:ext cx="4800600" cy="3603625"/>
          </a:xfrm>
          <a:prstGeom prst="rect">
            <a:avLst/>
          </a:prstGeom>
          <a:noFill/>
          <a:ln w="9525">
            <a:noFill/>
            <a:miter lim="800000"/>
            <a:headEnd/>
            <a:tailEnd/>
          </a:ln>
        </p:spPr>
      </p:pic>
      <p:pic>
        <p:nvPicPr>
          <p:cNvPr id="10" name="Picture 9"/>
          <p:cNvPicPr>
            <a:picLocks noChangeAspect="1" noChangeArrowheads="1"/>
          </p:cNvPicPr>
          <p:nvPr/>
        </p:nvPicPr>
        <p:blipFill rotWithShape="1">
          <a:blip r:embed="rId6" cstate="print">
            <a:extLst>
              <a:ext uri="{28A0092B-C50C-407E-A947-70E740481C1C}"/>
            </a:extLst>
          </a:blip>
          <a:srcRect l="36776" t="8535" r="37254" b="52289"/>
          <a:stretch/>
        </p:blipFill>
        <p:spPr bwMode="auto">
          <a:xfrm>
            <a:off x="8417708" y="6125686"/>
            <a:ext cx="569108" cy="641668"/>
          </a:xfrm>
          <a:prstGeom prst="rect">
            <a:avLst/>
          </a:prstGeom>
          <a:noFill/>
          <a:ln w="3175">
            <a:solidFill>
              <a:schemeClr val="tx1"/>
            </a:solidFill>
            <a:miter lim="800000"/>
            <a:headEnd/>
            <a:tailEnd/>
          </a:ln>
          <a:effectLst>
            <a:outerShdw blurRad="127000" dist="12700" dir="18900000" sy="23000" kx="-1200000" algn="bl" rotWithShape="0">
              <a:prstClr val="black">
                <a:alpha val="20000"/>
              </a:prstClr>
            </a:outerShdw>
            <a:reflection blurRad="6350" stA="50000" endA="300" endPos="20000" dist="50800" dir="5400000" sy="-100000" algn="bl" rotWithShape="0"/>
          </a:effectLst>
          <a:extLst>
            <a:ext uri="{909E8E84-426E-40DD-AFC4-6F175D3DCCD1}"/>
          </a:ex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Black Mountain Rehab Success Story 1.jpg"/>
          <p:cNvPicPr>
            <a:picLocks noChangeAspect="1"/>
          </p:cNvPicPr>
          <p:nvPr/>
        </p:nvPicPr>
        <p:blipFill>
          <a:blip r:embed="rId2" cstate="print"/>
          <a:srcRect/>
          <a:stretch>
            <a:fillRect/>
          </a:stretch>
        </p:blipFill>
        <p:spPr bwMode="auto">
          <a:xfrm>
            <a:off x="-711200" y="0"/>
            <a:ext cx="10566400" cy="6858000"/>
          </a:xfrm>
          <a:prstGeom prst="rect">
            <a:avLst/>
          </a:prstGeom>
          <a:noFill/>
          <a:ln w="9525">
            <a:noFill/>
            <a:miter lim="800000"/>
            <a:headEnd/>
            <a:tailEnd/>
          </a:ln>
        </p:spPr>
      </p:pic>
      <p:sp>
        <p:nvSpPr>
          <p:cNvPr id="16387" name="TextBox 9"/>
          <p:cNvSpPr txBox="1">
            <a:spLocks noChangeArrowheads="1"/>
          </p:cNvSpPr>
          <p:nvPr/>
        </p:nvSpPr>
        <p:spPr bwMode="auto">
          <a:xfrm>
            <a:off x="152400" y="152400"/>
            <a:ext cx="4724400" cy="523875"/>
          </a:xfrm>
          <a:prstGeom prst="rect">
            <a:avLst/>
          </a:prstGeom>
          <a:noFill/>
          <a:ln w="9525">
            <a:noFill/>
            <a:miter lim="800000"/>
            <a:headEnd/>
            <a:tailEnd/>
          </a:ln>
        </p:spPr>
        <p:txBody>
          <a:bodyPr>
            <a:spAutoFit/>
          </a:bodyPr>
          <a:lstStyle/>
          <a:p>
            <a:pPr marL="514350" indent="-514350"/>
            <a:r>
              <a:rPr lang="en-US" sz="2800" b="1">
                <a:latin typeface="Calibri" pitchFamily="34" charset="0"/>
              </a:rPr>
              <a:t>2013 Black Mountain Fire</a:t>
            </a:r>
          </a:p>
        </p:txBody>
      </p:sp>
      <p:sp>
        <p:nvSpPr>
          <p:cNvPr id="16388" name="TextBox 10"/>
          <p:cNvSpPr txBox="1">
            <a:spLocks noChangeArrowheads="1"/>
          </p:cNvSpPr>
          <p:nvPr/>
        </p:nvSpPr>
        <p:spPr bwMode="auto">
          <a:xfrm>
            <a:off x="228600" y="762000"/>
            <a:ext cx="4495800" cy="1323975"/>
          </a:xfrm>
          <a:prstGeom prst="rect">
            <a:avLst/>
          </a:prstGeom>
          <a:noFill/>
          <a:ln w="9525">
            <a:noFill/>
            <a:miter lim="800000"/>
            <a:headEnd/>
            <a:tailEnd/>
          </a:ln>
        </p:spPr>
        <p:txBody>
          <a:bodyPr>
            <a:spAutoFit/>
          </a:bodyPr>
          <a:lstStyle/>
          <a:p>
            <a:pPr>
              <a:buFont typeface="Arial" charset="0"/>
              <a:buChar char="•"/>
            </a:pPr>
            <a:r>
              <a:rPr lang="en-US" sz="1400">
                <a:latin typeface="Calibri" pitchFamily="34" charset="0"/>
              </a:rPr>
              <a:t> </a:t>
            </a:r>
            <a:r>
              <a:rPr lang="en-US" sz="1600" b="1">
                <a:latin typeface="Calibri" pitchFamily="34" charset="0"/>
              </a:rPr>
              <a:t>3 miles southeast of Minersville</a:t>
            </a:r>
          </a:p>
          <a:p>
            <a:pPr>
              <a:buFont typeface="Arial" charset="0"/>
              <a:buChar char="•"/>
            </a:pPr>
            <a:r>
              <a:rPr lang="en-US" sz="1600" b="1">
                <a:latin typeface="Calibri" pitchFamily="34" charset="0"/>
              </a:rPr>
              <a:t> 2002 Maple springs fire re-seeded with diverse flame resistant seed mix</a:t>
            </a:r>
          </a:p>
          <a:p>
            <a:pPr>
              <a:buFont typeface="Arial" charset="0"/>
              <a:buChar char="•"/>
            </a:pPr>
            <a:r>
              <a:rPr lang="en-US" sz="1600" b="1">
                <a:latin typeface="Calibri" pitchFamily="34" charset="0"/>
              </a:rPr>
              <a:t> Millions of fire suppression dollars saved</a:t>
            </a:r>
          </a:p>
          <a:p>
            <a:pPr>
              <a:buFont typeface="Arial" charset="0"/>
              <a:buChar char="•"/>
            </a:pPr>
            <a:r>
              <a:rPr lang="en-US" sz="1600" b="1">
                <a:latin typeface="Calibri" pitchFamily="34" charset="0"/>
              </a:rPr>
              <a:t> Thousands of acres saved from burning</a:t>
            </a:r>
          </a:p>
        </p:txBody>
      </p:sp>
      <p:sp>
        <p:nvSpPr>
          <p:cNvPr id="8" name="Rectangle 7"/>
          <p:cNvSpPr/>
          <p:nvPr/>
        </p:nvSpPr>
        <p:spPr>
          <a:xfrm>
            <a:off x="5334000" y="76200"/>
            <a:ext cx="3733800" cy="1828800"/>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90" name="Rectangle 12"/>
          <p:cNvSpPr>
            <a:spLocks noChangeArrowheads="1"/>
          </p:cNvSpPr>
          <p:nvPr/>
        </p:nvSpPr>
        <p:spPr bwMode="auto">
          <a:xfrm>
            <a:off x="5334000" y="152400"/>
            <a:ext cx="3810000" cy="1754188"/>
          </a:xfrm>
          <a:prstGeom prst="rect">
            <a:avLst/>
          </a:prstGeom>
          <a:noFill/>
          <a:ln w="9525">
            <a:noFill/>
            <a:miter lim="800000"/>
            <a:headEnd/>
            <a:tailEnd/>
          </a:ln>
        </p:spPr>
        <p:txBody>
          <a:bodyPr>
            <a:spAutoFit/>
          </a:bodyPr>
          <a:lstStyle/>
          <a:p>
            <a:pPr algn="ctr"/>
            <a:r>
              <a:rPr lang="en-US" b="1">
                <a:latin typeface="Rockwell" pitchFamily="18" charset="0"/>
              </a:rPr>
              <a:t>Watershed Restoration Initiative</a:t>
            </a:r>
          </a:p>
          <a:p>
            <a:pPr algn="ctr"/>
            <a:r>
              <a:rPr lang="en-US" b="1">
                <a:latin typeface="Rockwell" pitchFamily="18" charset="0"/>
              </a:rPr>
              <a:t>Post Fire Seeding </a:t>
            </a:r>
          </a:p>
          <a:p>
            <a:pPr algn="ctr"/>
            <a:r>
              <a:rPr lang="en-US" b="1">
                <a:latin typeface="Rockwell" pitchFamily="18" charset="0"/>
              </a:rPr>
              <a:t>Saves Dollars, Habitat</a:t>
            </a:r>
          </a:p>
          <a:p>
            <a:pPr algn="ctr"/>
            <a:r>
              <a:rPr lang="en-US" b="1">
                <a:latin typeface="Rockwell" pitchFamily="18" charset="0"/>
              </a:rPr>
              <a:t>Helps Firefighters Fight Future Fires Reducing Their Size</a:t>
            </a:r>
            <a:endParaRPr lang="en-US">
              <a:latin typeface="Rockwell" pitchFamily="18" charset="0"/>
            </a:endParaRPr>
          </a:p>
        </p:txBody>
      </p:sp>
      <p:pic>
        <p:nvPicPr>
          <p:cNvPr id="16391" name="Picture 2" descr="C:\Documents and Settings\DWRUSER\Desktop\WatershedLogo.jpg"/>
          <p:cNvPicPr>
            <a:picLocks noChangeAspect="1" noChangeArrowheads="1"/>
          </p:cNvPicPr>
          <p:nvPr/>
        </p:nvPicPr>
        <p:blipFill>
          <a:blip r:embed="rId3" cstate="print"/>
          <a:srcRect/>
          <a:stretch>
            <a:fillRect/>
          </a:stretch>
        </p:blipFill>
        <p:spPr bwMode="auto">
          <a:xfrm>
            <a:off x="0" y="6127750"/>
            <a:ext cx="2438400" cy="73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photo.JPG"/>
          <p:cNvPicPr>
            <a:picLocks noChangeAspect="1"/>
          </p:cNvPicPr>
          <p:nvPr/>
        </p:nvPicPr>
        <p:blipFill>
          <a:blip r:embed="rId2" cstate="print"/>
          <a:srcRect/>
          <a:stretch>
            <a:fillRect/>
          </a:stretch>
        </p:blipFill>
        <p:spPr bwMode="auto">
          <a:xfrm>
            <a:off x="0" y="0"/>
            <a:ext cx="9182100" cy="6858000"/>
          </a:xfrm>
          <a:prstGeom prst="rect">
            <a:avLst/>
          </a:prstGeom>
          <a:noFill/>
          <a:ln w="9525">
            <a:noFill/>
            <a:miter lim="800000"/>
            <a:headEnd/>
            <a:tailEnd/>
          </a:ln>
        </p:spPr>
      </p:pic>
      <p:sp>
        <p:nvSpPr>
          <p:cNvPr id="2" name="Rectangle 1"/>
          <p:cNvSpPr/>
          <p:nvPr/>
        </p:nvSpPr>
        <p:spPr>
          <a:xfrm>
            <a:off x="5334000" y="76200"/>
            <a:ext cx="3733800" cy="1828800"/>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a:solidFill>
              <a:schemeClr val="bg2">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2" name="Rectangle 4"/>
          <p:cNvSpPr>
            <a:spLocks noChangeArrowheads="1"/>
          </p:cNvSpPr>
          <p:nvPr/>
        </p:nvSpPr>
        <p:spPr bwMode="auto">
          <a:xfrm>
            <a:off x="5410200" y="152400"/>
            <a:ext cx="3733800" cy="1754188"/>
          </a:xfrm>
          <a:prstGeom prst="rect">
            <a:avLst/>
          </a:prstGeom>
          <a:noFill/>
          <a:ln w="9525">
            <a:noFill/>
            <a:miter lim="800000"/>
            <a:headEnd/>
            <a:tailEnd/>
          </a:ln>
        </p:spPr>
        <p:txBody>
          <a:bodyPr>
            <a:spAutoFit/>
          </a:bodyPr>
          <a:lstStyle/>
          <a:p>
            <a:pPr algn="ctr"/>
            <a:r>
              <a:rPr lang="en-US" b="1">
                <a:latin typeface="Rockwell" pitchFamily="18" charset="0"/>
              </a:rPr>
              <a:t>Utah’s</a:t>
            </a:r>
          </a:p>
          <a:p>
            <a:pPr algn="ctr"/>
            <a:r>
              <a:rPr lang="en-US" b="1">
                <a:latin typeface="Rockwell" pitchFamily="18" charset="0"/>
              </a:rPr>
              <a:t>Watershed Restoration Initiative – Pre-Suppression Projects Help Slow or Stop Large, Destructive, Out of Control Wildfires </a:t>
            </a:r>
            <a:endParaRPr lang="en-US">
              <a:latin typeface="Rockwell" pitchFamily="18" charset="0"/>
            </a:endParaRPr>
          </a:p>
        </p:txBody>
      </p:sp>
      <p:sp>
        <p:nvSpPr>
          <p:cNvPr id="17413" name="TextBox 9"/>
          <p:cNvSpPr txBox="1">
            <a:spLocks noChangeArrowheads="1"/>
          </p:cNvSpPr>
          <p:nvPr/>
        </p:nvSpPr>
        <p:spPr bwMode="auto">
          <a:xfrm>
            <a:off x="152400" y="152400"/>
            <a:ext cx="3124200" cy="523875"/>
          </a:xfrm>
          <a:prstGeom prst="rect">
            <a:avLst/>
          </a:prstGeom>
          <a:noFill/>
          <a:ln w="9525">
            <a:noFill/>
            <a:miter lim="800000"/>
            <a:headEnd/>
            <a:tailEnd/>
          </a:ln>
        </p:spPr>
        <p:txBody>
          <a:bodyPr>
            <a:spAutoFit/>
          </a:bodyPr>
          <a:lstStyle/>
          <a:p>
            <a:pPr marL="514350" indent="-514350"/>
            <a:r>
              <a:rPr lang="en-US" sz="2800" b="1">
                <a:latin typeface="Calibri" pitchFamily="34" charset="0"/>
              </a:rPr>
              <a:t>2012 Atchinson Fire</a:t>
            </a:r>
          </a:p>
        </p:txBody>
      </p:sp>
      <p:sp>
        <p:nvSpPr>
          <p:cNvPr id="17414" name="TextBox 10"/>
          <p:cNvSpPr txBox="1">
            <a:spLocks noChangeArrowheads="1"/>
          </p:cNvSpPr>
          <p:nvPr/>
        </p:nvSpPr>
        <p:spPr bwMode="auto">
          <a:xfrm>
            <a:off x="228600" y="762000"/>
            <a:ext cx="4495800" cy="1077913"/>
          </a:xfrm>
          <a:prstGeom prst="rect">
            <a:avLst/>
          </a:prstGeom>
          <a:noFill/>
          <a:ln w="9525">
            <a:noFill/>
            <a:miter lim="800000"/>
            <a:headEnd/>
            <a:tailEnd/>
          </a:ln>
        </p:spPr>
        <p:txBody>
          <a:bodyPr>
            <a:spAutoFit/>
          </a:bodyPr>
          <a:lstStyle/>
          <a:p>
            <a:pPr>
              <a:buFont typeface="Arial" charset="0"/>
              <a:buChar char="•"/>
            </a:pPr>
            <a:r>
              <a:rPr lang="en-US" sz="1400">
                <a:latin typeface="Calibri" pitchFamily="34" charset="0"/>
              </a:rPr>
              <a:t> </a:t>
            </a:r>
            <a:r>
              <a:rPr lang="en-US" sz="1600" b="1">
                <a:latin typeface="Calibri" pitchFamily="34" charset="0"/>
              </a:rPr>
              <a:t>2 miles from towns of Central and Pine Valley</a:t>
            </a:r>
          </a:p>
          <a:p>
            <a:pPr>
              <a:buFont typeface="Arial" charset="0"/>
              <a:buChar char="•"/>
            </a:pPr>
            <a:r>
              <a:rPr lang="en-US" sz="1600" b="1">
                <a:latin typeface="Calibri" pitchFamily="34" charset="0"/>
              </a:rPr>
              <a:t> Trees cleared in 1970’s and 2008 by WRI</a:t>
            </a:r>
          </a:p>
          <a:p>
            <a:pPr>
              <a:buFont typeface="Arial" charset="0"/>
              <a:buChar char="•"/>
            </a:pPr>
            <a:r>
              <a:rPr lang="en-US" sz="1600" b="1">
                <a:latin typeface="Calibri" pitchFamily="34" charset="0"/>
              </a:rPr>
              <a:t> August 2012 lightning started fire</a:t>
            </a:r>
          </a:p>
          <a:p>
            <a:pPr>
              <a:buFont typeface="Arial" charset="0"/>
              <a:buChar char="•"/>
            </a:pPr>
            <a:r>
              <a:rPr lang="en-US" sz="1600" b="1">
                <a:latin typeface="Calibri" pitchFamily="34" charset="0"/>
              </a:rPr>
              <a:t> Minimal spread (51 acres)</a:t>
            </a:r>
          </a:p>
        </p:txBody>
      </p:sp>
      <p:pic>
        <p:nvPicPr>
          <p:cNvPr id="17415" name="Picture 2" descr="C:\Documents and Settings\DWRUSER\Desktop\WatershedLogo.jpg"/>
          <p:cNvPicPr>
            <a:picLocks noChangeAspect="1" noChangeArrowheads="1"/>
          </p:cNvPicPr>
          <p:nvPr/>
        </p:nvPicPr>
        <p:blipFill>
          <a:blip r:embed="rId3" cstate="print"/>
          <a:srcRect/>
          <a:stretch>
            <a:fillRect/>
          </a:stretch>
        </p:blipFill>
        <p:spPr bwMode="auto">
          <a:xfrm>
            <a:off x="0" y="6127750"/>
            <a:ext cx="2438400" cy="73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pic>
        <p:nvPicPr>
          <p:cNvPr id="20483" name="Content Placeholder 3" descr="Picture2.jpg"/>
          <p:cNvPicPr>
            <a:picLocks noGrp="1" noChangeAspect="1"/>
          </p:cNvPicPr>
          <p:nvPr>
            <p:ph idx="1"/>
          </p:nvPr>
        </p:nvPicPr>
        <p:blipFill>
          <a:blip r:embed="rId2" cstate="print"/>
          <a:srcRect/>
          <a:stretch>
            <a:fillRect/>
          </a:stretch>
        </p:blipFill>
        <p:spPr>
          <a:xfrm>
            <a:off x="0" y="0"/>
            <a:ext cx="8991600" cy="6858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Watershed Initiative:</a:t>
            </a:r>
            <a:endParaRPr lang="en-US" dirty="0"/>
          </a:p>
        </p:txBody>
      </p:sp>
      <p:sp>
        <p:nvSpPr>
          <p:cNvPr id="3" name="Content Placeholder 2"/>
          <p:cNvSpPr>
            <a:spLocks noGrp="1"/>
          </p:cNvSpPr>
          <p:nvPr>
            <p:ph idx="1"/>
          </p:nvPr>
        </p:nvSpPr>
        <p:spPr/>
        <p:txBody>
          <a:bodyPr/>
          <a:lstStyle/>
          <a:p>
            <a:r>
              <a:rPr lang="en-US" dirty="0" smtClean="0"/>
              <a:t>Increased forage (Livestock and Wildlife)</a:t>
            </a:r>
          </a:p>
          <a:p>
            <a:r>
              <a:rPr lang="en-US" dirty="0" smtClean="0"/>
              <a:t>Reduced fire costs and damages</a:t>
            </a:r>
          </a:p>
          <a:p>
            <a:r>
              <a:rPr lang="en-US" dirty="0" smtClean="0"/>
              <a:t>Increased productivity of watersheds (increased volume and quality of yield)</a:t>
            </a:r>
          </a:p>
          <a:p>
            <a:r>
              <a:rPr lang="en-US" dirty="0" smtClean="0"/>
              <a:t>Protection of sensitive species</a:t>
            </a:r>
          </a:p>
          <a:p>
            <a:r>
              <a:rPr lang="en-US" dirty="0" smtClean="0"/>
              <a:t>Reduced siltation in streams </a:t>
            </a:r>
            <a:r>
              <a:rPr lang="en-US" smtClean="0"/>
              <a:t>and reservoirs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IKESTYLER\Pictures\sagegrouse.png"/>
          <p:cNvPicPr>
            <a:picLocks noChangeAspect="1" noChangeArrowheads="1"/>
          </p:cNvPicPr>
          <p:nvPr/>
        </p:nvPicPr>
        <p:blipFill>
          <a:blip r:embed="rId2" cstate="print"/>
          <a:srcRect/>
          <a:stretch>
            <a:fillRect/>
          </a:stretch>
        </p:blipFill>
        <p:spPr bwMode="auto">
          <a:xfrm>
            <a:off x="304800" y="0"/>
            <a:ext cx="86106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Water Task Force</a:t>
            </a:r>
            <a:br>
              <a:rPr lang="en-US" dirty="0" smtClean="0"/>
            </a:br>
            <a:r>
              <a:rPr lang="en-US" dirty="0" smtClean="0"/>
              <a:t>recommended:</a:t>
            </a:r>
            <a:endParaRPr lang="en-US" dirty="0"/>
          </a:p>
        </p:txBody>
      </p:sp>
      <p:sp>
        <p:nvSpPr>
          <p:cNvPr id="3" name="Content Placeholder 2"/>
          <p:cNvSpPr>
            <a:spLocks noGrp="1"/>
          </p:cNvSpPr>
          <p:nvPr>
            <p:ph idx="1"/>
          </p:nvPr>
        </p:nvSpPr>
        <p:spPr/>
        <p:txBody>
          <a:bodyPr/>
          <a:lstStyle/>
          <a:p>
            <a:r>
              <a:rPr lang="en-US" dirty="0" smtClean="0"/>
              <a:t>HB 29 (Webb)  County Recorder Index Amendments</a:t>
            </a:r>
          </a:p>
          <a:p>
            <a:r>
              <a:rPr lang="en-US" dirty="0" smtClean="0"/>
              <a:t>SB 17 (Dayton) Water and Irrigation  Amendments</a:t>
            </a:r>
          </a:p>
          <a:p>
            <a:r>
              <a:rPr lang="en-US" dirty="0" smtClean="0"/>
              <a:t>The Concepts that became HB 370 (Anderson) Canal Safety Amendments</a:t>
            </a:r>
          </a:p>
          <a:p>
            <a:r>
              <a:rPr lang="en-US" dirty="0" smtClean="0"/>
              <a:t>Retaining the language of 73-3-3.5</a:t>
            </a:r>
          </a:p>
          <a:p>
            <a:r>
              <a:rPr lang="en-US" dirty="0" smtClean="0"/>
              <a:t>Postponing the SB 109 discussion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 29 County Recorder Index</a:t>
            </a:r>
            <a:endParaRPr lang="en-US" dirty="0"/>
          </a:p>
        </p:txBody>
      </p:sp>
      <p:sp>
        <p:nvSpPr>
          <p:cNvPr id="3" name="Content Placeholder 2"/>
          <p:cNvSpPr>
            <a:spLocks noGrp="1"/>
          </p:cNvSpPr>
          <p:nvPr>
            <p:ph idx="1"/>
          </p:nvPr>
        </p:nvSpPr>
        <p:spPr/>
        <p:txBody>
          <a:bodyPr/>
          <a:lstStyle/>
          <a:p>
            <a:pPr>
              <a:buNone/>
            </a:pPr>
            <a:r>
              <a:rPr lang="en-US" dirty="0" smtClean="0"/>
              <a:t/>
            </a:r>
            <a:br>
              <a:rPr lang="en-US" dirty="0" smtClean="0"/>
            </a:br>
            <a:r>
              <a:rPr lang="en-US" dirty="0" smtClean="0"/>
              <a:t> </a:t>
            </a:r>
            <a:r>
              <a:rPr lang="en-US" i="1" u="sng" dirty="0" smtClean="0"/>
              <a:t>(l) keep an index of water right numbers that are included on an instrument recorded on</a:t>
            </a:r>
            <a:r>
              <a:rPr lang="en-US" dirty="0" smtClean="0"/>
              <a:t> </a:t>
            </a:r>
            <a:r>
              <a:rPr lang="en-US" i="1" u="sng" dirty="0" smtClean="0"/>
              <a:t>or after May 13, 2014, showing the date and time of recording, the book and the page or the</a:t>
            </a:r>
            <a:r>
              <a:rPr lang="en-US" dirty="0" smtClean="0"/>
              <a:t> </a:t>
            </a:r>
            <a:r>
              <a:rPr lang="en-US" i="1" u="sng" dirty="0" smtClean="0"/>
              <a:t>entry number, and the kind of instrument.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17 Water and Irrigation Amendments</a:t>
            </a:r>
            <a:endParaRPr lang="en-US" dirty="0"/>
          </a:p>
        </p:txBody>
      </p:sp>
      <p:sp>
        <p:nvSpPr>
          <p:cNvPr id="3" name="Content Placeholder 2"/>
          <p:cNvSpPr>
            <a:spLocks noGrp="1"/>
          </p:cNvSpPr>
          <p:nvPr>
            <p:ph idx="1"/>
          </p:nvPr>
        </p:nvSpPr>
        <p:spPr/>
        <p:txBody>
          <a:bodyPr/>
          <a:lstStyle/>
          <a:p>
            <a:pPr>
              <a:buNone/>
            </a:pPr>
            <a:r>
              <a:rPr lang="en-US" dirty="0" smtClean="0"/>
              <a:t>(5) Before the state engineer issues a certificate of appropriation, a right claimed under an application for the appropriation of water may be transferred or assigned by a written instrument.</a:t>
            </a:r>
            <a:br>
              <a:rPr lang="en-US" dirty="0" smtClean="0"/>
            </a:br>
            <a:r>
              <a:rPr lang="en-US" dirty="0" smtClean="0"/>
              <a:t> (6) An instrument transferring or assigning a right described in Subsection (5) </a:t>
            </a:r>
            <a:r>
              <a:rPr lang="en-US" i="1" u="sng" dirty="0" smtClean="0"/>
              <a:t>shall be recorded in the office of the</a:t>
            </a:r>
            <a:r>
              <a:rPr lang="en-US" dirty="0" smtClean="0"/>
              <a:t/>
            </a:r>
            <a:br>
              <a:rPr lang="en-US" dirty="0" smtClean="0"/>
            </a:br>
            <a:r>
              <a:rPr lang="en-US" dirty="0" smtClean="0"/>
              <a:t> </a:t>
            </a:r>
            <a:r>
              <a:rPr lang="en-US" i="1" u="sng" dirty="0" smtClean="0"/>
              <a:t>applicable county recorder to provide notice</a:t>
            </a:r>
            <a:r>
              <a:rPr lang="en-US" dirty="0" smtClean="0"/>
              <a:t> of the </a:t>
            </a:r>
            <a:r>
              <a:rPr lang="en-US" i="1" u="sng" dirty="0" smtClean="0"/>
              <a:t>instrument's</a:t>
            </a:r>
            <a:r>
              <a:rPr lang="en-US" dirty="0" smtClean="0"/>
              <a:t> contents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17  Continued…</a:t>
            </a:r>
            <a:endParaRPr lang="en-US" dirty="0"/>
          </a:p>
        </p:txBody>
      </p:sp>
      <p:sp>
        <p:nvSpPr>
          <p:cNvPr id="3" name="Content Placeholder 2"/>
          <p:cNvSpPr>
            <a:spLocks noGrp="1"/>
          </p:cNvSpPr>
          <p:nvPr>
            <p:ph idx="1"/>
          </p:nvPr>
        </p:nvSpPr>
        <p:spPr/>
        <p:txBody>
          <a:bodyPr/>
          <a:lstStyle/>
          <a:p>
            <a:r>
              <a:rPr lang="en-US" i="1" u="sng" dirty="0" smtClean="0"/>
              <a:t>A person engaged in</a:t>
            </a:r>
            <a:r>
              <a:rPr lang="en-US" dirty="0" smtClean="0"/>
              <a:t> </a:t>
            </a:r>
            <a:r>
              <a:rPr lang="en-US" i="1" u="sng" dirty="0" smtClean="0"/>
              <a:t>well drilling, as described in Subsection 73-3-25(1)(c), is guilty of a crime punishable under</a:t>
            </a:r>
            <a:r>
              <a:rPr lang="en-US" dirty="0" smtClean="0"/>
              <a:t> </a:t>
            </a:r>
            <a:r>
              <a:rPr lang="en-US" i="1" u="sng" dirty="0" smtClean="0"/>
              <a:t>Section 73-2-27 if the person does not have a current license to engage in well drilling, as</a:t>
            </a:r>
            <a:r>
              <a:rPr lang="en-US" dirty="0" smtClean="0"/>
              <a:t> </a:t>
            </a:r>
            <a:r>
              <a:rPr lang="en-US" i="1" u="sng" dirty="0" smtClean="0"/>
              <a:t>provided by this title</a:t>
            </a:r>
            <a:endParaRPr lang="en-US" dirty="0"/>
          </a:p>
        </p:txBody>
      </p:sp>
    </p:spTree>
  </p:cSld>
  <p:clrMapOvr>
    <a:masterClrMapping/>
  </p:clrMapOvr>
</p:sld>
</file>

<file path=ppt/theme/theme1.xml><?xml version="1.0" encoding="utf-8"?>
<a:theme xmlns:a="http://schemas.openxmlformats.org/drawingml/2006/main" name="Balance">
  <a:themeElements>
    <a:clrScheme name="Balance 12">
      <a:dk1>
        <a:srgbClr val="003D7A"/>
      </a:dk1>
      <a:lt1>
        <a:srgbClr val="FFFFFF"/>
      </a:lt1>
      <a:dk2>
        <a:srgbClr val="9DBCDF"/>
      </a:dk2>
      <a:lt2>
        <a:srgbClr val="E5FFFF"/>
      </a:lt2>
      <a:accent1>
        <a:srgbClr val="3C79B6"/>
      </a:accent1>
      <a:accent2>
        <a:srgbClr val="00B000"/>
      </a:accent2>
      <a:accent3>
        <a:srgbClr val="CCDAEC"/>
      </a:accent3>
      <a:accent4>
        <a:srgbClr val="DADADA"/>
      </a:accent4>
      <a:accent5>
        <a:srgbClr val="AFBED7"/>
      </a:accent5>
      <a:accent6>
        <a:srgbClr val="009F00"/>
      </a:accent6>
      <a:hlink>
        <a:srgbClr val="00CCFF"/>
      </a:hlink>
      <a:folHlink>
        <a:srgbClr val="B5FFFB"/>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
      <a:clrScheme name="Balance 10">
        <a:dk1>
          <a:srgbClr val="003366"/>
        </a:dk1>
        <a:lt1>
          <a:srgbClr val="FFFFFF"/>
        </a:lt1>
        <a:dk2>
          <a:srgbClr val="6193CB"/>
        </a:dk2>
        <a:lt2>
          <a:srgbClr val="E5FFFF"/>
        </a:lt2>
        <a:accent1>
          <a:srgbClr val="336699"/>
        </a:accent1>
        <a:accent2>
          <a:srgbClr val="00B000"/>
        </a:accent2>
        <a:accent3>
          <a:srgbClr val="B7C8E2"/>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11">
        <a:dk1>
          <a:srgbClr val="003366"/>
        </a:dk1>
        <a:lt1>
          <a:srgbClr val="FFFFFF"/>
        </a:lt1>
        <a:dk2>
          <a:srgbClr val="88AED8"/>
        </a:dk2>
        <a:lt2>
          <a:srgbClr val="E5FFFF"/>
        </a:lt2>
        <a:accent1>
          <a:srgbClr val="336699"/>
        </a:accent1>
        <a:accent2>
          <a:srgbClr val="00B000"/>
        </a:accent2>
        <a:accent3>
          <a:srgbClr val="C3D3E9"/>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12">
        <a:dk1>
          <a:srgbClr val="003D7A"/>
        </a:dk1>
        <a:lt1>
          <a:srgbClr val="FFFFFF"/>
        </a:lt1>
        <a:dk2>
          <a:srgbClr val="9DBCDF"/>
        </a:dk2>
        <a:lt2>
          <a:srgbClr val="E5FFFF"/>
        </a:lt2>
        <a:accent1>
          <a:srgbClr val="3C79B6"/>
        </a:accent1>
        <a:accent2>
          <a:srgbClr val="00B000"/>
        </a:accent2>
        <a:accent3>
          <a:srgbClr val="CCDAEC"/>
        </a:accent3>
        <a:accent4>
          <a:srgbClr val="DADADA"/>
        </a:accent4>
        <a:accent5>
          <a:srgbClr val="AFBED7"/>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UtahNevada_BevEvans</Template>
  <TotalTime>3275</TotalTime>
  <Words>1528</Words>
  <Application>Microsoft Office PowerPoint</Application>
  <PresentationFormat>On-screen Show (4:3)</PresentationFormat>
  <Paragraphs>181</Paragraphs>
  <Slides>45</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Balance</vt:lpstr>
      <vt:lpstr>Presentation</vt:lpstr>
      <vt:lpstr>Utah Water Users 2014</vt:lpstr>
      <vt:lpstr>Slide 2</vt:lpstr>
      <vt:lpstr>Slide 3</vt:lpstr>
      <vt:lpstr>Slide 4</vt:lpstr>
      <vt:lpstr>Slide 5</vt:lpstr>
      <vt:lpstr>Executive Water Task Force recommended:</vt:lpstr>
      <vt:lpstr>HB 29 County Recorder Index</vt:lpstr>
      <vt:lpstr>SB 17 Water and Irrigation Amendments</vt:lpstr>
      <vt:lpstr>SB 17  Continued…</vt:lpstr>
      <vt:lpstr>SB 17 Continued…</vt:lpstr>
      <vt:lpstr>SB 17 Continued…</vt:lpstr>
      <vt:lpstr>HB 49 </vt:lpstr>
      <vt:lpstr>SB 211</vt:lpstr>
      <vt:lpstr>North Jordan Canal</vt:lpstr>
      <vt:lpstr>HB 370 Canal Safety</vt:lpstr>
      <vt:lpstr>Canal Safety continued…</vt:lpstr>
      <vt:lpstr>SB 274 (Dayton) Water Jurisdiction Amendments</vt:lpstr>
      <vt:lpstr>Executive Water Task Force</vt:lpstr>
      <vt:lpstr>Western Water Law — Origin and History</vt:lpstr>
      <vt:lpstr>Western Water Law — Origin and History</vt:lpstr>
      <vt:lpstr>Western Water Law — Origin and History</vt:lpstr>
      <vt:lpstr>What is the Most Serious Threat to your water rights?</vt:lpstr>
      <vt:lpstr>Slide 23</vt:lpstr>
      <vt:lpstr>Depletion vs. Permitted use</vt:lpstr>
      <vt:lpstr> They are different:</vt:lpstr>
      <vt:lpstr>Farmer John has 300 acre feet of water and uses all 300 to irrigate 100 acres. His flood irrigated system consumes 170 acre feet.  130 acre feet percolate into subsurface. </vt:lpstr>
      <vt:lpstr>To Sell his Land and Water to Proctor and Gamble?</vt:lpstr>
      <vt:lpstr>Western Water Law — Origin and History</vt:lpstr>
      <vt:lpstr>So, How can we protect water rights?</vt:lpstr>
      <vt:lpstr>Slide 30</vt:lpstr>
      <vt:lpstr>Creating Healthier Lands Supports  Diverse Uses</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Benefits of Watershed Initiative:</vt:lpstr>
      <vt:lpstr>Slide 45</vt:lpstr>
    </vt:vector>
  </TitlesOfParts>
  <Company>State of Utah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Utah Water Users Workshop</dc:title>
  <dc:creator>MIKESTYLER</dc:creator>
  <cp:lastModifiedBy>kaelynanfinsen</cp:lastModifiedBy>
  <cp:revision>118</cp:revision>
  <dcterms:created xsi:type="dcterms:W3CDTF">2014-03-05T17:53:56Z</dcterms:created>
  <dcterms:modified xsi:type="dcterms:W3CDTF">2014-04-01T14:10:00Z</dcterms:modified>
</cp:coreProperties>
</file>