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94" r:id="rId2"/>
    <p:sldId id="275" r:id="rId3"/>
    <p:sldId id="262" r:id="rId4"/>
    <p:sldId id="306" r:id="rId5"/>
    <p:sldId id="256" r:id="rId6"/>
    <p:sldId id="259" r:id="rId7"/>
    <p:sldId id="298" r:id="rId8"/>
    <p:sldId id="307" r:id="rId9"/>
    <p:sldId id="271" r:id="rId10"/>
    <p:sldId id="270" r:id="rId11"/>
    <p:sldId id="257" r:id="rId12"/>
    <p:sldId id="261" r:id="rId13"/>
    <p:sldId id="258" r:id="rId14"/>
    <p:sldId id="297" r:id="rId15"/>
    <p:sldId id="264" r:id="rId16"/>
    <p:sldId id="268" r:id="rId17"/>
    <p:sldId id="267" r:id="rId18"/>
    <p:sldId id="269" r:id="rId19"/>
    <p:sldId id="276" r:id="rId20"/>
    <p:sldId id="299" r:id="rId21"/>
    <p:sldId id="292" r:id="rId22"/>
    <p:sldId id="300" r:id="rId23"/>
    <p:sldId id="266" r:id="rId24"/>
    <p:sldId id="295" r:id="rId25"/>
    <p:sldId id="296" r:id="rId26"/>
    <p:sldId id="281" r:id="rId27"/>
    <p:sldId id="272" r:id="rId28"/>
    <p:sldId id="273" r:id="rId29"/>
    <p:sldId id="290" r:id="rId30"/>
    <p:sldId id="301" r:id="rId31"/>
    <p:sldId id="278" r:id="rId32"/>
    <p:sldId id="279" r:id="rId33"/>
    <p:sldId id="280" r:id="rId34"/>
    <p:sldId id="283" r:id="rId35"/>
    <p:sldId id="284" r:id="rId36"/>
    <p:sldId id="309" r:id="rId37"/>
    <p:sldId id="286" r:id="rId38"/>
    <p:sldId id="287" r:id="rId39"/>
    <p:sldId id="308" r:id="rId40"/>
    <p:sldId id="288" r:id="rId41"/>
    <p:sldId id="289" r:id="rId42"/>
    <p:sldId id="304" r:id="rId43"/>
    <p:sldId id="302" r:id="rId44"/>
    <p:sldId id="311" r:id="rId45"/>
    <p:sldId id="310" r:id="rId46"/>
    <p:sldId id="293" r:id="rId4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00" autoAdjust="0"/>
  </p:normalViewPr>
  <p:slideViewPr>
    <p:cSldViewPr>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8C6BC98F-B1A4-4E0B-80FF-82B49706FBC5}" type="datetimeFigureOut">
              <a:rPr lang="en-US" smtClean="0"/>
              <a:t>4/23/2015</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27BD928A-CB92-4E6A-B05D-A9099F1AD68C}" type="slidenum">
              <a:rPr lang="en-US" smtClean="0"/>
              <a:t>‹#›</a:t>
            </a:fld>
            <a:endParaRPr lang="en-US"/>
          </a:p>
        </p:txBody>
      </p:sp>
    </p:spTree>
    <p:extLst>
      <p:ext uri="{BB962C8B-B14F-4D97-AF65-F5344CB8AC3E}">
        <p14:creationId xmlns:p14="http://schemas.microsoft.com/office/powerpoint/2010/main" val="214545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0E7F9B0-CCCC-4A67-98B7-E5F43DBB7900}" type="datetimeFigureOut">
              <a:rPr lang="en-US" smtClean="0"/>
              <a:t>4/23/2015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27D9F733-024C-4B7C-B3C4-63FA2E5D8E82}" type="slidenum">
              <a:rPr lang="en-US" smtClean="0"/>
              <a:t>‹#›</a:t>
            </a:fld>
            <a:endParaRPr lang="en-US"/>
          </a:p>
        </p:txBody>
      </p:sp>
    </p:spTree>
    <p:extLst>
      <p:ext uri="{BB962C8B-B14F-4D97-AF65-F5344CB8AC3E}">
        <p14:creationId xmlns:p14="http://schemas.microsoft.com/office/powerpoint/2010/main" val="173868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2</a:t>
            </a:fld>
            <a:endParaRPr lang="en-US"/>
          </a:p>
        </p:txBody>
      </p:sp>
    </p:spTree>
    <p:extLst>
      <p:ext uri="{BB962C8B-B14F-4D97-AF65-F5344CB8AC3E}">
        <p14:creationId xmlns:p14="http://schemas.microsoft.com/office/powerpoint/2010/main" val="229976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Whatever your</a:t>
            </a:r>
            <a:r>
              <a:rPr lang="en-US" baseline="0" dirty="0" smtClean="0"/>
              <a:t> individual focus on water rights may be there is one point that should be clearly understood – actions on Water Rights do not make more water.  Water rights only establish who gets to use the available water.</a:t>
            </a:r>
          </a:p>
          <a:p>
            <a:endParaRPr lang="en-US" baseline="0" dirty="0" smtClean="0"/>
          </a:p>
          <a:p>
            <a:r>
              <a:rPr lang="en-US" baseline="0" dirty="0" smtClean="0"/>
              <a:t>While I am on this slide there are a few things to note.  The organization of the state into “regions”, being the differently colored areas, representing primarily river drainages.  Note the legend in the top right.</a:t>
            </a:r>
          </a:p>
          <a:p>
            <a:endParaRPr lang="en-US" baseline="0" dirty="0" smtClean="0"/>
          </a:p>
          <a:p>
            <a:r>
              <a:rPr lang="en-US" baseline="0" dirty="0" smtClean="0"/>
              <a:t>Then within the regions there are “areas” being represented by the 2 digit numbers.  These 2 digit numbers are the first 2 numbers in every water right in that area.  EG:  35 for the Weber, 57 and 59 for the Jordan River in Salt Lake County.  Where there is no major river system such as the west desert, the boundaries follow geographic features creating drainages.  </a:t>
            </a:r>
          </a:p>
          <a:p>
            <a:endParaRPr lang="en-US" baseline="0" dirty="0" smtClean="0"/>
          </a:p>
          <a:p>
            <a:r>
              <a:rPr lang="en-US" baseline="0" dirty="0" smtClean="0"/>
              <a:t>Application numbers differ from Water Rights Numbers in that they are assigned to applications sequentially by application type.  Application Numbers begin with a letter.  A for applications to appropriate, a for change applications, D for diligence claims, U for underground water claims, F for fixed time applications, T for temporary appropriations, t for temporary change applications.</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13</a:t>
            </a:fld>
            <a:endParaRPr lang="en-US"/>
          </a:p>
        </p:txBody>
      </p:sp>
    </p:spTree>
    <p:extLst>
      <p:ext uri="{BB962C8B-B14F-4D97-AF65-F5344CB8AC3E}">
        <p14:creationId xmlns:p14="http://schemas.microsoft.com/office/powerpoint/2010/main" val="149922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15</a:t>
            </a:fld>
            <a:endParaRPr lang="en-US"/>
          </a:p>
        </p:txBody>
      </p:sp>
    </p:spTree>
    <p:extLst>
      <p:ext uri="{BB962C8B-B14F-4D97-AF65-F5344CB8AC3E}">
        <p14:creationId xmlns:p14="http://schemas.microsoft.com/office/powerpoint/2010/main" val="166551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16</a:t>
            </a:fld>
            <a:endParaRPr lang="en-US"/>
          </a:p>
        </p:txBody>
      </p:sp>
    </p:spTree>
    <p:extLst>
      <p:ext uri="{BB962C8B-B14F-4D97-AF65-F5344CB8AC3E}">
        <p14:creationId xmlns:p14="http://schemas.microsoft.com/office/powerpoint/2010/main" val="199901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Surface right is probably a decreed right with a priority of 1903 or earlier.  Remember that most of the surface water was fully appropriated by 1903.</a:t>
            </a:r>
            <a:r>
              <a:rPr lang="en-US" baseline="0" dirty="0" smtClean="0"/>
              <a:t>  </a:t>
            </a:r>
          </a:p>
          <a:p>
            <a:r>
              <a:rPr lang="en-US" baseline="0" dirty="0" smtClean="0"/>
              <a:t>A well or other groundwater right is probably filed after 1935 but could be and underground water claim.</a:t>
            </a:r>
          </a:p>
          <a:p>
            <a:r>
              <a:rPr lang="en-US" baseline="0" dirty="0" smtClean="0"/>
              <a:t>Springs are often sources of supply for diligence claims filings for </a:t>
            </a:r>
            <a:r>
              <a:rPr lang="en-US" baseline="0" dirty="0" err="1" smtClean="0"/>
              <a:t>stockwater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17</a:t>
            </a:fld>
            <a:endParaRPr lang="en-US"/>
          </a:p>
        </p:txBody>
      </p:sp>
    </p:spTree>
    <p:extLst>
      <p:ext uri="{BB962C8B-B14F-4D97-AF65-F5344CB8AC3E}">
        <p14:creationId xmlns:p14="http://schemas.microsoft.com/office/powerpoint/2010/main" val="1117786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Beware of trust deeds.  Get a warranty deed.  If you are</a:t>
            </a:r>
            <a:r>
              <a:rPr lang="en-US" baseline="0" dirty="0" smtClean="0"/>
              <a:t> selling land that has water rights associated with it be careful that you don’t unintentionally convey the water rights by appurtenance.</a:t>
            </a:r>
          </a:p>
          <a:p>
            <a:r>
              <a:rPr lang="en-US" baseline="0" dirty="0" smtClean="0"/>
              <a:t>Why am I emphasizing the Beneficial Use concept?  It is a bedrock principle of water law.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18</a:t>
            </a:fld>
            <a:endParaRPr lang="en-US"/>
          </a:p>
        </p:txBody>
      </p:sp>
    </p:spTree>
    <p:extLst>
      <p:ext uri="{BB962C8B-B14F-4D97-AF65-F5344CB8AC3E}">
        <p14:creationId xmlns:p14="http://schemas.microsoft.com/office/powerpoint/2010/main" val="45748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Roughly 1 </a:t>
            </a:r>
            <a:r>
              <a:rPr lang="en-US" dirty="0" err="1" smtClean="0"/>
              <a:t>cfs</a:t>
            </a:r>
            <a:r>
              <a:rPr lang="en-US" dirty="0" smtClean="0"/>
              <a:t> flowing for 24 hours will deliver a volume of 2 acre-feet.  </a:t>
            </a:r>
          </a:p>
          <a:p>
            <a:endParaRPr lang="en-US" dirty="0" smtClean="0"/>
          </a:p>
          <a:p>
            <a:r>
              <a:rPr lang="en-US" dirty="0" smtClean="0"/>
              <a:t>As we go through this training other presenters</a:t>
            </a:r>
            <a:r>
              <a:rPr lang="en-US" baseline="0" dirty="0" smtClean="0"/>
              <a:t> will talk about issues involving flow, volume and supplemental rights.  EG if you have a water right that has a flow of .5 </a:t>
            </a:r>
            <a:r>
              <a:rPr lang="en-US" baseline="0" dirty="0" err="1" smtClean="0"/>
              <a:t>cfs</a:t>
            </a:r>
            <a:r>
              <a:rPr lang="en-US" baseline="0" dirty="0" smtClean="0"/>
              <a:t> and the use of water is to irrigate 10 acres, can it be done?  What if the use is 200 acres?  .5 </a:t>
            </a:r>
            <a:r>
              <a:rPr lang="en-US" baseline="0" dirty="0" err="1" smtClean="0"/>
              <a:t>cfs</a:t>
            </a:r>
            <a:r>
              <a:rPr lang="en-US" baseline="0" dirty="0" smtClean="0"/>
              <a:t> x7/12x2x365= 200 acre-feet +/-.  Using a 4 </a:t>
            </a:r>
            <a:r>
              <a:rPr lang="en-US" baseline="0" dirty="0" err="1" smtClean="0"/>
              <a:t>af</a:t>
            </a:r>
            <a:r>
              <a:rPr lang="en-US" baseline="0" dirty="0" smtClean="0"/>
              <a:t>/ac irrigation duty .5 </a:t>
            </a:r>
            <a:r>
              <a:rPr lang="en-US" baseline="0" dirty="0" err="1" smtClean="0"/>
              <a:t>cfs</a:t>
            </a:r>
            <a:r>
              <a:rPr lang="en-US" baseline="0" dirty="0" smtClean="0"/>
              <a:t> can irrigate about 50 acres.  Don’t think that a right for irrigation with a flow rate has the ability to divert a volume = the flow rate x 2 x 365.  Account for the seasonal nature of the use.</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19</a:t>
            </a:fld>
            <a:endParaRPr lang="en-US"/>
          </a:p>
        </p:txBody>
      </p:sp>
    </p:spTree>
    <p:extLst>
      <p:ext uri="{BB962C8B-B14F-4D97-AF65-F5344CB8AC3E}">
        <p14:creationId xmlns:p14="http://schemas.microsoft.com/office/powerpoint/2010/main" val="98220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 amount can limit a water right.  Even for municipal uses on change applications</a:t>
            </a:r>
            <a:r>
              <a:rPr lang="en-US" baseline="0" dirty="0" smtClean="0"/>
              <a:t> both the diversion and depletion amounts for the rights being changed are considered in approval of the change application.</a:t>
            </a:r>
          </a:p>
          <a:p>
            <a:r>
              <a:rPr lang="en-US" baseline="0" dirty="0" smtClean="0"/>
              <a:t>Example?  Haircut?</a:t>
            </a:r>
          </a:p>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21</a:t>
            </a:fld>
            <a:endParaRPr lang="en-US"/>
          </a:p>
        </p:txBody>
      </p:sp>
    </p:spTree>
    <p:extLst>
      <p:ext uri="{BB962C8B-B14F-4D97-AF65-F5344CB8AC3E}">
        <p14:creationId xmlns:p14="http://schemas.microsoft.com/office/powerpoint/2010/main" val="320336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Jared Manning will talk more about distribution</a:t>
            </a:r>
            <a:r>
              <a:rPr lang="en-US" baseline="0" dirty="0" smtClean="0"/>
              <a:t> issues later today but for the sake of illustrating typical </a:t>
            </a:r>
            <a:r>
              <a:rPr lang="en-US" baseline="0" dirty="0" err="1" smtClean="0"/>
              <a:t>streamflow</a:t>
            </a:r>
            <a:r>
              <a:rPr lang="en-US" baseline="0" dirty="0" smtClean="0"/>
              <a:t> note that it peaks during snowmelt runoff May-June.  What does this have to do with considerations for water right issues?  Note the available supply for the priorities of the rights on the stream.  Decisions and evaluations of this element of water rights occur when change applications are made.</a:t>
            </a:r>
          </a:p>
          <a:p>
            <a:endParaRPr lang="en-US" baseline="0" dirty="0" smtClean="0"/>
          </a:p>
          <a:p>
            <a:r>
              <a:rPr lang="en-US" baseline="0" dirty="0" smtClean="0"/>
              <a:t>Groundwater recharge typically follows the same pattern with a lag or attenuation due to the time for the water entering the aquifer.  Yes – the water year is extremely important to both </a:t>
            </a:r>
            <a:r>
              <a:rPr lang="en-US" baseline="0" dirty="0" err="1" smtClean="0"/>
              <a:t>streamflows</a:t>
            </a:r>
            <a:r>
              <a:rPr lang="en-US" baseline="0" dirty="0" smtClean="0"/>
              <a:t> and to groundwater supply.</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23</a:t>
            </a:fld>
            <a:endParaRPr lang="en-US"/>
          </a:p>
        </p:txBody>
      </p:sp>
    </p:spTree>
    <p:extLst>
      <p:ext uri="{BB962C8B-B14F-4D97-AF65-F5344CB8AC3E}">
        <p14:creationId xmlns:p14="http://schemas.microsoft.com/office/powerpoint/2010/main" val="1963210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26</a:t>
            </a:fld>
            <a:endParaRPr lang="en-US"/>
          </a:p>
        </p:txBody>
      </p:sp>
    </p:spTree>
    <p:extLst>
      <p:ext uri="{BB962C8B-B14F-4D97-AF65-F5344CB8AC3E}">
        <p14:creationId xmlns:p14="http://schemas.microsoft.com/office/powerpoint/2010/main" val="2585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Note the impact of the high water years</a:t>
            </a:r>
            <a:r>
              <a:rPr lang="en-US" baseline="0" dirty="0" smtClean="0"/>
              <a:t> during the mid ‘80s.  Typical of most, if not all, areas of the state where groundwater levels react to the water received as snow.</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27</a:t>
            </a:fld>
            <a:endParaRPr lang="en-US"/>
          </a:p>
        </p:txBody>
      </p:sp>
    </p:spTree>
    <p:extLst>
      <p:ext uri="{BB962C8B-B14F-4D97-AF65-F5344CB8AC3E}">
        <p14:creationId xmlns:p14="http://schemas.microsoft.com/office/powerpoint/2010/main" val="342938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3</a:t>
            </a:fld>
            <a:endParaRPr lang="en-US"/>
          </a:p>
        </p:txBody>
      </p:sp>
    </p:spTree>
    <p:extLst>
      <p:ext uri="{BB962C8B-B14F-4D97-AF65-F5344CB8AC3E}">
        <p14:creationId xmlns:p14="http://schemas.microsoft.com/office/powerpoint/2010/main" val="3023651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Note the steady decline</a:t>
            </a:r>
            <a:r>
              <a:rPr lang="en-US" baseline="0" dirty="0" smtClean="0"/>
              <a:t> in this well.  Not atypical of groundwater conditions in some of the more arid basins in the state.  The consequences for over pumping groundwater can be land subsidence, loss of storage in the aquifer, and a reduction in water quality.</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28</a:t>
            </a:fld>
            <a:endParaRPr lang="en-US"/>
          </a:p>
        </p:txBody>
      </p:sp>
    </p:spTree>
    <p:extLst>
      <p:ext uri="{BB962C8B-B14F-4D97-AF65-F5344CB8AC3E}">
        <p14:creationId xmlns:p14="http://schemas.microsoft.com/office/powerpoint/2010/main" val="67857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29</a:t>
            </a:fld>
            <a:endParaRPr lang="en-US"/>
          </a:p>
        </p:txBody>
      </p:sp>
    </p:spTree>
    <p:extLst>
      <p:ext uri="{BB962C8B-B14F-4D97-AF65-F5344CB8AC3E}">
        <p14:creationId xmlns:p14="http://schemas.microsoft.com/office/powerpoint/2010/main" val="3124442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3E5002-ADBC-4F15-B15B-A963507FA256}" type="slidenum">
              <a:rPr lang="en-US" altLang="en-US"/>
              <a:pPr/>
              <a:t>31</a:t>
            </a:fld>
            <a:endParaRPr lang="en-US" altLang="en-US"/>
          </a:p>
        </p:txBody>
      </p:sp>
      <p:sp>
        <p:nvSpPr>
          <p:cNvPr id="57346" name="Rectangle 2"/>
          <p:cNvSpPr>
            <a:spLocks noGrp="1" noRot="1" noChangeAspect="1" noChangeArrowheads="1" noTextEdit="1"/>
          </p:cNvSpPr>
          <p:nvPr>
            <p:ph type="sldImg"/>
          </p:nvPr>
        </p:nvSpPr>
        <p:spPr>
          <a:xfrm>
            <a:off x="2895600" y="525463"/>
            <a:ext cx="3505200" cy="2628900"/>
          </a:xfrm>
          <a:ln/>
        </p:spPr>
      </p:sp>
      <p:sp>
        <p:nvSpPr>
          <p:cNvPr id="57347" name="Rectangle 3"/>
          <p:cNvSpPr>
            <a:spLocks noGrp="1" noChangeArrowheads="1"/>
          </p:cNvSpPr>
          <p:nvPr>
            <p:ph type="body" idx="1"/>
          </p:nvPr>
        </p:nvSpPr>
        <p:spPr/>
        <p:txBody>
          <a:bodyPr/>
          <a:lstStyle/>
          <a:p>
            <a:r>
              <a:rPr lang="en-US" altLang="en-US"/>
              <a:t>This diagram showing the various steps in the application process is available at the Division of Water Rights Internet website at http://waterrights.utah.gov/wrinfo/policy/apschem.pdf.  I have separated it into three parts for the purposes of this discussion.  The first section shows the initial filing of the application, notifying the public, addressing any protests, reviewing the proposal and its relationship to other water rights, and making an initial recommendation for the State Engineer’s action.  Much of this activity heavily involves the regional offices of the Division and their personnel.  The division has seven regional offices administering the different river basins in Utah.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2DE9BDE-1E16-4972-B421-C94344E66C3F}" type="slidenum">
              <a:rPr lang="en-US" altLang="en-US"/>
              <a:pPr/>
              <a:t>32</a:t>
            </a:fld>
            <a:endParaRPr lang="en-US" altLang="en-US"/>
          </a:p>
        </p:txBody>
      </p:sp>
      <p:sp>
        <p:nvSpPr>
          <p:cNvPr id="58370" name="Rectangle 2050"/>
          <p:cNvSpPr>
            <a:spLocks noGrp="1" noRot="1" noChangeAspect="1" noChangeArrowheads="1" noTextEdit="1"/>
          </p:cNvSpPr>
          <p:nvPr>
            <p:ph type="sldImg"/>
          </p:nvPr>
        </p:nvSpPr>
        <p:spPr>
          <a:xfrm>
            <a:off x="2895600" y="525463"/>
            <a:ext cx="3505200" cy="2628900"/>
          </a:xfrm>
          <a:ln/>
        </p:spPr>
      </p:sp>
      <p:sp>
        <p:nvSpPr>
          <p:cNvPr id="58371" name="Rectangle 2051"/>
          <p:cNvSpPr>
            <a:spLocks noGrp="1" noChangeArrowheads="1"/>
          </p:cNvSpPr>
          <p:nvPr>
            <p:ph type="body" idx="1"/>
          </p:nvPr>
        </p:nvSpPr>
        <p:spPr/>
        <p:txBody>
          <a:bodyPr/>
          <a:lstStyle/>
          <a:p>
            <a:r>
              <a:rPr lang="en-US" altLang="en-US"/>
              <a:t>This next section covers the activity handled in the central Salt Lake office of the Division where the recommended action on the application is reviewed and then finalized by issuance of an order by the State Engineer.  Personnel also oversee activity regarding any reconsideration requests and/or appeals to district court.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2529B57-3E42-4298-9C47-26A8F740497D}" type="slidenum">
              <a:rPr lang="en-US" altLang="en-US"/>
              <a:pPr/>
              <a:t>33</a:t>
            </a:fld>
            <a:endParaRPr lang="en-US" altLang="en-US"/>
          </a:p>
        </p:txBody>
      </p:sp>
      <p:sp>
        <p:nvSpPr>
          <p:cNvPr id="59394" name="Rectangle 1026"/>
          <p:cNvSpPr>
            <a:spLocks noGrp="1" noRot="1" noChangeAspect="1" noChangeArrowheads="1" noTextEdit="1"/>
          </p:cNvSpPr>
          <p:nvPr>
            <p:ph type="sldImg"/>
          </p:nvPr>
        </p:nvSpPr>
        <p:spPr>
          <a:xfrm>
            <a:off x="2895600" y="525463"/>
            <a:ext cx="3505200" cy="2628900"/>
          </a:xfrm>
          <a:ln/>
        </p:spPr>
      </p:sp>
      <p:sp>
        <p:nvSpPr>
          <p:cNvPr id="59395" name="Rectangle 1027"/>
          <p:cNvSpPr>
            <a:spLocks noGrp="1" noChangeArrowheads="1"/>
          </p:cNvSpPr>
          <p:nvPr>
            <p:ph type="body" idx="1"/>
          </p:nvPr>
        </p:nvSpPr>
        <p:spPr/>
        <p:txBody>
          <a:bodyPr/>
          <a:lstStyle/>
          <a:p>
            <a:r>
              <a:rPr lang="en-US" altLang="en-US"/>
              <a:t>This third section addresses development of actual physical beneficial use under an approved application and the perfection of the application by issuance of a certificate.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F3A3194-704F-4239-ADF6-206E4AFDC6F5}" type="slidenum">
              <a:rPr lang="en-US" altLang="en-US"/>
              <a:pPr/>
              <a:t>34</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cs typeface="Times New Roman" pitchFamily="18" charset="0"/>
              </a:rPr>
              <a:t>	Permanent filings are advertised twice with a one week interval between publications; there is a statutory 20-day protest period following the second publication for informal proceedings and a 30-day period for formal proceedings.  All proceedings before the State Engineer are informal unless otherwise designated.</a:t>
            </a:r>
          </a:p>
          <a:p>
            <a:r>
              <a:rPr lang="en-US" altLang="en-US">
                <a:cs typeface="Times New Roman" pitchFamily="18" charset="0"/>
              </a:rPr>
              <a:t>	Temporary filings (for projects lasting only one year) are advertised at the discretion of the regional engineer based on experience with water rights concerns in the area of the proposal and whether there is potential impairment of other water rights or not.  If advertised, publication generally occurs once with a following protest period of ten days.</a:t>
            </a:r>
          </a:p>
          <a:p>
            <a:r>
              <a:rPr lang="en-US" altLang="en-US">
                <a:cs typeface="Times New Roman" pitchFamily="18" charset="0"/>
              </a:rPr>
              <a:t>	Notices to water users are drafted by the applications/records section and contain information as directed by statute.  They are e-mailed to the appropriate newspapers, and the applications are placed on the division’s website advertising list.  Advertising is generally placed in the legal notices section of the newspaper.  Many local papers are weekly editions which circulate on Wednesday or Thursdays.  For larger daily newspapers, the notices occur on Thursday editions.</a:t>
            </a:r>
          </a:p>
          <a:p>
            <a:r>
              <a:rPr lang="en-US" altLang="en-US">
                <a:cs typeface="Times New Roman" pitchFamily="18" charset="0"/>
              </a:rPr>
              <a:t>	After advertising, the involved newspapers provide proof of publication documents to the State Engineer.  The State Engineer must receive this proof of publication before further action can be taken.  The newspaper bills are then paid by the division.</a:t>
            </a:r>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B70FA25-EE5C-4366-AFFF-2EF76DDDEE35}" type="slidenum">
              <a:rPr lang="en-US" altLang="en-US"/>
              <a:pPr/>
              <a:t>35</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cs typeface="Times New Roman" pitchFamily="18" charset="0"/>
              </a:rPr>
              <a:t>	</a:t>
            </a:r>
            <a:r>
              <a:rPr lang="en-US" altLang="en-US" sz="1000">
                <a:cs typeface="Times New Roman" pitchFamily="18" charset="0"/>
              </a:rPr>
              <a:t>Protests are filed with the division by interested parties.  Generally these are other water users in the area who believe their supply may be impaired by the new project. However, sometimes title or property access or environmental concerns may be the issues raised.  It really gets down to statutory requirements for approval and why the application shouldn’t be approved. Protests should focus on that kind of discussion.</a:t>
            </a:r>
          </a:p>
          <a:p>
            <a:r>
              <a:rPr lang="en-US" altLang="en-US">
                <a:cs typeface="Times New Roman" pitchFamily="18" charset="0"/>
              </a:rPr>
              <a:t>	The protest must indicate the water right(s) being protested.  General concerns about lessening water supplies throughout a basin or encroaching urbanization and its potential effects or need for a water management plan in a valley would be considered as correspondence to the division and not as a protest to any or all new filings in the area. </a:t>
            </a:r>
          </a:p>
          <a:p>
            <a:r>
              <a:rPr lang="en-US" altLang="en-US">
                <a:cs typeface="Times New Roman" pitchFamily="18" charset="0"/>
              </a:rPr>
              <a:t>	The protest must be submitted within the appropriate period and be considered timely in order to establish legal standing of the party in subsequent application procedures and potential court involvement.</a:t>
            </a:r>
          </a:p>
          <a:p>
            <a:r>
              <a:rPr lang="en-US" altLang="en-US">
                <a:cs typeface="Times New Roman" pitchFamily="18" charset="0"/>
              </a:rPr>
              <a:t>	The protest must provide the name and address of each protesting entity and be signed by the protesting party or its authorized representative or power of attorney.  In addition to the signature, it is important to print the name of the protestant so that we know exactly who is submitting the protest.  If the name and address aren’t readily readable, standing as a legal protestant may be jeopardized.</a:t>
            </a: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49D0F90-31A0-4374-9EC1-80E67B02CA83}" type="slidenum">
              <a:rPr lang="en-US" altLang="en-US"/>
              <a:pPr/>
              <a:t>37</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sz="1000">
                <a:cs typeface="Times New Roman" pitchFamily="18" charset="0"/>
              </a:rPr>
              <a:t>	Request forms are available on the website or by mail or office visit.  For requests for time within 14 years from the date of application approval, a $25 fee is required.  For requests for time exceeding 14 years from the date of application approval, a $75 fee is required.  Payment can be made by check or cash.</a:t>
            </a:r>
          </a:p>
          <a:p>
            <a:r>
              <a:rPr lang="en-US" altLang="en-US" sz="1000">
                <a:cs typeface="Times New Roman" pitchFamily="18" charset="0"/>
              </a:rPr>
              <a:t>	If over fourteen years have passed since approval of the application, any request for additional time to place the water to the proposed beneficial use must be advertised and is subject to protest.  (See advertising and protest process described above.)</a:t>
            </a:r>
          </a:p>
          <a:p>
            <a:r>
              <a:rPr lang="en-US" altLang="en-US" sz="1000">
                <a:cs typeface="Times New Roman" pitchFamily="18" charset="0"/>
              </a:rPr>
              <a:t>	The request is reviewed by the regional office staff, and a recommended action is made through a draft order.  The draft order is reviewed by the applications/records section for completeness, accuracy and consistency with division practices and policies.	Complex issues may be reviewed with Attorney General’s staff.  Section 73-3-12 of the Utah Code states that construction of the works and the application of water to beneficial use shall be diligently prosecuted to completion within the time fixed by the State Engineer.  Extensions of time may be granted by the State Engineer only on proper showing of diligence or reasonable cause for delay.  </a:t>
            </a:r>
          </a:p>
          <a:p>
            <a:r>
              <a:rPr lang="en-US" altLang="en-US" sz="1000">
                <a:cs typeface="Times New Roman" pitchFamily="18" charset="0"/>
              </a:rPr>
              <a:t>	If the request is granted, the applicant has an extended proof due-date, at the end of which either proof or a further request for extension is required.</a:t>
            </a:r>
          </a:p>
          <a:p>
            <a:r>
              <a:rPr lang="en-US" altLang="en-US" sz="1000">
                <a:cs typeface="Times New Roman" pitchFamily="18" charset="0"/>
              </a:rPr>
              <a:t>	If the request is denied, the application is lapsed.</a:t>
            </a:r>
          </a:p>
          <a:p>
            <a:r>
              <a:rPr lang="en-US" altLang="en-US" sz="1000">
                <a:cs typeface="Times New Roman" pitchFamily="18" charset="0"/>
              </a:rPr>
              <a:t>	The order of the State Engineer addressing extension of time is subject to request for reconsideration and appeal to district court as described for initial action described above.</a:t>
            </a:r>
          </a:p>
          <a:p>
            <a:endParaRPr lang="en-US" altLang="en-US"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5A307EE-5E02-41E7-9DB6-B831F6741BA5}" type="slidenum">
              <a:rPr lang="en-US" altLang="en-US"/>
              <a:pPr/>
              <a:t>38</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dirty="0">
                <a:cs typeface="Times New Roman" pitchFamily="18" charset="0"/>
              </a:rPr>
              <a:t>	Forms for preparing proof of beneficial use are available by visit to division offices, by mail, or on the division website.</a:t>
            </a:r>
          </a:p>
          <a:p>
            <a:r>
              <a:rPr lang="en-US" altLang="en-US" dirty="0">
                <a:cs typeface="Times New Roman" pitchFamily="18" charset="0"/>
              </a:rPr>
              <a:t>	Proof must be prepared by a professional engineer or land surveyor, who is licensed in Utah and is responsible for accuracy in depicting the completed project and use of water. </a:t>
            </a:r>
          </a:p>
          <a:p>
            <a:r>
              <a:rPr lang="en-US" altLang="en-US" dirty="0">
                <a:cs typeface="Times New Roman" pitchFamily="18" charset="0"/>
              </a:rPr>
              <a:t>	The proof form is field examined and reviewed by regional office personnel.  </a:t>
            </a:r>
          </a:p>
          <a:p>
            <a:r>
              <a:rPr lang="en-US" altLang="en-US" dirty="0">
                <a:cs typeface="Times New Roman" pitchFamily="18" charset="0"/>
              </a:rPr>
              <a:t>	If significant corrections are needed, the proof is returned to the engineer or surveyor for amendment.  If the constructed project is considerably different than as proposed under the application, a change application may be required to describe the differences and to advertise them to the public.  (See application process described above.)</a:t>
            </a:r>
          </a:p>
          <a:p>
            <a:r>
              <a:rPr lang="en-US" altLang="en-US" dirty="0">
                <a:cs typeface="Times New Roman" pitchFamily="18" charset="0"/>
              </a:rPr>
              <a:t>	If the proof is acceptable, a draft certificate of beneficial use is prepared.  The regional office staff transfer it to the Applications/Records section.</a:t>
            </a:r>
          </a:p>
          <a:p>
            <a:r>
              <a:rPr lang="en-US" altLang="en-US" dirty="0">
                <a:cs typeface="Times New Roman" pitchFamily="18" charset="0"/>
              </a:rPr>
              <a:t>	If the proof is not acceptable due to errors, lack of data or signatures, or lack of physical evidence to support the written information, it is rejected, and the  application is lapsed by order of the State Engineer. This action is subject to reconsideration and appeal as described above. </a:t>
            </a:r>
          </a:p>
          <a:p>
            <a:r>
              <a:rPr lang="en-US" altLang="en-US" dirty="0">
                <a:cs typeface="Times New Roman" pitchFamily="18" charset="0"/>
              </a:rPr>
              <a:t>	If the proof document was inappropriately submitted, the applicant could potentially file a late extension request to ask for more time to address further development of the project or legal issues.  This could result in reduction of the priority of the application.</a:t>
            </a:r>
          </a:p>
          <a:p>
            <a:r>
              <a:rPr lang="en-US" altLang="en-US" dirty="0" smtClean="0"/>
              <a:t>Affidavit of Beneficial Use may be filed in lieu</a:t>
            </a:r>
            <a:r>
              <a:rPr lang="en-US" altLang="en-US" baseline="0" dirty="0" smtClean="0"/>
              <a:t> of proof for small domestic filings.  Also may be filed to resurrect a lapsed filing if the uses were in place prior to the lapse.</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06D30CD-C94B-474B-B96D-2E56BEA9525E}" type="slidenum">
              <a:rPr lang="en-US" altLang="en-US"/>
              <a:pPr/>
              <a:t>40</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dirty="0">
                <a:cs typeface="Times New Roman" pitchFamily="18" charset="0"/>
              </a:rPr>
              <a:t>	Draft certificates are reviewed by the applications/records section for accuracy and completeness.  The final certificate is submitted to the State Engineer for review and signature.  If amendments are needed, it is returned to applications/records section and/or regional engineer for additional work.</a:t>
            </a:r>
          </a:p>
          <a:p>
            <a:r>
              <a:rPr lang="en-US" altLang="en-US" dirty="0">
                <a:cs typeface="Times New Roman" pitchFamily="18" charset="0"/>
              </a:rPr>
              <a:t>	When signed by the State Engineer, it is sent to the applicant on the date of signature and then scanned for internet access.  This is the final step in the process and is often referred to as “perfecting” the right.</a:t>
            </a:r>
          </a:p>
          <a:p>
            <a:r>
              <a:rPr lang="en-US" altLang="en-US" dirty="0">
                <a:cs typeface="Times New Roman" pitchFamily="18" charset="0"/>
              </a:rPr>
              <a:t>	If  the applicant accepts it, it should be recorded with the appropriate county recorder to associate the water right with the land upon which it is used</a:t>
            </a:r>
            <a:r>
              <a:rPr lang="en-US" altLang="en-US" dirty="0" smtClean="0">
                <a:cs typeface="Times New Roman" pitchFamily="18" charset="0"/>
              </a:rPr>
              <a:t>.  Under the law, your have the right to record this Certificate in the office of the County Recorder</a:t>
            </a:r>
            <a:r>
              <a:rPr lang="en-US" altLang="en-US" baseline="0" dirty="0" smtClean="0">
                <a:cs typeface="Times New Roman" pitchFamily="18" charset="0"/>
              </a:rPr>
              <a:t> in the county where the water is diverted.</a:t>
            </a:r>
            <a:endParaRPr lang="en-US" altLang="en-US" dirty="0">
              <a:cs typeface="Times New Roman" pitchFamily="18" charset="0"/>
            </a:endParaRPr>
          </a:p>
          <a:p>
            <a:r>
              <a:rPr lang="en-US" altLang="en-US" dirty="0">
                <a:cs typeface="Times New Roman" pitchFamily="18" charset="0"/>
              </a:rPr>
              <a:t>	If the applicant disagrees with it, a request for reconsideration and/or an appeal to district court can be </a:t>
            </a:r>
            <a:r>
              <a:rPr lang="en-US" altLang="en-US" dirty="0" smtClean="0">
                <a:cs typeface="Times New Roman" pitchFamily="18" charset="0"/>
              </a:rPr>
              <a:t>pursued.</a:t>
            </a:r>
            <a:endParaRPr lang="en-US" altLang="en-US" dirty="0">
              <a:cs typeface="Times New Roman" pitchFamily="18" charset="0"/>
            </a:endParaRP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Why are water rights important?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5</a:t>
            </a:fld>
            <a:endParaRPr lang="en-US" dirty="0"/>
          </a:p>
        </p:txBody>
      </p:sp>
    </p:spTree>
    <p:extLst>
      <p:ext uri="{BB962C8B-B14F-4D97-AF65-F5344CB8AC3E}">
        <p14:creationId xmlns:p14="http://schemas.microsoft.com/office/powerpoint/2010/main" val="3511288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4F551DF-DF6A-468F-A346-F803573A7A0D}" type="slidenum">
              <a:rPr lang="en-US" altLang="en-US"/>
              <a:pPr/>
              <a:t>41</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a:cs typeface="Times New Roman" pitchFamily="18" charset="0"/>
              </a:rPr>
              <a:t>	Here is an example of the final certificate of beneficial use.</a:t>
            </a: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of this section is </a:t>
            </a:r>
            <a:r>
              <a:rPr lang="en-US" i="1" baseline="0" dirty="0" smtClean="0"/>
              <a:t>Reversion to the public by abandonment or forfeiture for nonuse within seven years - - Nonuse application</a:t>
            </a:r>
            <a:r>
              <a:rPr lang="en-US" baseline="0" dirty="0" smtClean="0"/>
              <a:t>.  Lazarus clause for farmers mainly.  Then the addition of protections for public water suppliers – </a:t>
            </a:r>
            <a:r>
              <a:rPr lang="en-US" baseline="0" smtClean="0"/>
              <a:t>municipalities primarily.</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43</a:t>
            </a:fld>
            <a:endParaRPr lang="en-US"/>
          </a:p>
        </p:txBody>
      </p:sp>
    </p:spTree>
    <p:extLst>
      <p:ext uri="{BB962C8B-B14F-4D97-AF65-F5344CB8AC3E}">
        <p14:creationId xmlns:p14="http://schemas.microsoft.com/office/powerpoint/2010/main" val="622638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D9F733-024C-4B7C-B3C4-63FA2E5D8E82}" type="slidenum">
              <a:rPr lang="en-US" smtClean="0"/>
              <a:t>46</a:t>
            </a:fld>
            <a:endParaRPr lang="en-US"/>
          </a:p>
        </p:txBody>
      </p:sp>
    </p:spTree>
    <p:extLst>
      <p:ext uri="{BB962C8B-B14F-4D97-AF65-F5344CB8AC3E}">
        <p14:creationId xmlns:p14="http://schemas.microsoft.com/office/powerpoint/2010/main" val="358393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1847 entry of Mormon pioneers into</a:t>
            </a:r>
            <a:r>
              <a:rPr lang="en-US" baseline="0" dirty="0" smtClean="0"/>
              <a:t> the SL Valley.  2095 emigrants in 1847.  Created the state of Deseret.  5,133 acres cultivated, 450 log cabins built, a municipal council organized, and a water master appointed.</a:t>
            </a:r>
          </a:p>
          <a:p>
            <a:r>
              <a:rPr lang="en-US" baseline="0" dirty="0" smtClean="0"/>
              <a:t>By the turn of the century most of the surface water was fully appropriated.  Groundwater is currently fully appropriated in most areas of the state.</a:t>
            </a:r>
          </a:p>
          <a:p>
            <a:r>
              <a:rPr lang="en-US" baseline="0" dirty="0" smtClean="0"/>
              <a:t>Now 2010 population was 2.8 million  and over 1 million in Salt Lake County alone.  Population projections show a steadily rising population in the state.</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6</a:t>
            </a:fld>
            <a:endParaRPr lang="en-US" dirty="0"/>
          </a:p>
        </p:txBody>
      </p:sp>
    </p:spTree>
    <p:extLst>
      <p:ext uri="{BB962C8B-B14F-4D97-AF65-F5344CB8AC3E}">
        <p14:creationId xmlns:p14="http://schemas.microsoft.com/office/powerpoint/2010/main" val="287910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Necessity is the mother of</a:t>
            </a:r>
            <a:r>
              <a:rPr lang="en-US" baseline="0" dirty="0" smtClean="0"/>
              <a:t> invention.</a:t>
            </a:r>
          </a:p>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7</a:t>
            </a:fld>
            <a:endParaRPr lang="en-US"/>
          </a:p>
        </p:txBody>
      </p:sp>
    </p:spTree>
    <p:extLst>
      <p:ext uri="{BB962C8B-B14F-4D97-AF65-F5344CB8AC3E}">
        <p14:creationId xmlns:p14="http://schemas.microsoft.com/office/powerpoint/2010/main" val="352512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Who</a:t>
            </a:r>
            <a:r>
              <a:rPr lang="en-US" baseline="0" dirty="0" smtClean="0"/>
              <a:t> is this guy?  Initial duties of the state engineer were to aid in planning, design and construction of water storage and conveyance facilities.</a:t>
            </a:r>
          </a:p>
          <a:p>
            <a:r>
              <a:rPr lang="en-US" baseline="0" dirty="0" smtClean="0"/>
              <a:t>1903 first codified water law as a state.</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9</a:t>
            </a:fld>
            <a:endParaRPr lang="en-US" dirty="0"/>
          </a:p>
        </p:txBody>
      </p:sp>
    </p:spTree>
    <p:extLst>
      <p:ext uri="{BB962C8B-B14F-4D97-AF65-F5344CB8AC3E}">
        <p14:creationId xmlns:p14="http://schemas.microsoft.com/office/powerpoint/2010/main" val="142212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Who</a:t>
            </a:r>
            <a:r>
              <a:rPr lang="en-US" baseline="0" dirty="0" smtClean="0"/>
              <a:t> is this guy?  Former state engineer and signer of the Colorado Compact of 1922 – an agreement signed 92 years ago.  Do you think that the individuals that made that agreement foresaw the issues we face today?</a:t>
            </a:r>
          </a:p>
          <a:p>
            <a:r>
              <a:rPr lang="en-US" baseline="0" dirty="0" smtClean="0"/>
              <a:t>Did the NV state representative envision a Las Vegas and its 21</a:t>
            </a:r>
            <a:r>
              <a:rPr lang="en-US" baseline="30000" dirty="0" smtClean="0"/>
              <a:t>st</a:t>
            </a:r>
            <a:r>
              <a:rPr lang="en-US" baseline="0" dirty="0" smtClean="0"/>
              <a:t> century water needs?  The CO representative – did he realize the water needs of the front range?  What might happen if the Compact is renegotiated?</a:t>
            </a:r>
          </a:p>
          <a:p>
            <a:r>
              <a:rPr lang="en-US" baseline="0" dirty="0" smtClean="0"/>
              <a:t>The current state engineer also is involved with decisions that could have repercussions well into the future.</a:t>
            </a:r>
          </a:p>
          <a:p>
            <a:endParaRPr lang="en-US" baseline="0" dirty="0" smtClean="0"/>
          </a:p>
          <a:p>
            <a:r>
              <a:rPr lang="en-US" baseline="0" dirty="0" smtClean="0"/>
              <a:t>The state engineer is the person tasked by the legislature to administer water right laws.  He is the director of the Utah Division of Water Rights.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10</a:t>
            </a:fld>
            <a:endParaRPr lang="en-US"/>
          </a:p>
        </p:txBody>
      </p:sp>
    </p:spTree>
    <p:extLst>
      <p:ext uri="{BB962C8B-B14F-4D97-AF65-F5344CB8AC3E}">
        <p14:creationId xmlns:p14="http://schemas.microsoft.com/office/powerpoint/2010/main" val="21187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Water</a:t>
            </a:r>
            <a:r>
              <a:rPr lang="en-US" baseline="0" dirty="0" smtClean="0"/>
              <a:t> right issues that affect Utah can be local, statewide, or related to many states.  Growing populations make water issues more critical.  EG:  Georgia, other western states such as CO, AZ, NV, CA.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11</a:t>
            </a:fld>
            <a:endParaRPr lang="en-US" dirty="0"/>
          </a:p>
        </p:txBody>
      </p:sp>
    </p:spTree>
    <p:extLst>
      <p:ext uri="{BB962C8B-B14F-4D97-AF65-F5344CB8AC3E}">
        <p14:creationId xmlns:p14="http://schemas.microsoft.com/office/powerpoint/2010/main" val="329673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smtClean="0"/>
              <a:t>Notice on the map of the Upper</a:t>
            </a:r>
            <a:r>
              <a:rPr lang="en-US" baseline="0" dirty="0" smtClean="0"/>
              <a:t> Colorado River Basin that it encompasses the eastern half of the state.  What about SW Utah – St George?  Virgin River?  They are in the Lower Basin.</a:t>
            </a:r>
          </a:p>
          <a:p>
            <a:endParaRPr lang="en-US" baseline="0" dirty="0" smtClean="0"/>
          </a:p>
          <a:p>
            <a:r>
              <a:rPr lang="en-US" baseline="0" dirty="0" smtClean="0"/>
              <a:t>Note that the Green River, Colorado River, San Juan River, Virgin River, Bear River and others are interstate streams.  </a:t>
            </a:r>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12</a:t>
            </a:fld>
            <a:endParaRPr lang="en-US" dirty="0"/>
          </a:p>
        </p:txBody>
      </p:sp>
    </p:spTree>
    <p:extLst>
      <p:ext uri="{BB962C8B-B14F-4D97-AF65-F5344CB8AC3E}">
        <p14:creationId xmlns:p14="http://schemas.microsoft.com/office/powerpoint/2010/main" val="138269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6" y="5052547"/>
            <a:ext cx="563701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8E7EA0-3952-4400-8C81-CAAA44DE569F}"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
        <p:nvSpPr>
          <p:cNvPr id="2" name="Title 1"/>
          <p:cNvSpPr>
            <a:spLocks noGrp="1"/>
          </p:cNvSpPr>
          <p:nvPr>
            <p:ph type="ctrTitle"/>
          </p:nvPr>
        </p:nvSpPr>
        <p:spPr>
          <a:xfrm>
            <a:off x="817583" y="3132292"/>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E7EA0-3952-4400-8C81-CAAA44DE569F}"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9"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5" y="731521"/>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8E7EA0-3952-4400-8C81-CAAA44DE569F}"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8E7EA0-3952-4400-8C81-CAAA44DE569F}"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6" y="2172648"/>
            <a:ext cx="5966667"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9" y="4607512"/>
            <a:ext cx="5970495"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E7EA0-3952-4400-8C81-CAAA44DE569F}"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8E7EA0-3952-4400-8C81-CAAA44DE569F}"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B60C-EDFC-49D4-98B9-853E8ED034E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3"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8E7EA0-3952-4400-8C81-CAAA44DE569F}"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CB60C-EDFC-49D4-98B9-853E8ED034E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8E7EA0-3952-4400-8C81-CAAA44DE569F}"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E7EA0-3952-4400-8C81-CAAA44DE569F}"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2"/>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731521"/>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6" y="3497803"/>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E7EA0-3952-4400-8C81-CAAA44DE569F}"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B60C-EDFC-49D4-98B9-853E8ED034E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8" y="1010488"/>
            <a:ext cx="369411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E7EA0-3952-4400-8C81-CAAA44DE569F}"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B60C-EDFC-49D4-98B9-853E8ED034EE}" type="slidenum">
              <a:rPr lang="en-US" smtClean="0"/>
              <a:t>‹#›</a:t>
            </a:fld>
            <a:endParaRPr lang="en-US"/>
          </a:p>
        </p:txBody>
      </p:sp>
      <p:sp>
        <p:nvSpPr>
          <p:cNvPr id="2" name="Title 1"/>
          <p:cNvSpPr>
            <a:spLocks noGrp="1"/>
          </p:cNvSpPr>
          <p:nvPr>
            <p:ph type="title"/>
          </p:nvPr>
        </p:nvSpPr>
        <p:spPr>
          <a:xfrm>
            <a:off x="727269" y="4464421"/>
            <a:ext cx="6383539"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2"/>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F8E7EA0-3952-4400-8C81-CAAA44DE569F}" type="datetimeFigureOut">
              <a:rPr lang="en-US" smtClean="0"/>
              <a:t>4/23/2015</a:t>
            </a:fld>
            <a:endParaRPr lang="en-US"/>
          </a:p>
        </p:txBody>
      </p:sp>
      <p:sp>
        <p:nvSpPr>
          <p:cNvPr id="5" name="Footer Placeholder 4"/>
          <p:cNvSpPr>
            <a:spLocks noGrp="1"/>
          </p:cNvSpPr>
          <p:nvPr>
            <p:ph type="ftr" sz="quarter" idx="3"/>
          </p:nvPr>
        </p:nvSpPr>
        <p:spPr>
          <a:xfrm>
            <a:off x="457202" y="6172202"/>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2"/>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8CB60C-EDFC-49D4-98B9-853E8ED034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hyperlink" Target="http://www.waterrights.utah.gov/wrinfo/policy/wrareas/default.asp"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aterrights.utah.gov/automm/calculator.asp"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groundwater.orst.edu/under/wells.html#anchor920498"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waterrights.utah.gov/wrinfo/lists.as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waterrights.utah.gov/"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51173"/>
            <a:ext cx="2427669" cy="363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126002" y="43934"/>
            <a:ext cx="7445022" cy="68480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If my body were a car, this is the time I would be thinking about trading it in for a newer model. I've got bumps and dents and scratches in my finish and my paint job is getting a little dull...</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But that's not the worst of it.</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My headlights are out of focus, and it's especially hard to see things up close.</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My traction is not as graceful as it once was. I slip and slide and skid and bump into things even in the best of weather.</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My whitewalls are stained with varicose veins.</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It takes me hours to reach my maximum speed. My fuel rate burns inefficiently.</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But here's the worst of it.</a:t>
            </a:r>
            <a:r>
              <a:rPr kumimoji="0" lang="en-US" altLang="en-US" sz="13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13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4700" b="1" i="1" u="none" strike="noStrike" cap="none" normalizeH="0" baseline="0" dirty="0" smtClean="0">
                <a:ln>
                  <a:noFill/>
                </a:ln>
                <a:solidFill>
                  <a:srgbClr val="222222"/>
                </a:solidFill>
                <a:effectLst/>
                <a:latin typeface="Arial" pitchFamily="34" charset="0"/>
                <a:cs typeface="Arial" pitchFamily="34" charset="0"/>
              </a:rPr>
              <a:t/>
            </a:r>
            <a:br>
              <a:rPr kumimoji="0" lang="en-US" altLang="en-US" sz="24700" b="1" i="1"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Almost every time I sneeze, cough or sputter,</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2400" b="1" i="1" u="sng" strike="noStrike" cap="none" normalizeH="0" baseline="0" dirty="0" smtClean="0">
                <a:ln>
                  <a:noFill/>
                </a:ln>
                <a:solidFill>
                  <a:srgbClr val="222222"/>
                </a:solidFill>
                <a:effectLst/>
                <a:latin typeface="Arial" pitchFamily="34" charset="0"/>
                <a:cs typeface="Arial" pitchFamily="34" charset="0"/>
              </a:rPr>
              <a:t>Either My Radiator Leaks</a:t>
            </a:r>
            <a:r>
              <a:rPr kumimoji="0" lang="en-US" altLang="en-US" sz="2400" b="1" i="1" u="none" strike="noStrike" cap="none" normalizeH="0" baseline="0" dirty="0" smtClean="0">
                <a:ln>
                  <a:noFill/>
                </a:ln>
                <a:solidFill>
                  <a:srgbClr val="222222"/>
                </a:solidFill>
                <a:effectLst/>
                <a:latin typeface="Arial" pitchFamily="34" charset="0"/>
                <a:cs typeface="Arial" pitchFamily="34" charset="0"/>
              </a:rPr>
              <a:t> or </a:t>
            </a:r>
            <a:r>
              <a:rPr kumimoji="0" lang="en-US" altLang="en-US" sz="2400" b="1" i="1" u="sng" strike="noStrike" cap="none" normalizeH="0" baseline="0" dirty="0" smtClean="0">
                <a:ln>
                  <a:noFill/>
                </a:ln>
                <a:solidFill>
                  <a:srgbClr val="222222"/>
                </a:solidFill>
                <a:effectLst/>
                <a:latin typeface="Arial" pitchFamily="34" charset="0"/>
                <a:cs typeface="Arial" pitchFamily="34" charset="0"/>
              </a:rPr>
              <a:t>My Exhaust Backfires!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9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13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900" b="0" i="0" u="none" strike="noStrike" cap="none" normalizeH="0" baseline="0" dirty="0" smtClean="0">
              <a:ln>
                <a:noFill/>
              </a:ln>
              <a:solidFill>
                <a:srgbClr val="222222"/>
              </a:solidFill>
              <a:effectLst/>
              <a:latin typeface="Arial" pitchFamily="34" charset="0"/>
              <a:cs typeface="Arial" pitchFamily="34" charset="0"/>
            </a:endParaRPr>
          </a:p>
        </p:txBody>
      </p:sp>
      <p:sp>
        <p:nvSpPr>
          <p:cNvPr id="3" name="AutoShape 2" descr="https://mail.google.com/mail/u/0/?ui=2&amp;ik=73020b376a&amp;view=att&amp;th=14543dde501d6d0b&amp;attid=0.1.3&amp;disp=emb&amp;zw&amp;atsh=1"/>
          <p:cNvSpPr>
            <a:spLocks noChangeAspect="1" noChangeArrowheads="1"/>
          </p:cNvSpPr>
          <p:nvPr/>
        </p:nvSpPr>
        <p:spPr bwMode="auto">
          <a:xfrm>
            <a:off x="123825" y="1089025"/>
            <a:ext cx="2619375" cy="392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8128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ublic\Pictures\Kodak Pictures\2013 pics\img_10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16"/>
          <a:stretch/>
        </p:blipFill>
        <p:spPr bwMode="auto">
          <a:xfrm>
            <a:off x="2209802" y="381002"/>
            <a:ext cx="5143500" cy="613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80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533402"/>
            <a:ext cx="2438400" cy="1200329"/>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2">
                    <a:lumMod val="60000"/>
                    <a:lumOff val="40000"/>
                  </a:schemeClr>
                </a:solidFill>
              </a:rPr>
              <a:t>Water right issues …</a:t>
            </a:r>
          </a:p>
          <a:p>
            <a:r>
              <a:rPr lang="en-US" sz="2400" b="1" dirty="0" smtClean="0">
                <a:solidFill>
                  <a:schemeClr val="tx2">
                    <a:lumMod val="60000"/>
                    <a:lumOff val="40000"/>
                  </a:schemeClr>
                </a:solidFill>
              </a:rPr>
              <a:t>Are they:</a:t>
            </a:r>
            <a:endParaRPr lang="en-US" sz="2400" b="1" dirty="0">
              <a:solidFill>
                <a:schemeClr val="tx2">
                  <a:lumMod val="60000"/>
                  <a:lumOff val="40000"/>
                </a:schemeClr>
              </a:solidFill>
            </a:endParaRPr>
          </a:p>
        </p:txBody>
      </p:sp>
      <p:sp>
        <p:nvSpPr>
          <p:cNvPr id="8" name="TextBox 7"/>
          <p:cNvSpPr txBox="1"/>
          <p:nvPr/>
        </p:nvSpPr>
        <p:spPr>
          <a:xfrm>
            <a:off x="905759" y="2783264"/>
            <a:ext cx="2670924" cy="1938992"/>
          </a:xfrm>
          <a:prstGeom prst="rect">
            <a:avLst/>
          </a:prstGeom>
          <a:noFill/>
        </p:spPr>
        <p:txBody>
          <a:bodyPr wrap="none" rtlCol="0">
            <a:spAutoFit/>
          </a:bodyPr>
          <a:lstStyle/>
          <a:p>
            <a:r>
              <a:rPr lang="en-US" sz="4000" dirty="0" smtClean="0"/>
              <a:t>Local,</a:t>
            </a:r>
          </a:p>
          <a:p>
            <a:r>
              <a:rPr lang="en-US" sz="4000" dirty="0" smtClean="0"/>
              <a:t>Statewide,</a:t>
            </a:r>
          </a:p>
          <a:p>
            <a:r>
              <a:rPr lang="en-US" sz="4000" dirty="0" smtClean="0"/>
              <a:t>National?</a:t>
            </a:r>
            <a:endParaRPr lang="en-US" sz="4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85801"/>
            <a:ext cx="4020202" cy="258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The White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44252"/>
            <a:ext cx="4011149" cy="226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78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533400"/>
            <a:ext cx="4362939"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339" y="1143000"/>
            <a:ext cx="3309913" cy="483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074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aterrights.utah.gov/wrinfo/policy/wrareas/waterRightAr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96913"/>
            <a:ext cx="5736535" cy="650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3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0"/>
            <a:ext cx="8686800" cy="1200329"/>
          </a:xfrm>
          <a:prstGeom prst="rect">
            <a:avLst/>
          </a:prstGeom>
          <a:noFill/>
        </p:spPr>
        <p:txBody>
          <a:bodyPr wrap="square" rtlCol="0">
            <a:spAutoFit/>
          </a:bodyPr>
          <a:lstStyle/>
          <a:p>
            <a:pPr algn="ctr"/>
            <a:r>
              <a:rPr lang="en-US" sz="3600" dirty="0" smtClean="0"/>
              <a:t>What is the legal framework for Utah water right law?</a:t>
            </a:r>
            <a:endParaRPr lang="en-US" sz="3600" dirty="0"/>
          </a:p>
        </p:txBody>
      </p:sp>
      <p:sp>
        <p:nvSpPr>
          <p:cNvPr id="3" name="TextBox 2"/>
          <p:cNvSpPr txBox="1"/>
          <p:nvPr/>
        </p:nvSpPr>
        <p:spPr>
          <a:xfrm>
            <a:off x="2590800" y="4074059"/>
            <a:ext cx="3622082" cy="584775"/>
          </a:xfrm>
          <a:prstGeom prst="rect">
            <a:avLst/>
          </a:prstGeom>
          <a:noFill/>
        </p:spPr>
        <p:txBody>
          <a:bodyPr wrap="none" rtlCol="0">
            <a:spAutoFit/>
          </a:bodyPr>
          <a:lstStyle/>
          <a:p>
            <a:r>
              <a:rPr lang="en-US" sz="3200" dirty="0" smtClean="0"/>
              <a:t>Title 73 Utah Code</a:t>
            </a:r>
            <a:endParaRPr lang="en-US" sz="3200" dirty="0"/>
          </a:p>
        </p:txBody>
      </p:sp>
    </p:spTree>
    <p:extLst>
      <p:ext uri="{BB962C8B-B14F-4D97-AF65-F5344CB8AC3E}">
        <p14:creationId xmlns:p14="http://schemas.microsoft.com/office/powerpoint/2010/main" val="1582428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0" y="14478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b="1" dirty="0"/>
              <a:t>Article XI, Section 6.</a:t>
            </a:r>
            <a:r>
              <a:rPr lang="en-US" altLang="en-US" sz="2400" dirty="0"/>
              <a:t> </a:t>
            </a:r>
            <a:r>
              <a:rPr lang="en-US" altLang="en-US" sz="2400" dirty="0" smtClean="0"/>
              <a:t>No </a:t>
            </a:r>
            <a:r>
              <a:rPr lang="en-US" altLang="en-US" sz="2400" u="sng" dirty="0"/>
              <a:t>municipal corporation</a:t>
            </a:r>
            <a:r>
              <a:rPr lang="en-US" altLang="en-US" sz="2400" dirty="0"/>
              <a:t>, shall directly or indirectly, lease, sell, alien or dispose of any waterworks, water rights, or sources of water supply now, or hereafter to be owned or controlled by it; but all such waterworks, water rights and sources of water supply now owned or hereafter to be acquired by any municipal corporation, shall be preserved, maintained and operated by it for supplying its inhabitants with water at reasonable charges: Provided, That nothing herein contained shall be construed to prevent any such municipal corporation from exchanging water-rights, or sources of water supply, for other water-rights or sources of water supply of equal value, and to be devoted in like manner to the public supply of its inhabitants. </a:t>
            </a:r>
            <a:br>
              <a:rPr lang="en-US" altLang="en-US" sz="2400" dirty="0"/>
            </a:br>
            <a:endParaRPr lang="en-US" altLang="en-US" sz="2400" dirty="0"/>
          </a:p>
        </p:txBody>
      </p:sp>
      <p:sp>
        <p:nvSpPr>
          <p:cNvPr id="15365" name="Rectangle 5"/>
          <p:cNvSpPr>
            <a:spLocks noGrp="1" noChangeArrowheads="1"/>
          </p:cNvSpPr>
          <p:nvPr>
            <p:ph type="title" idx="4294967295"/>
          </p:nvPr>
        </p:nvSpPr>
        <p:spPr>
          <a:xfrm>
            <a:off x="990600" y="304800"/>
            <a:ext cx="6400800" cy="1143000"/>
          </a:xfrm>
        </p:spPr>
        <p:txBody>
          <a:bodyPr/>
          <a:lstStyle/>
          <a:p>
            <a:pPr marL="0" indent="0">
              <a:buNone/>
            </a:pPr>
            <a:r>
              <a:rPr lang="en-US" altLang="en-US" sz="5400" dirty="0"/>
              <a:t>Utah Constitution</a:t>
            </a:r>
            <a:r>
              <a:rPr lang="en-US" altLang="en-US" dirty="0"/>
              <a:t> </a:t>
            </a:r>
          </a:p>
        </p:txBody>
      </p:sp>
    </p:spTree>
    <p:extLst>
      <p:ext uri="{BB962C8B-B14F-4D97-AF65-F5344CB8AC3E}">
        <p14:creationId xmlns:p14="http://schemas.microsoft.com/office/powerpoint/2010/main" val="2232223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Grp="1" noChangeArrowheads="1"/>
          </p:cNvSpPr>
          <p:nvPr>
            <p:ph type="body" idx="4294967295"/>
          </p:nvPr>
        </p:nvSpPr>
        <p:spPr>
          <a:xfrm>
            <a:off x="1143000" y="2590800"/>
            <a:ext cx="7772400" cy="990600"/>
          </a:xfrm>
          <a:prstGeom prst="rect">
            <a:avLst/>
          </a:prstGeom>
        </p:spPr>
        <p:txBody>
          <a:bodyPr/>
          <a:lstStyle/>
          <a:p>
            <a:pPr marL="45720" indent="0">
              <a:buNone/>
            </a:pPr>
            <a:r>
              <a:rPr lang="en-US" altLang="en-US" dirty="0"/>
              <a:t>When buying water rights, make certain that you are bargaining for a suitable right.</a:t>
            </a:r>
          </a:p>
        </p:txBody>
      </p:sp>
      <p:sp>
        <p:nvSpPr>
          <p:cNvPr id="116742" name="Rectangle 6"/>
          <p:cNvSpPr>
            <a:spLocks noChangeArrowheads="1"/>
          </p:cNvSpPr>
          <p:nvPr/>
        </p:nvSpPr>
        <p:spPr bwMode="auto">
          <a:xfrm>
            <a:off x="685800" y="990600"/>
            <a:ext cx="76962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en-US" sz="3200" dirty="0"/>
              <a:t>Beneficial Use is the measure and limit</a:t>
            </a:r>
          </a:p>
          <a:p>
            <a:pPr algn="ctr">
              <a:spcBef>
                <a:spcPct val="20000"/>
              </a:spcBef>
            </a:pPr>
            <a:r>
              <a:rPr lang="en-US" altLang="en-US" sz="3200" dirty="0"/>
              <a:t> of all water rights</a:t>
            </a:r>
            <a:r>
              <a:rPr lang="en-US" altLang="en-US" sz="3200" dirty="0" smtClean="0"/>
              <a:t>. </a:t>
            </a:r>
            <a:r>
              <a:rPr lang="en-US" altLang="en-US" sz="2400" dirty="0" smtClean="0">
                <a:solidFill>
                  <a:srgbClr val="FF0000"/>
                </a:solidFill>
              </a:rPr>
              <a:t>UCA 73-1-3</a:t>
            </a:r>
            <a:endParaRPr lang="en-US" altLang="en-US" sz="2400" dirty="0">
              <a:solidFill>
                <a:srgbClr val="FF0000"/>
              </a:solidFill>
            </a:endParaRPr>
          </a:p>
        </p:txBody>
      </p:sp>
      <p:sp>
        <p:nvSpPr>
          <p:cNvPr id="2" name="TextBox 1"/>
          <p:cNvSpPr txBox="1"/>
          <p:nvPr/>
        </p:nvSpPr>
        <p:spPr>
          <a:xfrm>
            <a:off x="2820190" y="3733800"/>
            <a:ext cx="3900427" cy="2523768"/>
          </a:xfrm>
          <a:prstGeom prst="rect">
            <a:avLst/>
          </a:prstGeom>
          <a:noFill/>
        </p:spPr>
        <p:txBody>
          <a:bodyPr wrap="none" rtlCol="0">
            <a:spAutoFit/>
          </a:bodyPr>
          <a:lstStyle/>
          <a:p>
            <a:r>
              <a:rPr lang="en-US" sz="2000" dirty="0" smtClean="0"/>
              <a:t>All water rights have:</a:t>
            </a:r>
          </a:p>
          <a:p>
            <a:r>
              <a:rPr lang="en-US" sz="2000" dirty="0"/>
              <a:t>	</a:t>
            </a:r>
            <a:r>
              <a:rPr lang="en-US" sz="2000" dirty="0" smtClean="0"/>
              <a:t>a point of diversion, </a:t>
            </a:r>
          </a:p>
          <a:p>
            <a:r>
              <a:rPr lang="en-US" sz="2000" dirty="0"/>
              <a:t>	</a:t>
            </a:r>
            <a:r>
              <a:rPr lang="en-US" sz="2000" dirty="0" smtClean="0"/>
              <a:t>a source of supply,</a:t>
            </a:r>
          </a:p>
          <a:p>
            <a:r>
              <a:rPr lang="en-US" sz="2000" dirty="0"/>
              <a:t>	</a:t>
            </a:r>
            <a:r>
              <a:rPr lang="en-US" sz="2000" dirty="0" smtClean="0"/>
              <a:t>use(s) of water,</a:t>
            </a:r>
          </a:p>
          <a:p>
            <a:r>
              <a:rPr lang="en-US" sz="2000" dirty="0"/>
              <a:t>	</a:t>
            </a:r>
            <a:r>
              <a:rPr lang="en-US" sz="2000" dirty="0" smtClean="0"/>
              <a:t>diversion and depletion,</a:t>
            </a:r>
          </a:p>
          <a:p>
            <a:r>
              <a:rPr lang="en-US" sz="2000" dirty="0"/>
              <a:t>	</a:t>
            </a:r>
            <a:r>
              <a:rPr lang="en-US" sz="2000" dirty="0" smtClean="0"/>
              <a:t>a priority, </a:t>
            </a:r>
          </a:p>
          <a:p>
            <a:r>
              <a:rPr lang="en-US" sz="2000" dirty="0"/>
              <a:t>	</a:t>
            </a:r>
            <a:r>
              <a:rPr lang="en-US" sz="2000" dirty="0" smtClean="0"/>
              <a:t>and an owner(s).</a:t>
            </a:r>
          </a:p>
          <a:p>
            <a:endParaRPr lang="en-US" dirty="0"/>
          </a:p>
        </p:txBody>
      </p:sp>
    </p:spTree>
    <p:extLst>
      <p:ext uri="{BB962C8B-B14F-4D97-AF65-F5344CB8AC3E}">
        <p14:creationId xmlns:p14="http://schemas.microsoft.com/office/powerpoint/2010/main" val="27524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85800" y="533400"/>
            <a:ext cx="76962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en-US" sz="3200" u="sng" dirty="0"/>
              <a:t>Beneficial Use</a:t>
            </a:r>
            <a:r>
              <a:rPr lang="en-US" altLang="en-US" sz="3200" dirty="0"/>
              <a:t> </a:t>
            </a:r>
            <a:r>
              <a:rPr lang="en-US" altLang="en-US" sz="3200" dirty="0" smtClean="0"/>
              <a:t>- </a:t>
            </a:r>
            <a:r>
              <a:rPr lang="en-US" altLang="en-US" sz="3200" dirty="0"/>
              <a:t>the measure and limit</a:t>
            </a:r>
          </a:p>
          <a:p>
            <a:pPr algn="ctr">
              <a:spcBef>
                <a:spcPct val="20000"/>
              </a:spcBef>
            </a:pPr>
            <a:r>
              <a:rPr lang="en-US" altLang="en-US" sz="3200" dirty="0"/>
              <a:t> of all water rights.</a:t>
            </a:r>
          </a:p>
        </p:txBody>
      </p:sp>
      <p:sp>
        <p:nvSpPr>
          <p:cNvPr id="3" name="TextBox 2"/>
          <p:cNvSpPr txBox="1"/>
          <p:nvPr/>
        </p:nvSpPr>
        <p:spPr>
          <a:xfrm>
            <a:off x="1190933" y="2004536"/>
            <a:ext cx="3360600" cy="369332"/>
          </a:xfrm>
          <a:prstGeom prst="rect">
            <a:avLst/>
          </a:prstGeom>
          <a:noFill/>
        </p:spPr>
        <p:txBody>
          <a:bodyPr wrap="none" rtlCol="0">
            <a:spAutoFit/>
          </a:bodyPr>
          <a:lstStyle/>
          <a:p>
            <a:r>
              <a:rPr lang="en-US" dirty="0" smtClean="0"/>
              <a:t>Point of Diversion and Source: </a:t>
            </a:r>
            <a:endParaRPr lang="en-US" dirty="0"/>
          </a:p>
        </p:txBody>
      </p:sp>
      <p:sp>
        <p:nvSpPr>
          <p:cNvPr id="6" name="TextBox 5"/>
          <p:cNvSpPr txBox="1"/>
          <p:nvPr/>
        </p:nvSpPr>
        <p:spPr>
          <a:xfrm>
            <a:off x="1734534" y="2590802"/>
            <a:ext cx="500013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Surface? Single location or point to point?</a:t>
            </a:r>
          </a:p>
          <a:p>
            <a:pPr marL="285750" indent="-285750">
              <a:buFont typeface="Arial" panose="020B0604020202020204" pitchFamily="34" charset="0"/>
              <a:buChar char="•"/>
            </a:pPr>
            <a:r>
              <a:rPr lang="en-US" dirty="0" smtClean="0"/>
              <a:t>Spring? Is there a box or specific location?</a:t>
            </a:r>
          </a:p>
          <a:p>
            <a:pPr marL="285750" indent="-285750">
              <a:buFont typeface="Arial" panose="020B0604020202020204" pitchFamily="34" charset="0"/>
              <a:buChar char="•"/>
            </a:pPr>
            <a:r>
              <a:rPr lang="en-US" dirty="0" smtClean="0"/>
              <a:t>Drain? How is it defined?</a:t>
            </a:r>
          </a:p>
          <a:p>
            <a:pPr marL="285750" indent="-285750">
              <a:buFont typeface="Arial" panose="020B0604020202020204" pitchFamily="34" charset="0"/>
              <a:buChar char="•"/>
            </a:pPr>
            <a:r>
              <a:rPr lang="en-US" dirty="0" smtClean="0"/>
              <a:t>Well?</a:t>
            </a:r>
          </a:p>
          <a:p>
            <a:pPr marL="285750" indent="-285750">
              <a:buFont typeface="Arial" panose="020B0604020202020204" pitchFamily="34" charset="0"/>
              <a:buChar char="•"/>
            </a:pPr>
            <a:r>
              <a:rPr lang="en-US" dirty="0" smtClean="0"/>
              <a:t>Is the source constant or ephemeral?</a:t>
            </a:r>
          </a:p>
          <a:p>
            <a:endParaRPr lang="en-US" dirty="0"/>
          </a:p>
        </p:txBody>
      </p:sp>
      <p:sp>
        <p:nvSpPr>
          <p:cNvPr id="7" name="TextBox 6"/>
          <p:cNvSpPr txBox="1"/>
          <p:nvPr/>
        </p:nvSpPr>
        <p:spPr>
          <a:xfrm>
            <a:off x="1190937" y="4345126"/>
            <a:ext cx="1691489" cy="369332"/>
          </a:xfrm>
          <a:prstGeom prst="rect">
            <a:avLst/>
          </a:prstGeom>
          <a:noFill/>
        </p:spPr>
        <p:txBody>
          <a:bodyPr wrap="none" rtlCol="0">
            <a:spAutoFit/>
          </a:bodyPr>
          <a:lstStyle/>
          <a:p>
            <a:r>
              <a:rPr lang="en-US" dirty="0" smtClean="0"/>
              <a:t>Uses of Water:</a:t>
            </a:r>
            <a:endParaRPr lang="en-US" dirty="0"/>
          </a:p>
        </p:txBody>
      </p:sp>
      <p:sp>
        <p:nvSpPr>
          <p:cNvPr id="8" name="TextBox 7"/>
          <p:cNvSpPr txBox="1"/>
          <p:nvPr/>
        </p:nvSpPr>
        <p:spPr>
          <a:xfrm>
            <a:off x="1734534" y="4938860"/>
            <a:ext cx="6058069" cy="1754326"/>
          </a:xfrm>
          <a:prstGeom prst="rect">
            <a:avLst/>
          </a:prstGeom>
          <a:noFill/>
        </p:spPr>
        <p:txBody>
          <a:bodyPr wrap="none" rtlCol="0">
            <a:spAutoFit/>
          </a:bodyPr>
          <a:lstStyle/>
          <a:p>
            <a:pPr marL="285750" indent="-285750">
              <a:buFont typeface="Arial" panose="020B0604020202020204" pitchFamily="34" charset="0"/>
              <a:buChar char="•"/>
            </a:pPr>
            <a:r>
              <a:rPr lang="en-US" dirty="0" smtClean="0"/>
              <a:t>Is the beneficial use year round or part year?</a:t>
            </a:r>
          </a:p>
          <a:p>
            <a:pPr marL="285750" indent="-285750">
              <a:buFont typeface="Arial" panose="020B0604020202020204" pitchFamily="34" charset="0"/>
              <a:buChar char="•"/>
            </a:pPr>
            <a:r>
              <a:rPr lang="en-US" dirty="0" smtClean="0"/>
              <a:t>Is the water right a sole supply or supplemental right?</a:t>
            </a:r>
          </a:p>
          <a:p>
            <a:pPr marL="285750" indent="-285750">
              <a:buFont typeface="Arial" panose="020B0604020202020204" pitchFamily="34" charset="0"/>
              <a:buChar char="•"/>
            </a:pPr>
            <a:r>
              <a:rPr lang="en-US" dirty="0" smtClean="0"/>
              <a:t>Has the water been consistently used?</a:t>
            </a:r>
          </a:p>
          <a:p>
            <a:pPr marL="285750" indent="-285750">
              <a:buFont typeface="Arial" panose="020B0604020202020204" pitchFamily="34" charset="0"/>
              <a:buChar char="•"/>
            </a:pPr>
            <a:r>
              <a:rPr lang="en-US" dirty="0" smtClean="0"/>
              <a:t>Diversion and depletion of water?</a:t>
            </a:r>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42702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85800" y="228600"/>
            <a:ext cx="76962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altLang="en-US" sz="3200" u="sng" dirty="0"/>
              <a:t>Beneficial Use</a:t>
            </a:r>
            <a:r>
              <a:rPr lang="en-US" altLang="en-US" sz="3200" dirty="0"/>
              <a:t> is the </a:t>
            </a:r>
            <a:r>
              <a:rPr lang="en-US" altLang="en-US" sz="3200" i="1" dirty="0"/>
              <a:t>measure and limit</a:t>
            </a:r>
          </a:p>
          <a:p>
            <a:pPr algn="ctr">
              <a:spcBef>
                <a:spcPct val="20000"/>
              </a:spcBef>
            </a:pPr>
            <a:r>
              <a:rPr lang="en-US" altLang="en-US" sz="3200" dirty="0"/>
              <a:t> of </a:t>
            </a:r>
            <a:r>
              <a:rPr lang="en-US" altLang="en-US" sz="3200" u="sng" dirty="0"/>
              <a:t>all</a:t>
            </a:r>
            <a:r>
              <a:rPr lang="en-US" altLang="en-US" sz="3200" dirty="0"/>
              <a:t> water rights.</a:t>
            </a:r>
          </a:p>
        </p:txBody>
      </p:sp>
      <p:sp>
        <p:nvSpPr>
          <p:cNvPr id="3" name="TextBox 2"/>
          <p:cNvSpPr txBox="1"/>
          <p:nvPr/>
        </p:nvSpPr>
        <p:spPr>
          <a:xfrm>
            <a:off x="838200" y="1752600"/>
            <a:ext cx="1311578" cy="461665"/>
          </a:xfrm>
          <a:prstGeom prst="rect">
            <a:avLst/>
          </a:prstGeom>
          <a:noFill/>
        </p:spPr>
        <p:txBody>
          <a:bodyPr wrap="none" rtlCol="0">
            <a:spAutoFit/>
          </a:bodyPr>
          <a:lstStyle/>
          <a:p>
            <a:r>
              <a:rPr lang="en-US" sz="2400" dirty="0" smtClean="0"/>
              <a:t>Priority:</a:t>
            </a:r>
            <a:endParaRPr lang="en-US" sz="2400" dirty="0"/>
          </a:p>
        </p:txBody>
      </p:sp>
      <p:sp>
        <p:nvSpPr>
          <p:cNvPr id="4" name="TextBox 3"/>
          <p:cNvSpPr txBox="1"/>
          <p:nvPr/>
        </p:nvSpPr>
        <p:spPr>
          <a:xfrm>
            <a:off x="1998251" y="2224827"/>
            <a:ext cx="6582251"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Surface rights are frequently regulated by priority.</a:t>
            </a:r>
          </a:p>
          <a:p>
            <a:pPr marL="285750" indent="-285750">
              <a:buFont typeface="Arial" panose="020B0604020202020204" pitchFamily="34" charset="0"/>
              <a:buChar char="•"/>
            </a:pPr>
            <a:r>
              <a:rPr lang="en-US" dirty="0" smtClean="0"/>
              <a:t>Generally, the priority of a right is the date of filing</a:t>
            </a:r>
          </a:p>
          <a:p>
            <a:r>
              <a:rPr lang="en-US" dirty="0"/>
              <a:t> </a:t>
            </a:r>
            <a:r>
              <a:rPr lang="en-US" dirty="0" smtClean="0"/>
              <a:t>   of the application for an unperfected application </a:t>
            </a:r>
          </a:p>
          <a:p>
            <a:r>
              <a:rPr lang="en-US" dirty="0"/>
              <a:t> </a:t>
            </a:r>
            <a:r>
              <a:rPr lang="en-US" dirty="0" smtClean="0"/>
              <a:t>   or a certificated filing.</a:t>
            </a:r>
          </a:p>
          <a:p>
            <a:pPr marL="285750" indent="-285750">
              <a:buFont typeface="Arial" panose="020B0604020202020204" pitchFamily="34" charset="0"/>
              <a:buChar char="•"/>
            </a:pPr>
            <a:r>
              <a:rPr lang="en-US" dirty="0" smtClean="0"/>
              <a:t>The priority of a perfected right is the date of first use for</a:t>
            </a:r>
          </a:p>
          <a:p>
            <a:r>
              <a:rPr lang="en-US" dirty="0"/>
              <a:t> </a:t>
            </a:r>
            <a:r>
              <a:rPr lang="en-US" dirty="0" smtClean="0"/>
              <a:t>    a diligence claim, the date shown in a decree, or the date</a:t>
            </a:r>
          </a:p>
          <a:p>
            <a:r>
              <a:rPr lang="en-US" dirty="0"/>
              <a:t> </a:t>
            </a:r>
            <a:r>
              <a:rPr lang="en-US" dirty="0" smtClean="0"/>
              <a:t>    shown on the certificate of appropriation.</a:t>
            </a:r>
            <a:endParaRPr lang="en-US" dirty="0"/>
          </a:p>
        </p:txBody>
      </p:sp>
      <p:sp>
        <p:nvSpPr>
          <p:cNvPr id="5" name="TextBox 4"/>
          <p:cNvSpPr txBox="1"/>
          <p:nvPr/>
        </p:nvSpPr>
        <p:spPr>
          <a:xfrm>
            <a:off x="838200" y="4256152"/>
            <a:ext cx="1744388" cy="461665"/>
          </a:xfrm>
          <a:prstGeom prst="rect">
            <a:avLst/>
          </a:prstGeom>
          <a:noFill/>
        </p:spPr>
        <p:txBody>
          <a:bodyPr wrap="none" rtlCol="0">
            <a:spAutoFit/>
          </a:bodyPr>
          <a:lstStyle/>
          <a:p>
            <a:r>
              <a:rPr lang="en-US" sz="2400" dirty="0" smtClean="0"/>
              <a:t>Ownership:</a:t>
            </a:r>
            <a:endParaRPr lang="en-US" sz="2400" dirty="0"/>
          </a:p>
        </p:txBody>
      </p:sp>
      <p:sp>
        <p:nvSpPr>
          <p:cNvPr id="6" name="TextBox 5"/>
          <p:cNvSpPr txBox="1"/>
          <p:nvPr/>
        </p:nvSpPr>
        <p:spPr>
          <a:xfrm>
            <a:off x="1143000" y="4876800"/>
            <a:ext cx="7437502" cy="1200329"/>
          </a:xfrm>
          <a:prstGeom prst="rect">
            <a:avLst/>
          </a:prstGeom>
          <a:noFill/>
        </p:spPr>
        <p:txBody>
          <a:bodyPr wrap="square" rtlCol="0">
            <a:spAutoFit/>
          </a:bodyPr>
          <a:lstStyle/>
          <a:p>
            <a:r>
              <a:rPr lang="en-US" dirty="0" smtClean="0"/>
              <a:t>If you are purchasing a water right, make certain that the person</a:t>
            </a:r>
          </a:p>
          <a:p>
            <a:r>
              <a:rPr lang="en-US" dirty="0" smtClean="0"/>
              <a:t>selling it actually owns what is being sold. Do not rely solely on</a:t>
            </a:r>
          </a:p>
          <a:p>
            <a:r>
              <a:rPr lang="en-US" dirty="0" smtClean="0"/>
              <a:t>the Division’s records for this.  Trust deeds on real estate can affect title to water rights.</a:t>
            </a:r>
            <a:endParaRPr lang="en-US" dirty="0"/>
          </a:p>
        </p:txBody>
      </p:sp>
    </p:spTree>
    <p:extLst>
      <p:ext uri="{BB962C8B-B14F-4D97-AF65-F5344CB8AC3E}">
        <p14:creationId xmlns:p14="http://schemas.microsoft.com/office/powerpoint/2010/main" val="4058115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2" y="490386"/>
            <a:ext cx="7774821" cy="646331"/>
          </a:xfrm>
          <a:prstGeom prst="rect">
            <a:avLst/>
          </a:prstGeom>
          <a:noFill/>
        </p:spPr>
        <p:txBody>
          <a:bodyPr wrap="none" rtlCol="0">
            <a:spAutoFit/>
          </a:bodyPr>
          <a:lstStyle/>
          <a:p>
            <a:r>
              <a:rPr lang="en-US" sz="3600" dirty="0" smtClean="0"/>
              <a:t>How are Water Quantities Measured?</a:t>
            </a:r>
            <a:endParaRPr lang="en-US" sz="3600" dirty="0"/>
          </a:p>
        </p:txBody>
      </p:sp>
      <p:sp>
        <p:nvSpPr>
          <p:cNvPr id="3" name="TextBox 2"/>
          <p:cNvSpPr txBox="1"/>
          <p:nvPr/>
        </p:nvSpPr>
        <p:spPr>
          <a:xfrm>
            <a:off x="2514600" y="1600200"/>
            <a:ext cx="3733800" cy="923330"/>
          </a:xfrm>
          <a:prstGeom prst="rect">
            <a:avLst/>
          </a:prstGeom>
          <a:noFill/>
        </p:spPr>
        <p:txBody>
          <a:bodyPr wrap="square" rtlCol="0">
            <a:spAutoFit/>
          </a:bodyPr>
          <a:lstStyle/>
          <a:p>
            <a:pPr algn="ctr"/>
            <a:r>
              <a:rPr lang="en-US" dirty="0" smtClean="0"/>
              <a:t>UCA 73-1-2 </a:t>
            </a:r>
          </a:p>
          <a:p>
            <a:r>
              <a:rPr lang="en-US" b="1" dirty="0" smtClean="0"/>
              <a:t>Flow</a:t>
            </a:r>
            <a:r>
              <a:rPr lang="en-US" dirty="0" smtClean="0"/>
              <a:t> is measured in </a:t>
            </a:r>
            <a:r>
              <a:rPr lang="en-US" dirty="0" err="1" smtClean="0"/>
              <a:t>cfs</a:t>
            </a:r>
            <a:r>
              <a:rPr lang="en-US" dirty="0" smtClean="0"/>
              <a:t>.</a:t>
            </a:r>
          </a:p>
          <a:p>
            <a:r>
              <a:rPr lang="en-US" b="1" dirty="0" smtClean="0"/>
              <a:t>Volume</a:t>
            </a:r>
            <a:r>
              <a:rPr lang="en-US" dirty="0" smtClean="0"/>
              <a:t> is measured in acre-feet.</a:t>
            </a:r>
            <a:endParaRPr lang="en-US" dirty="0"/>
          </a:p>
        </p:txBody>
      </p:sp>
      <p:sp>
        <p:nvSpPr>
          <p:cNvPr id="4" name="TextBox 3"/>
          <p:cNvSpPr txBox="1"/>
          <p:nvPr/>
        </p:nvSpPr>
        <p:spPr>
          <a:xfrm>
            <a:off x="1600200" y="3352800"/>
            <a:ext cx="5799986" cy="923330"/>
          </a:xfrm>
          <a:prstGeom prst="rect">
            <a:avLst/>
          </a:prstGeom>
          <a:noFill/>
        </p:spPr>
        <p:txBody>
          <a:bodyPr wrap="none" rtlCol="0">
            <a:spAutoFit/>
          </a:bodyPr>
          <a:lstStyle/>
          <a:p>
            <a:r>
              <a:rPr lang="en-US" dirty="0" smtClean="0"/>
              <a:t>How does this come into play in water rights?</a:t>
            </a:r>
          </a:p>
          <a:p>
            <a:r>
              <a:rPr lang="en-US" dirty="0" smtClean="0"/>
              <a:t>Why is it important to consider both flow and volume?</a:t>
            </a:r>
          </a:p>
          <a:p>
            <a:r>
              <a:rPr lang="en-US" dirty="0" smtClean="0"/>
              <a:t>What if the right is for an ephemeral stream?</a:t>
            </a:r>
            <a:endParaRPr lang="en-US" dirty="0"/>
          </a:p>
        </p:txBody>
      </p:sp>
    </p:spTree>
    <p:extLst>
      <p:ext uri="{BB962C8B-B14F-4D97-AF65-F5344CB8AC3E}">
        <p14:creationId xmlns:p14="http://schemas.microsoft.com/office/powerpoint/2010/main" val="57645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51" name="Slide" r:id="rId4" imgW="4494240" imgH="3370320" progId="PowerPoint.Slide.8">
                  <p:embed/>
                </p:oleObj>
              </mc:Choice>
              <mc:Fallback>
                <p:oleObj name="Slide" r:id="rId4" imgW="4494240" imgH="337032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0" y="-152400"/>
          <a:ext cx="9144000" cy="6858000"/>
        </p:xfrm>
        <a:graphic>
          <a:graphicData uri="http://schemas.openxmlformats.org/presentationml/2006/ole">
            <mc:AlternateContent xmlns:mc="http://schemas.openxmlformats.org/markup-compatibility/2006">
              <mc:Choice xmlns:v="urn:schemas-microsoft-com:vml" Requires="v">
                <p:oleObj spid="_x0000_s1152" name="Slide" r:id="rId6" imgW="4494240" imgH="3370320" progId="PowerPoint.Slide.8">
                  <p:embed/>
                </p:oleObj>
              </mc:Choice>
              <mc:Fallback>
                <p:oleObj name="Slide" r:id="rId6" imgW="4494240" imgH="337032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Text Box 5"/>
          <p:cNvSpPr txBox="1">
            <a:spLocks noChangeArrowheads="1"/>
          </p:cNvSpPr>
          <p:nvPr/>
        </p:nvSpPr>
        <p:spPr bwMode="auto">
          <a:xfrm>
            <a:off x="2133600" y="1336675"/>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dirty="0"/>
          </a:p>
        </p:txBody>
      </p:sp>
      <p:sp>
        <p:nvSpPr>
          <p:cNvPr id="33798" name="Text Box 6"/>
          <p:cNvSpPr txBox="1">
            <a:spLocks noChangeArrowheads="1"/>
          </p:cNvSpPr>
          <p:nvPr/>
        </p:nvSpPr>
        <p:spPr bwMode="auto">
          <a:xfrm>
            <a:off x="1524002" y="441892"/>
            <a:ext cx="5778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Rural Water </a:t>
            </a:r>
            <a:r>
              <a:rPr lang="en-US" altLang="en-US" sz="3200" dirty="0" smtClean="0"/>
              <a:t>Association</a:t>
            </a:r>
            <a:endParaRPr lang="en-US" altLang="en-US" sz="3200" dirty="0"/>
          </a:p>
          <a:p>
            <a:pPr algn="ctr"/>
            <a:r>
              <a:rPr lang="en-US" altLang="en-US" sz="2800" dirty="0" smtClean="0"/>
              <a:t>WATER RIGHT TRAINING</a:t>
            </a:r>
          </a:p>
        </p:txBody>
      </p:sp>
      <p:sp>
        <p:nvSpPr>
          <p:cNvPr id="33799" name="Text Box 7"/>
          <p:cNvSpPr txBox="1">
            <a:spLocks noChangeArrowheads="1"/>
          </p:cNvSpPr>
          <p:nvPr/>
        </p:nvSpPr>
        <p:spPr bwMode="auto">
          <a:xfrm>
            <a:off x="4953003" y="4038600"/>
            <a:ext cx="319350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John Mann, P.E.</a:t>
            </a:r>
          </a:p>
          <a:p>
            <a:r>
              <a:rPr lang="en-US" altLang="en-US" dirty="0"/>
              <a:t>Assistant State Engineer</a:t>
            </a:r>
          </a:p>
          <a:p>
            <a:r>
              <a:rPr lang="en-US" altLang="en-US" dirty="0"/>
              <a:t>Utah Division of Water </a:t>
            </a:r>
            <a:r>
              <a:rPr lang="en-US" altLang="en-US" dirty="0" smtClean="0"/>
              <a:t>Rights</a:t>
            </a:r>
          </a:p>
          <a:p>
            <a:endParaRPr lang="en-US" altLang="en-US" dirty="0"/>
          </a:p>
          <a:p>
            <a:endParaRPr lang="en-US" altLang="en-US" dirty="0" smtClean="0"/>
          </a:p>
          <a:p>
            <a:r>
              <a:rPr lang="en-US" altLang="en-US" dirty="0" smtClean="0"/>
              <a:t>April 27-28, 2015</a:t>
            </a:r>
            <a:endParaRPr lang="en-US" altLang="en-US" dirty="0"/>
          </a:p>
        </p:txBody>
      </p:sp>
      <p:pic>
        <p:nvPicPr>
          <p:cNvPr id="33800" name="Picture 8" descr="C:\Users\WRTUSER\Pictures\uba.spill.outl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3505200"/>
            <a:ext cx="3962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1793875"/>
            <a:ext cx="5134162" cy="784830"/>
          </a:xfrm>
          <a:prstGeom prst="rect">
            <a:avLst/>
          </a:prstGeom>
          <a:noFill/>
        </p:spPr>
        <p:txBody>
          <a:bodyPr wrap="none" rtlCol="0">
            <a:spAutoFit/>
          </a:bodyPr>
          <a:lstStyle/>
          <a:p>
            <a:r>
              <a:rPr lang="en-US" sz="4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 Right Basics</a:t>
            </a:r>
            <a:endParaRPr lang="en-US" sz="4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375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066800"/>
            <a:ext cx="3829382" cy="646331"/>
          </a:xfrm>
          <a:prstGeom prst="rect">
            <a:avLst/>
          </a:prstGeom>
          <a:noFill/>
        </p:spPr>
        <p:txBody>
          <a:bodyPr wrap="none" rtlCol="0">
            <a:spAutoFit/>
          </a:bodyPr>
          <a:lstStyle/>
          <a:p>
            <a:r>
              <a:rPr lang="en-US" sz="3600" dirty="0" smtClean="0"/>
              <a:t>DUTIES OF WATER</a:t>
            </a:r>
            <a:endParaRPr lang="en-US" sz="3600" dirty="0"/>
          </a:p>
        </p:txBody>
      </p:sp>
      <p:sp>
        <p:nvSpPr>
          <p:cNvPr id="4" name="TextBox 3"/>
          <p:cNvSpPr txBox="1"/>
          <p:nvPr/>
        </p:nvSpPr>
        <p:spPr>
          <a:xfrm>
            <a:off x="1600200" y="2209800"/>
            <a:ext cx="6067687" cy="646331"/>
          </a:xfrm>
          <a:prstGeom prst="rect">
            <a:avLst/>
          </a:prstGeom>
          <a:noFill/>
        </p:spPr>
        <p:txBody>
          <a:bodyPr wrap="none" rtlCol="0">
            <a:spAutoFit/>
          </a:bodyPr>
          <a:lstStyle/>
          <a:p>
            <a:r>
              <a:rPr lang="en-US" dirty="0" smtClean="0"/>
              <a:t>Domestic use              0.45 acre-foot per residence</a:t>
            </a:r>
          </a:p>
          <a:p>
            <a:r>
              <a:rPr lang="en-US" dirty="0"/>
              <a:t> </a:t>
            </a:r>
            <a:r>
              <a:rPr lang="en-US" dirty="0" smtClean="0"/>
              <a:t>                                 0.25 acre-foot if part time (cabin)</a:t>
            </a:r>
            <a:endParaRPr lang="en-US" dirty="0"/>
          </a:p>
        </p:txBody>
      </p:sp>
      <p:sp>
        <p:nvSpPr>
          <p:cNvPr id="5" name="TextBox 4"/>
          <p:cNvSpPr txBox="1"/>
          <p:nvPr/>
        </p:nvSpPr>
        <p:spPr>
          <a:xfrm>
            <a:off x="1600199" y="3026648"/>
            <a:ext cx="5019323" cy="369332"/>
          </a:xfrm>
          <a:prstGeom prst="rect">
            <a:avLst/>
          </a:prstGeom>
          <a:noFill/>
        </p:spPr>
        <p:txBody>
          <a:bodyPr wrap="none" rtlCol="0">
            <a:spAutoFit/>
          </a:bodyPr>
          <a:lstStyle/>
          <a:p>
            <a:r>
              <a:rPr lang="en-US" dirty="0" err="1" smtClean="0"/>
              <a:t>Stockwatering</a:t>
            </a:r>
            <a:r>
              <a:rPr lang="en-US" dirty="0" smtClean="0"/>
              <a:t>             0.028 acre-foot per </a:t>
            </a:r>
            <a:r>
              <a:rPr lang="en-US" dirty="0" err="1" smtClean="0"/>
              <a:t>elu</a:t>
            </a:r>
            <a:endParaRPr lang="en-US" dirty="0"/>
          </a:p>
        </p:txBody>
      </p:sp>
      <p:sp>
        <p:nvSpPr>
          <p:cNvPr id="6" name="TextBox 5"/>
          <p:cNvSpPr txBox="1"/>
          <p:nvPr/>
        </p:nvSpPr>
        <p:spPr>
          <a:xfrm>
            <a:off x="1600200" y="3505200"/>
            <a:ext cx="6300123" cy="369332"/>
          </a:xfrm>
          <a:prstGeom prst="rect">
            <a:avLst/>
          </a:prstGeom>
          <a:noFill/>
        </p:spPr>
        <p:txBody>
          <a:bodyPr wrap="none" rtlCol="0">
            <a:spAutoFit/>
          </a:bodyPr>
          <a:lstStyle/>
          <a:p>
            <a:r>
              <a:rPr lang="en-US" dirty="0" smtClean="0"/>
              <a:t>Irrigation                    Ranges from 3 – 6 acre-feet per acre</a:t>
            </a:r>
            <a:endParaRPr lang="en-US" dirty="0"/>
          </a:p>
        </p:txBody>
      </p:sp>
      <p:sp>
        <p:nvSpPr>
          <p:cNvPr id="7" name="TextBox 6"/>
          <p:cNvSpPr txBox="1"/>
          <p:nvPr/>
        </p:nvSpPr>
        <p:spPr>
          <a:xfrm>
            <a:off x="1514474" y="4655745"/>
            <a:ext cx="6120971" cy="369332"/>
          </a:xfrm>
          <a:prstGeom prst="rect">
            <a:avLst/>
          </a:prstGeom>
          <a:noFill/>
        </p:spPr>
        <p:txBody>
          <a:bodyPr wrap="none" rtlCol="0">
            <a:spAutoFit/>
          </a:bodyPr>
          <a:lstStyle/>
          <a:p>
            <a:r>
              <a:rPr lang="en-US" dirty="0" smtClean="0">
                <a:hlinkClick r:id="rId2"/>
              </a:rPr>
              <a:t>Policies of the Division</a:t>
            </a:r>
            <a:r>
              <a:rPr lang="en-US" dirty="0" smtClean="0"/>
              <a:t> currently in place including duties</a:t>
            </a:r>
            <a:endParaRPr lang="en-US" dirty="0"/>
          </a:p>
        </p:txBody>
      </p:sp>
    </p:spTree>
    <p:extLst>
      <p:ext uri="{BB962C8B-B14F-4D97-AF65-F5344CB8AC3E}">
        <p14:creationId xmlns:p14="http://schemas.microsoft.com/office/powerpoint/2010/main" val="2378286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838200"/>
            <a:ext cx="5646097" cy="707886"/>
          </a:xfrm>
          <a:prstGeom prst="rect">
            <a:avLst/>
          </a:prstGeom>
          <a:noFill/>
        </p:spPr>
        <p:txBody>
          <a:bodyPr wrap="none" rtlCol="0">
            <a:spAutoFit/>
          </a:bodyPr>
          <a:lstStyle/>
          <a:p>
            <a:r>
              <a:rPr lang="en-US" sz="4000" dirty="0" smtClean="0"/>
              <a:t>Diversion and Depletion</a:t>
            </a:r>
            <a:endParaRPr lang="en-US" sz="4000" dirty="0"/>
          </a:p>
        </p:txBody>
      </p:sp>
      <p:sp>
        <p:nvSpPr>
          <p:cNvPr id="3" name="TextBox 2"/>
          <p:cNvSpPr txBox="1"/>
          <p:nvPr/>
        </p:nvSpPr>
        <p:spPr>
          <a:xfrm>
            <a:off x="990599" y="1905000"/>
            <a:ext cx="7435049" cy="1754326"/>
          </a:xfrm>
          <a:prstGeom prst="rect">
            <a:avLst/>
          </a:prstGeom>
          <a:noFill/>
        </p:spPr>
        <p:txBody>
          <a:bodyPr wrap="none" rtlCol="0">
            <a:spAutoFit/>
          </a:bodyPr>
          <a:lstStyle/>
          <a:p>
            <a:r>
              <a:rPr lang="en-US" u="sng" dirty="0" smtClean="0"/>
              <a:t>Diversion</a:t>
            </a:r>
            <a:r>
              <a:rPr lang="en-US" dirty="0" smtClean="0"/>
              <a:t> is the amount of water that can be taken from a source</a:t>
            </a:r>
          </a:p>
          <a:p>
            <a:r>
              <a:rPr lang="en-US" dirty="0" smtClean="0"/>
              <a:t>and applied to beneficial use.  It can be limited by either the flow</a:t>
            </a:r>
          </a:p>
          <a:p>
            <a:r>
              <a:rPr lang="en-US" dirty="0" smtClean="0"/>
              <a:t>(by </a:t>
            </a:r>
            <a:r>
              <a:rPr lang="en-US" dirty="0" err="1" smtClean="0"/>
              <a:t>cfs</a:t>
            </a:r>
            <a:r>
              <a:rPr lang="en-US" dirty="0" smtClean="0"/>
              <a:t>) or volume (acre-feet).  The diversion of water and the </a:t>
            </a:r>
          </a:p>
          <a:p>
            <a:r>
              <a:rPr lang="en-US" dirty="0"/>
              <a:t>b</a:t>
            </a:r>
            <a:r>
              <a:rPr lang="en-US" dirty="0" smtClean="0"/>
              <a:t>eneficial use are limited by the water right.  When a diversion </a:t>
            </a:r>
          </a:p>
          <a:p>
            <a:r>
              <a:rPr lang="en-US" dirty="0" smtClean="0"/>
              <a:t>amount is determined for change applications, they are usually based</a:t>
            </a:r>
          </a:p>
          <a:p>
            <a:r>
              <a:rPr lang="en-US" dirty="0" smtClean="0"/>
              <a:t>on a </a:t>
            </a:r>
            <a:r>
              <a:rPr lang="en-US" u="sng" dirty="0" smtClean="0"/>
              <a:t>duty</a:t>
            </a:r>
            <a:r>
              <a:rPr lang="en-US" dirty="0" smtClean="0"/>
              <a:t> for the use(s).</a:t>
            </a:r>
            <a:endParaRPr lang="en-US" dirty="0"/>
          </a:p>
        </p:txBody>
      </p:sp>
      <p:sp>
        <p:nvSpPr>
          <p:cNvPr id="4" name="TextBox 3"/>
          <p:cNvSpPr txBox="1"/>
          <p:nvPr/>
        </p:nvSpPr>
        <p:spPr>
          <a:xfrm>
            <a:off x="990600" y="4191000"/>
            <a:ext cx="6798656" cy="1200329"/>
          </a:xfrm>
          <a:prstGeom prst="rect">
            <a:avLst/>
          </a:prstGeom>
          <a:noFill/>
        </p:spPr>
        <p:txBody>
          <a:bodyPr wrap="none" rtlCol="0">
            <a:spAutoFit/>
          </a:bodyPr>
          <a:lstStyle/>
          <a:p>
            <a:r>
              <a:rPr lang="en-US" u="sng" dirty="0" smtClean="0"/>
              <a:t>Depletion</a:t>
            </a:r>
            <a:r>
              <a:rPr lang="en-US" dirty="0" smtClean="0"/>
              <a:t> is the amount of water consumed in the process of </a:t>
            </a:r>
          </a:p>
          <a:p>
            <a:r>
              <a:rPr lang="en-US" dirty="0"/>
              <a:t>b</a:t>
            </a:r>
            <a:r>
              <a:rPr lang="en-US" dirty="0" smtClean="0"/>
              <a:t>eneficially using the water. It is considered lost to the system.</a:t>
            </a:r>
          </a:p>
          <a:p>
            <a:r>
              <a:rPr lang="en-US" dirty="0" smtClean="0"/>
              <a:t>The difference between the diversion and depletion is returned</a:t>
            </a:r>
          </a:p>
          <a:p>
            <a:r>
              <a:rPr lang="en-US" dirty="0"/>
              <a:t>t</a:t>
            </a:r>
            <a:r>
              <a:rPr lang="en-US" dirty="0" smtClean="0"/>
              <a:t>o the system and should be available to other users.</a:t>
            </a:r>
            <a:endParaRPr lang="en-US" dirty="0"/>
          </a:p>
        </p:txBody>
      </p:sp>
    </p:spTree>
    <p:extLst>
      <p:ext uri="{BB962C8B-B14F-4D97-AF65-F5344CB8AC3E}">
        <p14:creationId xmlns:p14="http://schemas.microsoft.com/office/powerpoint/2010/main" val="2281505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850612"/>
            <a:ext cx="3246210" cy="584775"/>
          </a:xfrm>
          <a:prstGeom prst="rect">
            <a:avLst/>
          </a:prstGeom>
          <a:noFill/>
        </p:spPr>
        <p:txBody>
          <a:bodyPr wrap="none" rtlCol="0">
            <a:spAutoFit/>
          </a:bodyPr>
          <a:lstStyle/>
          <a:p>
            <a:pPr algn="ctr"/>
            <a:r>
              <a:rPr lang="en-US" sz="3200" dirty="0" smtClean="0"/>
              <a:t>Depletion Values</a:t>
            </a:r>
            <a:endParaRPr lang="en-US" sz="3200" dirty="0"/>
          </a:p>
        </p:txBody>
      </p:sp>
      <p:sp>
        <p:nvSpPr>
          <p:cNvPr id="3" name="TextBox 2"/>
          <p:cNvSpPr txBox="1"/>
          <p:nvPr/>
        </p:nvSpPr>
        <p:spPr>
          <a:xfrm>
            <a:off x="1905000" y="2025134"/>
            <a:ext cx="5105400" cy="923330"/>
          </a:xfrm>
          <a:prstGeom prst="rect">
            <a:avLst/>
          </a:prstGeom>
          <a:noFill/>
        </p:spPr>
        <p:txBody>
          <a:bodyPr wrap="square" rtlCol="0">
            <a:spAutoFit/>
          </a:bodyPr>
          <a:lstStyle/>
          <a:p>
            <a:r>
              <a:rPr lang="en-US" dirty="0" smtClean="0"/>
              <a:t>Domestic            20% = 0.09 ac-</a:t>
            </a:r>
            <a:r>
              <a:rPr lang="en-US" dirty="0" err="1" smtClean="0"/>
              <a:t>ft</a:t>
            </a:r>
            <a:endParaRPr lang="en-US" dirty="0" smtClean="0"/>
          </a:p>
          <a:p>
            <a:r>
              <a:rPr lang="en-US" dirty="0" err="1" smtClean="0"/>
              <a:t>Stockwatering</a:t>
            </a:r>
            <a:r>
              <a:rPr lang="en-US" dirty="0" smtClean="0"/>
              <a:t>   100% = 0.028 ac-</a:t>
            </a:r>
            <a:r>
              <a:rPr lang="en-US" dirty="0" err="1" smtClean="0"/>
              <a:t>ft</a:t>
            </a:r>
            <a:endParaRPr lang="en-US" dirty="0" smtClean="0"/>
          </a:p>
          <a:p>
            <a:r>
              <a:rPr lang="en-US" dirty="0" smtClean="0"/>
              <a:t>Irrigation is variable.  Approximately 50%.</a:t>
            </a:r>
          </a:p>
        </p:txBody>
      </p:sp>
      <p:sp>
        <p:nvSpPr>
          <p:cNvPr id="4" name="Rectangle 3"/>
          <p:cNvSpPr/>
          <p:nvPr/>
        </p:nvSpPr>
        <p:spPr>
          <a:xfrm>
            <a:off x="1410832" y="4267200"/>
            <a:ext cx="5715000" cy="369332"/>
          </a:xfrm>
          <a:prstGeom prst="rect">
            <a:avLst/>
          </a:prstGeom>
        </p:spPr>
        <p:txBody>
          <a:bodyPr wrap="square">
            <a:spAutoFit/>
          </a:bodyPr>
          <a:lstStyle/>
          <a:p>
            <a:r>
              <a:rPr lang="en-US" dirty="0" smtClean="0">
                <a:hlinkClick r:id="rId2"/>
              </a:rPr>
              <a:t>http</a:t>
            </a:r>
            <a:r>
              <a:rPr lang="en-US" dirty="0">
                <a:hlinkClick r:id="rId2"/>
              </a:rPr>
              <a:t>://waterrights.utah.gov/automm/calculator.asp</a:t>
            </a:r>
            <a:endParaRPr lang="en-US" dirty="0"/>
          </a:p>
        </p:txBody>
      </p:sp>
    </p:spTree>
    <p:extLst>
      <p:ext uri="{BB962C8B-B14F-4D97-AF65-F5344CB8AC3E}">
        <p14:creationId xmlns:p14="http://schemas.microsoft.com/office/powerpoint/2010/main" val="3960781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idx="4294967295"/>
          </p:nvPr>
        </p:nvSpPr>
        <p:spPr/>
        <p:txBody>
          <a:bodyPr/>
          <a:lstStyle/>
          <a:p>
            <a:pPr marL="0" indent="0">
              <a:buNone/>
            </a:pPr>
            <a:r>
              <a:rPr lang="en-US" altLang="en-US" dirty="0"/>
              <a:t>Distribution by Priority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2188"/>
            <a:ext cx="91424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299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728436"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284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61913"/>
            <a:ext cx="7543800"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661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0"/>
            <a:ext cx="5715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17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ph of groundwater level data at USGS 403701112195001  (C- 2- 4)29bcc-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2"/>
            <a:ext cx="6477000" cy="4801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256" y="5636569"/>
            <a:ext cx="7449475" cy="461665"/>
          </a:xfrm>
          <a:prstGeom prst="rect">
            <a:avLst/>
          </a:prstGeom>
          <a:noFill/>
        </p:spPr>
        <p:txBody>
          <a:bodyPr wrap="none" rtlCol="0">
            <a:spAutoFit/>
          </a:bodyPr>
          <a:lstStyle/>
          <a:p>
            <a:r>
              <a:rPr lang="en-US" sz="2400" dirty="0" smtClean="0"/>
              <a:t>Tooele Valley graph of depth to groundwater vs time</a:t>
            </a:r>
            <a:endParaRPr lang="en-US" sz="2400" dirty="0"/>
          </a:p>
        </p:txBody>
      </p:sp>
    </p:spTree>
    <p:extLst>
      <p:ext uri="{BB962C8B-B14F-4D97-AF65-F5344CB8AC3E}">
        <p14:creationId xmlns:p14="http://schemas.microsoft.com/office/powerpoint/2010/main" val="670145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of groundwater level data at USGS 374252113391801  (C-35-16)33bcc-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2" y="609600"/>
            <a:ext cx="5524500"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131449"/>
            <a:ext cx="8060220" cy="461665"/>
          </a:xfrm>
          <a:prstGeom prst="rect">
            <a:avLst/>
          </a:prstGeom>
          <a:noFill/>
        </p:spPr>
        <p:txBody>
          <a:bodyPr wrap="none" rtlCol="0">
            <a:spAutoFit/>
          </a:bodyPr>
          <a:lstStyle/>
          <a:p>
            <a:r>
              <a:rPr lang="en-US" sz="2400" dirty="0" smtClean="0"/>
              <a:t>Beryl – Enterprise graph of depth to groundwater vs time</a:t>
            </a:r>
          </a:p>
        </p:txBody>
      </p:sp>
    </p:spTree>
    <p:extLst>
      <p:ext uri="{BB962C8B-B14F-4D97-AF65-F5344CB8AC3E}">
        <p14:creationId xmlns:p14="http://schemas.microsoft.com/office/powerpoint/2010/main" val="1002662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5" name="Group 3"/>
          <p:cNvGrpSpPr>
            <a:grpSpLocks/>
          </p:cNvGrpSpPr>
          <p:nvPr/>
        </p:nvGrpSpPr>
        <p:grpSpPr bwMode="auto">
          <a:xfrm>
            <a:off x="0" y="-614363"/>
            <a:ext cx="9144000" cy="8086726"/>
            <a:chOff x="0" y="0"/>
            <a:chExt cx="5760" cy="5094"/>
          </a:xfrm>
        </p:grpSpPr>
        <p:grpSp>
          <p:nvGrpSpPr>
            <p:cNvPr id="90116" name="Group 4"/>
            <p:cNvGrpSpPr>
              <a:grpSpLocks/>
            </p:cNvGrpSpPr>
            <p:nvPr/>
          </p:nvGrpSpPr>
          <p:grpSpPr bwMode="auto">
            <a:xfrm>
              <a:off x="0" y="0"/>
              <a:ext cx="5760" cy="422"/>
              <a:chOff x="0" y="0"/>
              <a:chExt cx="5760" cy="422"/>
            </a:xfrm>
          </p:grpSpPr>
          <p:sp>
            <p:nvSpPr>
              <p:cNvPr id="90117" name="Rectangle 5"/>
              <p:cNvSpPr>
                <a:spLocks noChangeArrowheads="1"/>
              </p:cNvSpPr>
              <p:nvPr/>
            </p:nvSpPr>
            <p:spPr bwMode="auto">
              <a:xfrm>
                <a:off x="0" y="0"/>
                <a:ext cx="5760" cy="42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8" name="Rectangle 6"/>
              <p:cNvSpPr>
                <a:spLocks noChangeArrowheads="1"/>
              </p:cNvSpPr>
              <p:nvPr/>
            </p:nvSpPr>
            <p:spPr bwMode="auto">
              <a:xfrm>
                <a:off x="0" y="0"/>
                <a:ext cx="5760" cy="42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ltLang="en-US" sz="1400" b="1">
                    <a:solidFill>
                      <a:srgbClr val="660000"/>
                    </a:solidFill>
                    <a:latin typeface="Arial" pitchFamily="34" charset="0"/>
                    <a:cs typeface="Arial" pitchFamily="34" charset="0"/>
                  </a:rPr>
                  <a:t>Well interference</a:t>
                </a:r>
                <a:endParaRPr lang="en-US" altLang="en-US" sz="1100"/>
              </a:p>
              <a:p>
                <a:pPr algn="l" eaLnBrk="0" hangingPunct="0"/>
                <a:endParaRPr lang="en-US" altLang="en-US"/>
              </a:p>
            </p:txBody>
          </p:sp>
        </p:grpSp>
        <p:grpSp>
          <p:nvGrpSpPr>
            <p:cNvPr id="90119" name="Group 7"/>
            <p:cNvGrpSpPr>
              <a:grpSpLocks/>
            </p:cNvGrpSpPr>
            <p:nvPr/>
          </p:nvGrpSpPr>
          <p:grpSpPr bwMode="auto">
            <a:xfrm>
              <a:off x="0" y="422"/>
              <a:ext cx="5175" cy="4672"/>
              <a:chOff x="0" y="4742"/>
              <a:chExt cx="5175" cy="4672"/>
            </a:xfrm>
          </p:grpSpPr>
          <p:sp>
            <p:nvSpPr>
              <p:cNvPr id="90120" name="Rectangle 8"/>
              <p:cNvSpPr>
                <a:spLocks noChangeArrowheads="1"/>
              </p:cNvSpPr>
              <p:nvPr/>
            </p:nvSpPr>
            <p:spPr bwMode="auto">
              <a:xfrm>
                <a:off x="855" y="4742"/>
                <a:ext cx="4320" cy="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i="1" dirty="0">
                    <a:hlinkClick r:id="rId3"/>
                  </a:rPr>
                  <a:t>  </a:t>
                </a:r>
                <a:r>
                  <a:rPr lang="en-US" altLang="en-US" sz="25900" b="1" i="1" dirty="0"/>
                  <a:t> </a:t>
                </a:r>
                <a:r>
                  <a:rPr lang="en-US" altLang="en-US" b="1" i="1" dirty="0"/>
                  <a:t>                                                                                         </a:t>
                </a:r>
                <a:endParaRPr lang="en-US" altLang="en-US" dirty="0"/>
              </a:p>
              <a:p>
                <a:pPr algn="l" eaLnBrk="0" hangingPunct="0"/>
                <a:r>
                  <a:rPr lang="en-US" altLang="en-US" b="1" i="1" dirty="0"/>
                  <a:t>If the cones of depression for two or more wells overlap, there is said to be well interference</a:t>
                </a:r>
                <a:r>
                  <a:rPr lang="en-US" altLang="en-US" i="1" dirty="0"/>
                  <a:t>.</a:t>
                </a:r>
                <a:r>
                  <a:rPr lang="en-US" altLang="en-US" b="1" i="1" dirty="0"/>
                  <a:t> </a:t>
                </a:r>
                <a:r>
                  <a:rPr lang="en-US" altLang="en-US" i="1" dirty="0"/>
                  <a:t>This interference reduces the water available to each of the wells.</a:t>
                </a:r>
                <a:endParaRPr lang="en-US" altLang="en-US" b="1" i="1" dirty="0"/>
              </a:p>
              <a:p>
                <a:pPr algn="l" eaLnBrk="0" hangingPunct="0"/>
                <a:endParaRPr lang="en-US" altLang="en-US" b="1" i="1" dirty="0"/>
              </a:p>
            </p:txBody>
          </p:sp>
          <p:sp>
            <p:nvSpPr>
              <p:cNvPr id="90121" name="Rectangle 9"/>
              <p:cNvSpPr>
                <a:spLocks noChangeArrowheads="1"/>
              </p:cNvSpPr>
              <p:nvPr/>
            </p:nvSpPr>
            <p:spPr bwMode="auto">
              <a:xfrm>
                <a:off x="0" y="8896"/>
                <a:ext cx="301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a:t> </a:t>
                </a:r>
              </a:p>
              <a:p>
                <a:pPr eaLnBrk="0" hangingPunct="0"/>
                <a:endParaRPr lang="en-US" altLang="en-US"/>
              </a:p>
            </p:txBody>
          </p:sp>
        </p:grpSp>
      </p:grpSp>
      <p:pic>
        <p:nvPicPr>
          <p:cNvPr id="90122" name="Picture 10" descr="well interference illustr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28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9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702" y="1521737"/>
            <a:ext cx="5368565" cy="4893647"/>
          </a:xfrm>
          <a:prstGeom prst="rect">
            <a:avLst/>
          </a:prstGeom>
          <a:noFill/>
        </p:spPr>
        <p:txBody>
          <a:bodyPr wrap="square" rtlCol="0">
            <a:spAutoFit/>
          </a:bodyPr>
          <a:lstStyle/>
          <a:p>
            <a:r>
              <a:rPr lang="en-US" sz="2400" dirty="0" smtClean="0"/>
              <a:t>           </a:t>
            </a:r>
            <a:r>
              <a:rPr lang="en-US" sz="2400" b="1" dirty="0" smtClean="0"/>
              <a:t>Monday</a:t>
            </a:r>
          </a:p>
          <a:p>
            <a:r>
              <a:rPr lang="en-US" sz="2400" dirty="0" smtClean="0"/>
              <a:t>Water Right Basics and Applications</a:t>
            </a:r>
          </a:p>
          <a:p>
            <a:r>
              <a:rPr lang="en-US" sz="2400" dirty="0" smtClean="0"/>
              <a:t>Adjudication</a:t>
            </a:r>
          </a:p>
          <a:p>
            <a:r>
              <a:rPr lang="en-US" sz="2400" dirty="0" smtClean="0"/>
              <a:t>Distribution</a:t>
            </a:r>
          </a:p>
          <a:p>
            <a:r>
              <a:rPr lang="en-US" sz="2400" dirty="0" smtClean="0"/>
              <a:t>Well </a:t>
            </a:r>
            <a:r>
              <a:rPr lang="en-US" sz="2400" dirty="0" smtClean="0"/>
              <a:t>Drilling</a:t>
            </a:r>
          </a:p>
          <a:p>
            <a:r>
              <a:rPr lang="en-US" sz="2400" dirty="0"/>
              <a:t>Public Water Supplier Reporting</a:t>
            </a:r>
          </a:p>
          <a:p>
            <a:r>
              <a:rPr lang="en-US" sz="2400" dirty="0" smtClean="0"/>
              <a:t>Public </a:t>
            </a:r>
            <a:r>
              <a:rPr lang="en-US" sz="2400" dirty="0" smtClean="0"/>
              <a:t>Water Supplier Issues</a:t>
            </a:r>
          </a:p>
          <a:p>
            <a:endParaRPr lang="en-US" sz="2400" dirty="0" smtClean="0"/>
          </a:p>
          <a:p>
            <a:r>
              <a:rPr lang="en-US" sz="2400" dirty="0" smtClean="0"/>
              <a:t>            </a:t>
            </a:r>
            <a:r>
              <a:rPr lang="en-US" sz="2400" b="1" dirty="0" smtClean="0"/>
              <a:t>Tuesday</a:t>
            </a:r>
          </a:p>
          <a:p>
            <a:r>
              <a:rPr lang="en-US" sz="2400" dirty="0"/>
              <a:t>Water Use Groups and Supplemental</a:t>
            </a:r>
          </a:p>
          <a:p>
            <a:r>
              <a:rPr lang="en-US" sz="2400" dirty="0"/>
              <a:t>     Rights</a:t>
            </a:r>
          </a:p>
          <a:p>
            <a:r>
              <a:rPr lang="en-US" sz="2400" dirty="0" smtClean="0"/>
              <a:t>Website </a:t>
            </a:r>
            <a:r>
              <a:rPr lang="en-US" sz="2400" dirty="0" smtClean="0"/>
              <a:t>Overview</a:t>
            </a:r>
          </a:p>
          <a:p>
            <a:r>
              <a:rPr lang="en-US" sz="2400" dirty="0" smtClean="0"/>
              <a:t>Overview, Questions, Wrap Up</a:t>
            </a:r>
          </a:p>
        </p:txBody>
      </p:sp>
      <p:sp>
        <p:nvSpPr>
          <p:cNvPr id="6" name="TextBox 5"/>
          <p:cNvSpPr txBox="1"/>
          <p:nvPr/>
        </p:nvSpPr>
        <p:spPr>
          <a:xfrm>
            <a:off x="1905000" y="758230"/>
            <a:ext cx="5133970" cy="646331"/>
          </a:xfrm>
          <a:prstGeom prst="rect">
            <a:avLst/>
          </a:prstGeom>
          <a:noFill/>
        </p:spPr>
        <p:txBody>
          <a:bodyPr wrap="none" rtlCol="0">
            <a:spAutoFit/>
          </a:bodyPr>
          <a:lstStyle/>
          <a:p>
            <a:r>
              <a:rPr lang="en-US" sz="3600" dirty="0" smtClean="0"/>
              <a:t>Content of RWA Training</a:t>
            </a:r>
            <a:endParaRPr lang="en-US" sz="3600" dirty="0"/>
          </a:p>
        </p:txBody>
      </p:sp>
    </p:spTree>
    <p:extLst>
      <p:ext uri="{BB962C8B-B14F-4D97-AF65-F5344CB8AC3E}">
        <p14:creationId xmlns:p14="http://schemas.microsoft.com/office/powerpoint/2010/main" val="1734311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20000" cy="3970318"/>
          </a:xfrm>
          <a:prstGeom prst="rect">
            <a:avLst/>
          </a:prstGeom>
          <a:noFill/>
        </p:spPr>
        <p:txBody>
          <a:bodyPr wrap="square" rtlCol="0">
            <a:spAutoFit/>
          </a:bodyPr>
          <a:lstStyle/>
          <a:p>
            <a:r>
              <a:rPr lang="en-US" sz="3600" dirty="0" smtClean="0"/>
              <a:t>           Rhetorical Question:  </a:t>
            </a:r>
          </a:p>
          <a:p>
            <a:endParaRPr lang="en-US" sz="3600" dirty="0"/>
          </a:p>
          <a:p>
            <a:r>
              <a:rPr lang="en-US" sz="3600" dirty="0" smtClean="0"/>
              <a:t>Based on the previous 3 slides, what is </a:t>
            </a:r>
            <a:r>
              <a:rPr lang="en-US" sz="3600" i="1" u="sng" dirty="0"/>
              <a:t>i</a:t>
            </a:r>
            <a:r>
              <a:rPr lang="en-US" sz="3600" i="1" u="sng" dirty="0" smtClean="0"/>
              <a:t>mpairment</a:t>
            </a:r>
            <a:r>
              <a:rPr lang="en-US" sz="3600" dirty="0" smtClean="0"/>
              <a:t>?</a:t>
            </a:r>
          </a:p>
          <a:p>
            <a:endParaRPr lang="en-US" sz="3600" dirty="0"/>
          </a:p>
          <a:p>
            <a:r>
              <a:rPr lang="en-US" sz="3600" dirty="0" smtClean="0"/>
              <a:t>Who determines if a right is impaired?</a:t>
            </a:r>
            <a:endParaRPr lang="en-US" sz="3600" dirty="0"/>
          </a:p>
        </p:txBody>
      </p:sp>
    </p:spTree>
    <p:extLst>
      <p:ext uri="{BB962C8B-B14F-4D97-AF65-F5344CB8AC3E}">
        <p14:creationId xmlns:p14="http://schemas.microsoft.com/office/powerpoint/2010/main" val="2719161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Documents and Settings\Administrator\My Documents\ApplicationPro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idx="4294967295"/>
          </p:nvPr>
        </p:nvSpPr>
        <p:spPr>
          <a:xfrm>
            <a:off x="4343400" y="4876801"/>
            <a:ext cx="4572000" cy="553998"/>
          </a:xfrm>
        </p:spPr>
        <p:txBody>
          <a:bodyPr wrap="square">
            <a:spAutoFit/>
          </a:bodyPr>
          <a:lstStyle/>
          <a:p>
            <a:pPr marL="0" indent="0">
              <a:buNone/>
            </a:pPr>
            <a:r>
              <a:rPr lang="en-US" altLang="en-US" sz="3000" dirty="0"/>
              <a:t>APPLICATION PROCESS</a:t>
            </a:r>
          </a:p>
        </p:txBody>
      </p:sp>
    </p:spTree>
    <p:extLst>
      <p:ext uri="{BB962C8B-B14F-4D97-AF65-F5344CB8AC3E}">
        <p14:creationId xmlns:p14="http://schemas.microsoft.com/office/powerpoint/2010/main" val="288811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1027" descr="C:\Documents and Settings\Administrator\My Documents\ApplicationPro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5116513"/>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1028" descr="C:\Documents and Settings\Administrator\My Documents\ex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9938"/>
            <a:ext cx="3352800" cy="2278062"/>
          </a:xfrm>
          <a:prstGeom prst="rect">
            <a:avLst/>
          </a:prstGeom>
          <a:noFill/>
          <a:extLst>
            <a:ext uri="{909E8E84-426E-40DD-AFC4-6F175D3DCCD1}">
              <a14:hiddenFill xmlns:a14="http://schemas.microsoft.com/office/drawing/2010/main">
                <a:solidFill>
                  <a:srgbClr val="FFFFFF"/>
                </a:solidFill>
              </a14:hiddenFill>
            </a:ext>
          </a:extLst>
        </p:spPr>
      </p:pic>
      <p:sp>
        <p:nvSpPr>
          <p:cNvPr id="51206" name="Rectangle 1030"/>
          <p:cNvSpPr>
            <a:spLocks noGrp="1" noChangeArrowheads="1"/>
          </p:cNvSpPr>
          <p:nvPr>
            <p:ph type="title" idx="4294967295"/>
          </p:nvPr>
        </p:nvSpPr>
        <p:spPr>
          <a:xfrm>
            <a:off x="4343400" y="5116515"/>
            <a:ext cx="3886200" cy="1508105"/>
          </a:xfrm>
          <a:noFill/>
          <a:ln/>
        </p:spPr>
        <p:txBody>
          <a:bodyPr>
            <a:spAutoFit/>
          </a:bodyPr>
          <a:lstStyle/>
          <a:p>
            <a:pPr marL="0" indent="0">
              <a:buNone/>
            </a:pPr>
            <a:r>
              <a:rPr lang="en-US" altLang="en-US" dirty="0"/>
              <a:t>APPLICATION PROCESS</a:t>
            </a:r>
          </a:p>
        </p:txBody>
      </p:sp>
    </p:spTree>
    <p:extLst>
      <p:ext uri="{BB962C8B-B14F-4D97-AF65-F5344CB8AC3E}">
        <p14:creationId xmlns:p14="http://schemas.microsoft.com/office/powerpoint/2010/main" val="35540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886200" y="5002213"/>
            <a:ext cx="5029200" cy="1508105"/>
          </a:xfrm>
        </p:spPr>
        <p:txBody>
          <a:bodyPr wrap="square">
            <a:spAutoFit/>
          </a:bodyPr>
          <a:lstStyle/>
          <a:p>
            <a:pPr marL="0" indent="0">
              <a:buNone/>
            </a:pPr>
            <a:r>
              <a:rPr lang="en-US" altLang="en-US" dirty="0"/>
              <a:t>APPLICATION PROCESS</a:t>
            </a:r>
          </a:p>
        </p:txBody>
      </p:sp>
      <p:pic>
        <p:nvPicPr>
          <p:cNvPr id="52227" name="Picture 3" descr="C:\Documents and Settings\Administrator\My Documents\ApplicationPro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C:\Documents and Settings\Administrator\My Documents\ex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8351"/>
            <a:ext cx="3352800" cy="227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7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00200" y="152400"/>
            <a:ext cx="6172200" cy="800219"/>
          </a:xfrm>
          <a:ln>
            <a:solidFill>
              <a:schemeClr val="tx1"/>
            </a:solidFill>
            <a:miter lim="800000"/>
            <a:headEnd/>
            <a:tailEnd/>
          </a:ln>
          <a:effectLst>
            <a:outerShdw dist="35921" dir="2700000" algn="ctr" rotWithShape="0">
              <a:schemeClr val="bg1"/>
            </a:outerShdw>
          </a:effectLst>
        </p:spPr>
        <p:txBody>
          <a:bodyPr wrap="square">
            <a:spAutoFit/>
          </a:bodyPr>
          <a:lstStyle/>
          <a:p>
            <a:pPr marL="0" indent="0">
              <a:buNone/>
            </a:pPr>
            <a:r>
              <a:rPr lang="en-US" altLang="en-US" b="1" dirty="0"/>
              <a:t>ADVERTISING PERIOD</a:t>
            </a:r>
          </a:p>
        </p:txBody>
      </p:sp>
      <p:sp>
        <p:nvSpPr>
          <p:cNvPr id="17411" name="Rectangle 3"/>
          <p:cNvSpPr>
            <a:spLocks noGrp="1" noChangeArrowheads="1"/>
          </p:cNvSpPr>
          <p:nvPr>
            <p:ph type="body" idx="4294967295"/>
          </p:nvPr>
        </p:nvSpPr>
        <p:spPr>
          <a:xfrm>
            <a:off x="381000" y="1295400"/>
            <a:ext cx="5105400" cy="4343400"/>
          </a:xfrm>
          <a:prstGeom prst="rect">
            <a:avLst/>
          </a:prstGeom>
          <a:solidFill>
            <a:srgbClr val="A9C0FF"/>
          </a:solidFill>
          <a:ln>
            <a:solidFill>
              <a:schemeClr val="tx1"/>
            </a:solidFill>
            <a:miter lim="800000"/>
            <a:headEnd/>
            <a:tailEnd/>
          </a:ln>
          <a:effectLst>
            <a:outerShdw dist="107763" dir="2700000" algn="ctr" rotWithShape="0">
              <a:schemeClr val="tx1"/>
            </a:outerShdw>
          </a:effectLst>
        </p:spPr>
        <p:txBody>
          <a:bodyPr/>
          <a:lstStyle/>
          <a:p>
            <a:r>
              <a:rPr lang="en-US" altLang="en-US" sz="2800" dirty="0"/>
              <a:t>PERMANENT FILINGS</a:t>
            </a:r>
          </a:p>
          <a:p>
            <a:r>
              <a:rPr lang="en-US" altLang="en-US" sz="2800" dirty="0"/>
              <a:t>TEMPORARY </a:t>
            </a:r>
            <a:r>
              <a:rPr lang="en-US" altLang="en-US" sz="2800" dirty="0" smtClean="0"/>
              <a:t>APPS AND SMALL DOMESTIC APPLICATIONS</a:t>
            </a:r>
            <a:endParaRPr lang="en-US" altLang="en-US" sz="2800" dirty="0"/>
          </a:p>
          <a:p>
            <a:r>
              <a:rPr lang="en-US" altLang="en-US" sz="2800" dirty="0"/>
              <a:t>NOTICES DRAFTED BY DIVISION</a:t>
            </a:r>
          </a:p>
          <a:p>
            <a:r>
              <a:rPr lang="en-US" altLang="en-US" sz="2800" dirty="0"/>
              <a:t>PROOF OF </a:t>
            </a:r>
            <a:r>
              <a:rPr lang="en-US" altLang="en-US" sz="2800" dirty="0" smtClean="0"/>
              <a:t>PUBLICATION</a:t>
            </a:r>
          </a:p>
          <a:p>
            <a:r>
              <a:rPr lang="en-US" altLang="en-US" sz="2800" dirty="0" smtClean="0"/>
              <a:t>SEE DIVISION WEBSITE FOR A LIST OF NEW FILINGS</a:t>
            </a:r>
            <a:endParaRPr lang="en-US" altLang="en-US" sz="2800" dirty="0"/>
          </a:p>
        </p:txBody>
      </p:sp>
      <p:pic>
        <p:nvPicPr>
          <p:cNvPr id="17412" name="Picture 4" descr="C:\Documents and Settings\Administrator\My Documents\k91700cj[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52600"/>
            <a:ext cx="3567113" cy="4740275"/>
          </a:xfrm>
          <a:prstGeom prst="rect">
            <a:avLst/>
          </a:prstGeom>
          <a:noFill/>
          <a:ln w="9525">
            <a:solidFill>
              <a:schemeClr val="tx1"/>
            </a:solidFill>
            <a:miter lim="800000"/>
            <a:headEnd/>
            <a:tailEnd/>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5879068"/>
            <a:ext cx="798968" cy="369332"/>
          </a:xfrm>
          <a:prstGeom prst="rect">
            <a:avLst/>
          </a:prstGeom>
          <a:noFill/>
        </p:spPr>
        <p:txBody>
          <a:bodyPr wrap="square" rtlCol="0">
            <a:spAutoFit/>
          </a:bodyPr>
          <a:lstStyle/>
          <a:p>
            <a:r>
              <a:rPr lang="en-US" dirty="0" smtClean="0">
                <a:hlinkClick r:id="rId4"/>
              </a:rPr>
              <a:t>Lists</a:t>
            </a:r>
            <a:endParaRPr lang="en-US" dirty="0"/>
          </a:p>
        </p:txBody>
      </p:sp>
    </p:spTree>
    <p:extLst>
      <p:ext uri="{BB962C8B-B14F-4D97-AF65-F5344CB8AC3E}">
        <p14:creationId xmlns:p14="http://schemas.microsoft.com/office/powerpoint/2010/main" val="358794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0" name="Picture 4" descr="C:\Documents and Settings\Administrator\My Documents\My Pictures\426633_35af502adb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0"/>
            <a:ext cx="4808214" cy="3657600"/>
          </a:xfrm>
          <a:prstGeom prst="rect">
            <a:avLst/>
          </a:prstGeom>
          <a:noFill/>
          <a:ln w="9525">
            <a:solidFill>
              <a:schemeClr val="tx1"/>
            </a:solidFill>
            <a:miter lim="800000"/>
            <a:headEnd/>
            <a:tailEnd/>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type="body" idx="4294967295"/>
          </p:nvPr>
        </p:nvSpPr>
        <p:spPr>
          <a:xfrm>
            <a:off x="228600" y="685800"/>
            <a:ext cx="4038600" cy="4285789"/>
          </a:xfrm>
          <a:prstGeom prst="rect">
            <a:avLst/>
          </a:prstGeom>
          <a:solidFill>
            <a:srgbClr val="A9C0FF"/>
          </a:solidFill>
          <a:ln>
            <a:solidFill>
              <a:schemeClr val="tx1"/>
            </a:solidFill>
            <a:miter lim="800000"/>
            <a:headEnd/>
            <a:tailEnd/>
          </a:ln>
          <a:effectLst>
            <a:outerShdw dist="71842" dir="2700000" algn="ctr" rotWithShape="0">
              <a:schemeClr val="tx1"/>
            </a:outerShdw>
          </a:effectLst>
        </p:spPr>
        <p:txBody>
          <a:bodyPr>
            <a:spAutoFit/>
          </a:bodyPr>
          <a:lstStyle/>
          <a:p>
            <a:pPr algn="ctr">
              <a:buFontTx/>
              <a:buNone/>
            </a:pPr>
            <a:r>
              <a:rPr lang="en-US" altLang="en-US" sz="4400" b="1" dirty="0"/>
              <a:t>PROTESTS</a:t>
            </a:r>
          </a:p>
          <a:p>
            <a:r>
              <a:rPr lang="en-US" altLang="en-US" sz="2400" dirty="0" smtClean="0"/>
              <a:t>MUST </a:t>
            </a:r>
            <a:r>
              <a:rPr lang="en-US" altLang="en-US" sz="2400" dirty="0"/>
              <a:t>PROVIDE RELEVANT RIGHT NUMBER</a:t>
            </a:r>
          </a:p>
          <a:p>
            <a:r>
              <a:rPr lang="en-US" altLang="en-US" sz="2400" dirty="0" smtClean="0"/>
              <a:t>TIMELY AND INCLUDE THE FILING FEE ($15)</a:t>
            </a:r>
            <a:endParaRPr lang="en-US" altLang="en-US" sz="2400" dirty="0"/>
          </a:p>
          <a:p>
            <a:r>
              <a:rPr lang="en-US" altLang="en-US" sz="2400" dirty="0" smtClean="0"/>
              <a:t>CONTACT </a:t>
            </a:r>
            <a:r>
              <a:rPr lang="en-US" altLang="en-US" sz="2400" dirty="0" smtClean="0"/>
              <a:t>INFORMATION</a:t>
            </a:r>
          </a:p>
          <a:p>
            <a:r>
              <a:rPr lang="en-US" altLang="en-US" sz="2400" dirty="0" smtClean="0"/>
              <a:t>BECOME A </a:t>
            </a:r>
            <a:r>
              <a:rPr lang="en-US" altLang="en-US" sz="2400" u="sng" dirty="0" smtClean="0"/>
              <a:t>PARTY</a:t>
            </a:r>
            <a:r>
              <a:rPr lang="en-US" altLang="en-US" sz="2400" dirty="0" smtClean="0"/>
              <a:t> TO THE </a:t>
            </a:r>
            <a:r>
              <a:rPr lang="en-US" altLang="en-US" sz="2400" dirty="0" smtClean="0"/>
              <a:t>PROCEEDING</a:t>
            </a:r>
          </a:p>
          <a:p>
            <a:r>
              <a:rPr lang="en-US" altLang="en-US" sz="2400" dirty="0" smtClean="0"/>
              <a:t>One protest per party</a:t>
            </a:r>
            <a:endParaRPr lang="en-US" altLang="en-US" sz="2400" dirty="0"/>
          </a:p>
        </p:txBody>
      </p:sp>
    </p:spTree>
    <p:extLst>
      <p:ext uri="{BB962C8B-B14F-4D97-AF65-F5344CB8AC3E}">
        <p14:creationId xmlns:p14="http://schemas.microsoft.com/office/powerpoint/2010/main" val="341433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391399" cy="1143000"/>
          </a:xfrm>
        </p:spPr>
        <p:style>
          <a:lnRef idx="2">
            <a:schemeClr val="dk1"/>
          </a:lnRef>
          <a:fillRef idx="1">
            <a:schemeClr val="lt1"/>
          </a:fillRef>
          <a:effectRef idx="0">
            <a:schemeClr val="dk1"/>
          </a:effectRef>
          <a:fontRef idx="minor">
            <a:schemeClr val="dk1"/>
          </a:fontRef>
        </p:style>
        <p:txBody>
          <a:bodyPr/>
          <a:lstStyle/>
          <a:p>
            <a:pPr marL="0" indent="0" algn="l">
              <a:buNone/>
            </a:pPr>
            <a:r>
              <a:rPr lang="en-US" dirty="0" smtClean="0"/>
              <a:t>Action on the Application</a:t>
            </a:r>
            <a:endParaRPr lang="en-US" dirty="0"/>
          </a:p>
        </p:txBody>
      </p:sp>
      <p:sp>
        <p:nvSpPr>
          <p:cNvPr id="3" name="Content Placeholder 2"/>
          <p:cNvSpPr>
            <a:spLocks noGrp="1"/>
          </p:cNvSpPr>
          <p:nvPr>
            <p:ph sz="quarter" idx="13"/>
          </p:nvPr>
        </p:nvSpPr>
        <p:spPr>
          <a:xfrm>
            <a:off x="1143000" y="2209800"/>
            <a:ext cx="6400800" cy="3474720"/>
          </a:xfrm>
        </p:spPr>
        <p:txBody>
          <a:bodyPr/>
          <a:lstStyle/>
          <a:p>
            <a:pPr marL="45720" indent="0">
              <a:buNone/>
            </a:pPr>
            <a:r>
              <a:rPr lang="en-US" dirty="0" smtClean="0"/>
              <a:t>Administrative hearing may be held.</a:t>
            </a:r>
          </a:p>
          <a:p>
            <a:pPr marL="45720" indent="0">
              <a:buNone/>
            </a:pPr>
            <a:r>
              <a:rPr lang="en-US" dirty="0" smtClean="0"/>
              <a:t>Approved or Rejected pursuant to 73-3-8 UCA.</a:t>
            </a:r>
          </a:p>
          <a:p>
            <a:pPr marL="45720" indent="0">
              <a:buNone/>
            </a:pPr>
            <a:r>
              <a:rPr lang="en-US" u="sng" dirty="0" smtClean="0"/>
              <a:t>Parties</a:t>
            </a:r>
            <a:r>
              <a:rPr lang="en-US" dirty="0" smtClean="0"/>
              <a:t> can request reconsideration or seek de novo review of the decision in court.</a:t>
            </a:r>
            <a:endParaRPr lang="en-US" dirty="0"/>
          </a:p>
          <a:p>
            <a:pPr marL="45720" indent="0">
              <a:buNone/>
            </a:pPr>
            <a:r>
              <a:rPr lang="en-US" dirty="0" smtClean="0"/>
              <a:t>If approved, a deadline is set for the applicant to use the water and submit Proof. </a:t>
            </a:r>
          </a:p>
          <a:p>
            <a:pPr marL="45720" indent="0">
              <a:buNone/>
            </a:pPr>
            <a:r>
              <a:rPr lang="en-US" dirty="0" smtClean="0"/>
              <a:t>The document used for action on applications is an </a:t>
            </a:r>
            <a:r>
              <a:rPr lang="en-US" u="sng" dirty="0" smtClean="0"/>
              <a:t>Order of the State Engineer</a:t>
            </a:r>
            <a:r>
              <a:rPr lang="en-US" dirty="0" smtClean="0"/>
              <a:t>.</a:t>
            </a:r>
            <a:endParaRPr lang="en-US" dirty="0"/>
          </a:p>
        </p:txBody>
      </p:sp>
    </p:spTree>
    <p:extLst>
      <p:ext uri="{BB962C8B-B14F-4D97-AF65-F5344CB8AC3E}">
        <p14:creationId xmlns:p14="http://schemas.microsoft.com/office/powerpoint/2010/main" val="355533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6" name="Picture 8" descr="C:\Documents and Settings\Administrator\My Documents\ExtensionForm04212008135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371600"/>
            <a:ext cx="3943350" cy="5100638"/>
          </a:xfrm>
          <a:prstGeom prst="rect">
            <a:avLst/>
          </a:prstGeom>
          <a:noFill/>
          <a:ln w="9525">
            <a:solidFill>
              <a:schemeClr val="tx1"/>
            </a:solidFill>
            <a:miter lim="800000"/>
            <a:headEnd/>
            <a:tailEnd/>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3011" name="Rectangle 3"/>
          <p:cNvSpPr>
            <a:spLocks noGrp="1" noChangeArrowheads="1"/>
          </p:cNvSpPr>
          <p:nvPr>
            <p:ph type="body" idx="4294967295"/>
          </p:nvPr>
        </p:nvSpPr>
        <p:spPr>
          <a:xfrm>
            <a:off x="685800" y="1905000"/>
            <a:ext cx="3505200" cy="4044950"/>
          </a:xfrm>
          <a:prstGeom prst="rect">
            <a:avLst/>
          </a:prstGeom>
          <a:solidFill>
            <a:srgbClr val="FFCC99"/>
          </a:solidFill>
          <a:ln>
            <a:solidFill>
              <a:schemeClr val="tx1"/>
            </a:solidFill>
            <a:miter lim="800000"/>
            <a:headEnd/>
            <a:tailEnd/>
          </a:ln>
          <a:effectLst>
            <a:outerShdw dist="53882" dir="2700000" algn="ctr" rotWithShape="0">
              <a:schemeClr val="tx1"/>
            </a:outerShdw>
          </a:effectLst>
        </p:spPr>
        <p:txBody>
          <a:bodyPr>
            <a:spAutoFit/>
          </a:bodyPr>
          <a:lstStyle/>
          <a:p>
            <a:r>
              <a:rPr lang="en-US" altLang="en-US" sz="2400" dirty="0"/>
              <a:t>FORMS AND FEES</a:t>
            </a:r>
          </a:p>
          <a:p>
            <a:r>
              <a:rPr lang="en-US" altLang="en-US" sz="2400" dirty="0"/>
              <a:t>ADVERTISING AFTER FOURTEEN YEARS</a:t>
            </a:r>
          </a:p>
          <a:p>
            <a:r>
              <a:rPr lang="en-US" altLang="en-US" sz="2400" dirty="0"/>
              <a:t>REVIEW AND RECOMMENDATION</a:t>
            </a:r>
          </a:p>
          <a:p>
            <a:r>
              <a:rPr lang="en-US" altLang="en-US" sz="2400" dirty="0"/>
              <a:t>GRANTED OR DENIED</a:t>
            </a:r>
          </a:p>
          <a:p>
            <a:r>
              <a:rPr lang="en-US" altLang="en-US" sz="2400" dirty="0"/>
              <a:t>RECONSIDERATION AND/OR APPEAL</a:t>
            </a:r>
          </a:p>
        </p:txBody>
      </p:sp>
      <p:sp>
        <p:nvSpPr>
          <p:cNvPr id="43014" name="WordArt 6"/>
          <p:cNvSpPr>
            <a:spLocks noChangeArrowheads="1" noChangeShapeType="1" noTextEdit="1"/>
          </p:cNvSpPr>
          <p:nvPr/>
        </p:nvSpPr>
        <p:spPr bwMode="auto">
          <a:xfrm>
            <a:off x="609600" y="838200"/>
            <a:ext cx="7800975" cy="8985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scene3d>
              <a:camera prst="legacyPerspectiveTop">
                <a:rot lat="20699999" lon="0" rev="0"/>
              </a:camera>
              <a:lightRig rig="legacyFlat4" dir="t"/>
            </a:scene3d>
            <a:sp3d extrusionH="252400" prstMaterial="legacyMatte">
              <a:extrusionClr>
                <a:srgbClr val="FFCC99"/>
              </a:extrusionClr>
            </a:sp3d>
          </a:bodyPr>
          <a:lstStyle/>
          <a:p>
            <a:r>
              <a:rPr lang="en-US" sz="3600" kern="10" dirty="0">
                <a:ln w="9525">
                  <a:round/>
                  <a:headEnd/>
                  <a:tailEnd/>
                </a:ln>
                <a:solidFill>
                  <a:srgbClr val="000000"/>
                </a:solidFill>
                <a:latin typeface="Arial Black"/>
              </a:rPr>
              <a:t>EXTENSION REQUEST</a:t>
            </a:r>
          </a:p>
        </p:txBody>
      </p:sp>
    </p:spTree>
    <p:extLst>
      <p:ext uri="{BB962C8B-B14F-4D97-AF65-F5344CB8AC3E}">
        <p14:creationId xmlns:p14="http://schemas.microsoft.com/office/powerpoint/2010/main" val="387034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60" name="Picture 4" descr="C:\Documents and Settings\Administrator\My Documents\proof1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524000"/>
            <a:ext cx="3770313" cy="4876800"/>
          </a:xfrm>
          <a:prstGeom prst="rect">
            <a:avLst/>
          </a:prstGeom>
          <a:noFill/>
          <a:ln w="9525">
            <a:solidFill>
              <a:schemeClr val="tx1"/>
            </a:solidFill>
            <a:miter lim="800000"/>
            <a:headEnd/>
            <a:tailEnd/>
          </a:ln>
          <a:effectLst>
            <a:outerShdw dist="53882" dir="81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5059" name="Rectangle 3"/>
          <p:cNvSpPr>
            <a:spLocks noGrp="1" noChangeArrowheads="1"/>
          </p:cNvSpPr>
          <p:nvPr>
            <p:ph type="body" idx="4294967295"/>
          </p:nvPr>
        </p:nvSpPr>
        <p:spPr>
          <a:xfrm>
            <a:off x="838200" y="1905000"/>
            <a:ext cx="3200400" cy="4344266"/>
          </a:xfrm>
          <a:prstGeom prst="rect">
            <a:avLst/>
          </a:prstGeom>
          <a:solidFill>
            <a:srgbClr val="CCFFCC"/>
          </a:solidFill>
          <a:ln>
            <a:solidFill>
              <a:schemeClr val="tx1"/>
            </a:solidFill>
            <a:miter lim="800000"/>
            <a:headEnd/>
            <a:tailEnd/>
          </a:ln>
          <a:effectLst>
            <a:outerShdw dist="53882" dir="2700000" algn="ctr" rotWithShape="0">
              <a:schemeClr val="tx1"/>
            </a:outerShdw>
          </a:effectLst>
        </p:spPr>
        <p:txBody>
          <a:bodyPr>
            <a:spAutoFit/>
          </a:bodyPr>
          <a:lstStyle/>
          <a:p>
            <a:r>
              <a:rPr lang="en-US" altLang="en-US" sz="2800" dirty="0" smtClean="0"/>
              <a:t>Forms provided by the Division</a:t>
            </a:r>
            <a:endParaRPr lang="en-US" altLang="en-US" sz="2800" dirty="0"/>
          </a:p>
          <a:p>
            <a:r>
              <a:rPr lang="en-US" altLang="en-US" sz="2800" dirty="0" smtClean="0"/>
              <a:t>Prepared by an engineer or surveyor</a:t>
            </a:r>
            <a:endParaRPr lang="en-US" altLang="en-US" sz="2800" dirty="0"/>
          </a:p>
          <a:p>
            <a:r>
              <a:rPr lang="en-US" altLang="en-US" sz="2800" dirty="0" smtClean="0"/>
              <a:t>Reviewed by staff</a:t>
            </a:r>
            <a:endParaRPr lang="en-US" altLang="en-US" sz="2800" dirty="0"/>
          </a:p>
          <a:p>
            <a:r>
              <a:rPr lang="en-US" altLang="en-US" sz="2800" dirty="0" smtClean="0"/>
              <a:t>May be accepted or rejected</a:t>
            </a:r>
            <a:endParaRPr lang="en-US" altLang="en-US" sz="2800" dirty="0"/>
          </a:p>
        </p:txBody>
      </p:sp>
      <p:sp>
        <p:nvSpPr>
          <p:cNvPr id="45058" name="Rectangle 2"/>
          <p:cNvSpPr>
            <a:spLocks noGrp="1" noChangeArrowheads="1"/>
          </p:cNvSpPr>
          <p:nvPr>
            <p:ph type="title"/>
          </p:nvPr>
        </p:nvSpPr>
        <p:spPr>
          <a:xfrm>
            <a:off x="762000" y="228600"/>
            <a:ext cx="7772400" cy="800219"/>
          </a:xfrm>
          <a:ln>
            <a:solidFill>
              <a:schemeClr val="tx1"/>
            </a:solidFill>
            <a:miter lim="800000"/>
            <a:headEnd/>
            <a:tailEnd/>
          </a:ln>
          <a:effectLst>
            <a:outerShdw dist="53882" dir="2700000" algn="ctr" rotWithShape="0">
              <a:schemeClr val="bg1"/>
            </a:outerShdw>
          </a:effectLst>
        </p:spPr>
        <p:txBody>
          <a:bodyPr wrap="square">
            <a:spAutoFit/>
          </a:bodyPr>
          <a:lstStyle/>
          <a:p>
            <a:pPr marL="0" indent="0">
              <a:buNone/>
            </a:pPr>
            <a:r>
              <a:rPr lang="en-US" altLang="en-US" dirty="0"/>
              <a:t>PROOF OF BENEFICIAL USE</a:t>
            </a:r>
          </a:p>
        </p:txBody>
      </p:sp>
    </p:spTree>
    <p:extLst>
      <p:ext uri="{BB962C8B-B14F-4D97-AF65-F5344CB8AC3E}">
        <p14:creationId xmlns:p14="http://schemas.microsoft.com/office/powerpoint/2010/main" val="346340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560457"/>
            <a:ext cx="6202339" cy="707886"/>
          </a:xfrm>
          <a:prstGeom prst="rect">
            <a:avLst/>
          </a:prstGeom>
          <a:noFill/>
        </p:spPr>
        <p:txBody>
          <a:bodyPr wrap="none" rtlCol="0">
            <a:spAutoFit/>
          </a:bodyPr>
          <a:lstStyle/>
          <a:p>
            <a:r>
              <a:rPr lang="en-US" sz="4000" dirty="0" smtClean="0"/>
              <a:t>Affidavit of Beneficial Use</a:t>
            </a:r>
            <a:endParaRPr lang="en-US" sz="4000" dirty="0"/>
          </a:p>
        </p:txBody>
      </p:sp>
      <p:sp>
        <p:nvSpPr>
          <p:cNvPr id="5" name="TextBox 4"/>
          <p:cNvSpPr txBox="1"/>
          <p:nvPr/>
        </p:nvSpPr>
        <p:spPr>
          <a:xfrm>
            <a:off x="1447800" y="1752600"/>
            <a:ext cx="7034298" cy="4401205"/>
          </a:xfrm>
          <a:prstGeom prst="rect">
            <a:avLst/>
          </a:prstGeom>
          <a:noFill/>
        </p:spPr>
        <p:txBody>
          <a:bodyPr wrap="none" rtlCol="0">
            <a:spAutoFit/>
          </a:bodyPr>
          <a:lstStyle/>
          <a:p>
            <a:r>
              <a:rPr lang="en-US" sz="2800" dirty="0" smtClean="0"/>
              <a:t>* Must include one domestic use.</a:t>
            </a:r>
          </a:p>
          <a:p>
            <a:r>
              <a:rPr lang="en-US" sz="2800" dirty="0" smtClean="0"/>
              <a:t>* Is limited to irrigation of 0.25 acre</a:t>
            </a:r>
          </a:p>
          <a:p>
            <a:r>
              <a:rPr lang="en-US" sz="2800" dirty="0" smtClean="0"/>
              <a:t>  and watering 10 equivalent livestock.</a:t>
            </a:r>
          </a:p>
          <a:p>
            <a:r>
              <a:rPr lang="en-US" sz="2800" dirty="0" smtClean="0"/>
              <a:t>* Homeowner can prepare it. No engineer</a:t>
            </a:r>
          </a:p>
          <a:p>
            <a:r>
              <a:rPr lang="en-US" sz="2800" dirty="0" smtClean="0"/>
              <a:t>  or surveyor required.</a:t>
            </a:r>
          </a:p>
          <a:p>
            <a:endParaRPr lang="en-US" sz="2800" dirty="0" smtClean="0"/>
          </a:p>
          <a:p>
            <a:r>
              <a:rPr lang="en-US" sz="2800" dirty="0" smtClean="0"/>
              <a:t>Affidavit can be used to reinstate a lapsed</a:t>
            </a:r>
          </a:p>
          <a:p>
            <a:r>
              <a:rPr lang="en-US" sz="2800" dirty="0" smtClean="0"/>
              <a:t>domestic application.</a:t>
            </a:r>
          </a:p>
          <a:p>
            <a:endParaRPr lang="en-US" sz="2800" dirty="0"/>
          </a:p>
          <a:p>
            <a:r>
              <a:rPr lang="en-US" sz="2800" dirty="0" smtClean="0"/>
              <a:t>See website</a:t>
            </a:r>
            <a:r>
              <a:rPr lang="en-US" sz="2800" dirty="0"/>
              <a:t> </a:t>
            </a:r>
            <a:r>
              <a:rPr lang="en-US" sz="2800" dirty="0" smtClean="0"/>
              <a:t>for more info.</a:t>
            </a:r>
          </a:p>
        </p:txBody>
      </p:sp>
    </p:spTree>
    <p:extLst>
      <p:ext uri="{BB962C8B-B14F-4D97-AF65-F5344CB8AC3E}">
        <p14:creationId xmlns:p14="http://schemas.microsoft.com/office/powerpoint/2010/main" val="319435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691" y="187695"/>
            <a:ext cx="7848600" cy="6617196"/>
          </a:xfrm>
          <a:prstGeom prst="rect">
            <a:avLst/>
          </a:prstGeom>
          <a:noFill/>
        </p:spPr>
        <p:txBody>
          <a:bodyPr wrap="square" rtlCol="0">
            <a:spAutoFit/>
          </a:bodyPr>
          <a:lstStyle/>
          <a:p>
            <a:pPr algn="ctr"/>
            <a:r>
              <a:rPr lang="en-US" sz="2800" dirty="0" smtClean="0"/>
              <a:t>Basics</a:t>
            </a:r>
            <a:endParaRPr lang="en-US" sz="2800" dirty="0" smtClean="0"/>
          </a:p>
          <a:p>
            <a:endParaRPr lang="en-US" dirty="0"/>
          </a:p>
          <a:p>
            <a:r>
              <a:rPr lang="en-US" b="1" dirty="0" smtClean="0"/>
              <a:t>Acre-foot</a:t>
            </a:r>
            <a:r>
              <a:rPr lang="en-US" dirty="0" smtClean="0"/>
              <a:t> is a measure of volume. It is 1 foot in depth of water on 1 acre of land.</a:t>
            </a:r>
          </a:p>
          <a:p>
            <a:endParaRPr lang="en-US" b="1" dirty="0" smtClean="0"/>
          </a:p>
          <a:p>
            <a:r>
              <a:rPr lang="en-US" b="1" dirty="0" smtClean="0"/>
              <a:t>CFS</a:t>
            </a:r>
            <a:r>
              <a:rPr lang="en-US" dirty="0" smtClean="0"/>
              <a:t> is a measure of flow.  It is 1 cubic foot of water moving at 1 foot per second.</a:t>
            </a:r>
          </a:p>
          <a:p>
            <a:endParaRPr lang="en-US" b="1" dirty="0" smtClean="0"/>
          </a:p>
          <a:p>
            <a:r>
              <a:rPr lang="en-US" b="1" dirty="0" smtClean="0"/>
              <a:t>Duty</a:t>
            </a:r>
            <a:r>
              <a:rPr lang="en-US" dirty="0" smtClean="0"/>
              <a:t> is an estimate of the amount of water reasonably required for specific purposes such as irrigation or domestic use.</a:t>
            </a:r>
          </a:p>
          <a:p>
            <a:endParaRPr lang="en-US" dirty="0"/>
          </a:p>
          <a:p>
            <a:r>
              <a:rPr lang="en-US" b="1" dirty="0" smtClean="0"/>
              <a:t>State Engineer</a:t>
            </a:r>
            <a:r>
              <a:rPr lang="en-US" dirty="0" smtClean="0"/>
              <a:t> is the individual who is responsible for administering water rights.  He is the director of the Utah Division of Water Rights (sometimes also referred to as the State Engineer’s Office) and is appointed by the Governor for a four year term.</a:t>
            </a:r>
          </a:p>
          <a:p>
            <a:endParaRPr lang="en-US" dirty="0"/>
          </a:p>
          <a:p>
            <a:r>
              <a:rPr lang="en-US" b="1" dirty="0" smtClean="0"/>
              <a:t>Aquifer</a:t>
            </a:r>
            <a:r>
              <a:rPr lang="en-US" dirty="0" smtClean="0"/>
              <a:t> is a below ground geologic structure containing water.  </a:t>
            </a:r>
            <a:endParaRPr lang="en-US" dirty="0" smtClean="0"/>
          </a:p>
          <a:p>
            <a:endParaRPr lang="en-US" u="sng" dirty="0"/>
          </a:p>
          <a:p>
            <a:r>
              <a:rPr lang="en-US" u="sng" dirty="0" smtClean="0"/>
              <a:t>All </a:t>
            </a:r>
            <a:r>
              <a:rPr lang="en-US" u="sng" dirty="0" smtClean="0"/>
              <a:t>water, whether above ground </a:t>
            </a:r>
            <a:r>
              <a:rPr lang="en-US" u="sng" dirty="0" smtClean="0"/>
              <a:t>(in </a:t>
            </a:r>
            <a:r>
              <a:rPr lang="en-US" u="sng" dirty="0" smtClean="0"/>
              <a:t>streams and </a:t>
            </a:r>
            <a:r>
              <a:rPr lang="en-US" u="sng" dirty="0" smtClean="0"/>
              <a:t>springs) </a:t>
            </a:r>
            <a:r>
              <a:rPr lang="en-US" u="sng" dirty="0" smtClean="0"/>
              <a:t>or below ground in aquifers, originates as precipitation</a:t>
            </a:r>
            <a:r>
              <a:rPr lang="en-US" dirty="0" smtClean="0"/>
              <a:t>.</a:t>
            </a:r>
          </a:p>
          <a:p>
            <a:endParaRPr lang="en-US" dirty="0" smtClean="0"/>
          </a:p>
          <a:p>
            <a:r>
              <a:rPr lang="en-US" dirty="0" smtClean="0">
                <a:hlinkClick r:id="rId2"/>
              </a:rPr>
              <a:t>Water Rights web site</a:t>
            </a:r>
            <a:endParaRPr lang="en-US" dirty="0" smtClean="0"/>
          </a:p>
          <a:p>
            <a:endParaRPr lang="en-US" dirty="0"/>
          </a:p>
        </p:txBody>
      </p:sp>
    </p:spTree>
    <p:extLst>
      <p:ext uri="{BB962C8B-B14F-4D97-AF65-F5344CB8AC3E}">
        <p14:creationId xmlns:p14="http://schemas.microsoft.com/office/powerpoint/2010/main" val="246147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10" name="Picture 6" descr="C:\Documents and Settings\Administrator\My Documents\My Pictures\untitl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065338"/>
            <a:ext cx="4905375" cy="4425950"/>
          </a:xfrm>
          <a:prstGeom prst="rect">
            <a:avLst/>
          </a:prstGeom>
          <a:noFill/>
          <a:ln w="9525">
            <a:solidFill>
              <a:schemeClr val="tx1"/>
            </a:solidFill>
            <a:miter lim="800000"/>
            <a:headEnd/>
            <a:tailEnd/>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7107" name="Rectangle 3"/>
          <p:cNvSpPr>
            <a:spLocks noGrp="1" noChangeArrowheads="1"/>
          </p:cNvSpPr>
          <p:nvPr>
            <p:ph type="body" idx="4294967295"/>
          </p:nvPr>
        </p:nvSpPr>
        <p:spPr>
          <a:xfrm>
            <a:off x="152400" y="1600200"/>
            <a:ext cx="3657600" cy="4122667"/>
          </a:xfrm>
          <a:prstGeom prst="rect">
            <a:avLst/>
          </a:prstGeom>
          <a:solidFill>
            <a:srgbClr val="FFFFAD"/>
          </a:solidFill>
          <a:ln>
            <a:solidFill>
              <a:schemeClr val="tx1"/>
            </a:solidFill>
            <a:miter lim="800000"/>
            <a:headEnd/>
            <a:tailEnd/>
          </a:ln>
          <a:effectLst>
            <a:outerShdw dist="53882" dir="2700000" algn="ctr" rotWithShape="0">
              <a:schemeClr val="tx1"/>
            </a:outerShdw>
          </a:effectLst>
        </p:spPr>
        <p:txBody>
          <a:bodyPr>
            <a:spAutoFit/>
          </a:bodyPr>
          <a:lstStyle/>
          <a:p>
            <a:r>
              <a:rPr lang="en-US" altLang="en-US" sz="2400" dirty="0" smtClean="0"/>
              <a:t>Reflects information on the Proof</a:t>
            </a:r>
          </a:p>
          <a:p>
            <a:r>
              <a:rPr lang="en-US" altLang="en-US" sz="2400" dirty="0" smtClean="0"/>
              <a:t>State engineer signs it and issues it on the date signed</a:t>
            </a:r>
            <a:endParaRPr lang="en-US" altLang="en-US" sz="2400" dirty="0"/>
          </a:p>
          <a:p>
            <a:r>
              <a:rPr lang="en-US" altLang="en-US" sz="2400" dirty="0" smtClean="0"/>
              <a:t>This document “perfects” the application. </a:t>
            </a:r>
            <a:endParaRPr lang="en-US" altLang="en-US" sz="2400" dirty="0"/>
          </a:p>
          <a:p>
            <a:r>
              <a:rPr lang="en-US" altLang="en-US" sz="2400" dirty="0" smtClean="0"/>
              <a:t>Reconsideration and/or appeal</a:t>
            </a:r>
            <a:endParaRPr lang="en-US" altLang="en-US" sz="2400" dirty="0"/>
          </a:p>
        </p:txBody>
      </p:sp>
      <p:sp>
        <p:nvSpPr>
          <p:cNvPr id="47108" name="WordArt 4"/>
          <p:cNvSpPr>
            <a:spLocks noChangeArrowheads="1" noChangeShapeType="1" noTextEdit="1"/>
          </p:cNvSpPr>
          <p:nvPr/>
        </p:nvSpPr>
        <p:spPr bwMode="auto">
          <a:xfrm>
            <a:off x="771525" y="182563"/>
            <a:ext cx="7686675" cy="95885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
                <a:rot lat="20699999" lon="0" rev="0"/>
              </a:camera>
              <a:lightRig rig="legacyFlat3" dir="b"/>
            </a:scene3d>
            <a:sp3d extrusionH="887400" prstMaterial="legacyMatte">
              <a:extrusionClr>
                <a:srgbClr val="FFCC00"/>
              </a:extrusionClr>
            </a:sp3d>
          </a:bodyPr>
          <a:lstStyle/>
          <a:p>
            <a:r>
              <a:rPr lang="en-US" sz="4400" kern="10" dirty="0" smtClean="0">
                <a:latin typeface="Arial Black"/>
              </a:rPr>
              <a:t>CERTIFICATE</a:t>
            </a:r>
            <a:endParaRPr lang="en-US" sz="4400" kern="10" dirty="0">
              <a:latin typeface="Arial Black"/>
            </a:endParaRPr>
          </a:p>
        </p:txBody>
      </p:sp>
    </p:spTree>
    <p:extLst>
      <p:ext uri="{BB962C8B-B14F-4D97-AF65-F5344CB8AC3E}">
        <p14:creationId xmlns:p14="http://schemas.microsoft.com/office/powerpoint/2010/main" val="222742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p:tgtEl>
                                          <p:spTgt spid="47108"/>
                                        </p:tgtEl>
                                        <p:attrNameLst>
                                          <p:attrName>ppt_y</p:attrName>
                                        </p:attrNameLst>
                                      </p:cBhvr>
                                      <p:tavLst>
                                        <p:tav tm="0">
                                          <p:val>
                                            <p:strVal val="#ppt_y+#ppt_h*1.125000"/>
                                          </p:val>
                                        </p:tav>
                                        <p:tav tm="100000">
                                          <p:val>
                                            <p:strVal val="#ppt_y"/>
                                          </p:val>
                                        </p:tav>
                                      </p:tavLst>
                                    </p:anim>
                                    <p:animEffect transition="in" filter="wipe(up)">
                                      <p:cBhvr>
                                        <p:cTn id="8"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descr="C:\Documents and Settings\Administrator\My Documents\cert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4487863" cy="597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5" name="Picture 7" descr="C:\Documents and Settings\Administrator\My Documents\cert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2963" y="457200"/>
            <a:ext cx="4491037" cy="5976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5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38200"/>
            <a:ext cx="6934200" cy="1569660"/>
          </a:xfrm>
          <a:prstGeom prst="rect">
            <a:avLst/>
          </a:prstGeom>
          <a:noFill/>
        </p:spPr>
        <p:txBody>
          <a:bodyPr wrap="square" rtlCol="0">
            <a:spAutoFit/>
          </a:bodyPr>
          <a:lstStyle/>
          <a:p>
            <a:pPr algn="ctr"/>
            <a:r>
              <a:rPr lang="en-US" sz="3200" dirty="0" smtClean="0"/>
              <a:t>After I complete the administrative process and receive a Certificate what should I do?</a:t>
            </a:r>
            <a:endParaRPr lang="en-US" sz="3200" dirty="0"/>
          </a:p>
        </p:txBody>
      </p:sp>
      <p:sp>
        <p:nvSpPr>
          <p:cNvPr id="5" name="TextBox 4"/>
          <p:cNvSpPr txBox="1"/>
          <p:nvPr/>
        </p:nvSpPr>
        <p:spPr>
          <a:xfrm>
            <a:off x="1981200" y="3420070"/>
            <a:ext cx="4601901" cy="923330"/>
          </a:xfrm>
          <a:prstGeom prst="rect">
            <a:avLst/>
          </a:prstGeom>
          <a:noFill/>
        </p:spPr>
        <p:txBody>
          <a:bodyPr wrap="none" rtlCol="0">
            <a:spAutoFit/>
          </a:bodyPr>
          <a:lstStyle/>
          <a:p>
            <a:r>
              <a:rPr lang="en-US" dirty="0" smtClean="0"/>
              <a:t>Keep it with tax returns? What if it is lost?</a:t>
            </a:r>
          </a:p>
          <a:p>
            <a:r>
              <a:rPr lang="en-US" dirty="0" smtClean="0"/>
              <a:t>Review it carefully. What if I find an error?</a:t>
            </a:r>
          </a:p>
          <a:p>
            <a:r>
              <a:rPr lang="en-US" dirty="0" smtClean="0"/>
              <a:t>Record it with the County Recorder?</a:t>
            </a:r>
            <a:endParaRPr lang="en-US" dirty="0"/>
          </a:p>
        </p:txBody>
      </p:sp>
    </p:spTree>
    <p:extLst>
      <p:ext uri="{BB962C8B-B14F-4D97-AF65-F5344CB8AC3E}">
        <p14:creationId xmlns:p14="http://schemas.microsoft.com/office/powerpoint/2010/main" val="2920446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118" y="228600"/>
            <a:ext cx="4467762" cy="1200329"/>
          </a:xfrm>
          <a:prstGeom prst="rect">
            <a:avLst/>
          </a:prstGeom>
          <a:noFill/>
        </p:spPr>
        <p:txBody>
          <a:bodyPr wrap="none" rtlCol="0">
            <a:spAutoFit/>
          </a:bodyPr>
          <a:lstStyle/>
          <a:p>
            <a:r>
              <a:rPr lang="en-US" sz="4000" u="sng" dirty="0" smtClean="0"/>
              <a:t>Utah Code Title 73</a:t>
            </a:r>
          </a:p>
          <a:p>
            <a:r>
              <a:rPr lang="en-US" sz="3200" dirty="0" smtClean="0"/>
              <a:t>   Water and Irrigation</a:t>
            </a:r>
            <a:endParaRPr lang="en-US" sz="3200" dirty="0"/>
          </a:p>
        </p:txBody>
      </p:sp>
      <p:sp>
        <p:nvSpPr>
          <p:cNvPr id="3" name="TextBox 2"/>
          <p:cNvSpPr txBox="1"/>
          <p:nvPr/>
        </p:nvSpPr>
        <p:spPr>
          <a:xfrm>
            <a:off x="383891" y="2667000"/>
            <a:ext cx="8379109" cy="1569660"/>
          </a:xfrm>
          <a:prstGeom prst="rect">
            <a:avLst/>
          </a:prstGeom>
          <a:noFill/>
        </p:spPr>
        <p:txBody>
          <a:bodyPr wrap="square" rtlCol="0">
            <a:spAutoFit/>
          </a:bodyPr>
          <a:lstStyle/>
          <a:p>
            <a:r>
              <a:rPr lang="en-US" sz="2400" dirty="0" smtClean="0"/>
              <a:t>(1)(b) </a:t>
            </a:r>
            <a:r>
              <a:rPr lang="en-US" sz="2400" u="sng" dirty="0" smtClean="0"/>
              <a:t>Public Water Supplier</a:t>
            </a:r>
            <a:r>
              <a:rPr lang="en-US" sz="2400" dirty="0" smtClean="0"/>
              <a:t>:  supplies water to the public</a:t>
            </a:r>
          </a:p>
          <a:p>
            <a:r>
              <a:rPr lang="en-US" sz="2400" dirty="0" smtClean="0"/>
              <a:t>for municipal, domestic or industrial use. May be a public entity, water corporation, a community water system or a water users association.</a:t>
            </a:r>
            <a:endParaRPr lang="en-US" sz="2400" dirty="0"/>
          </a:p>
        </p:txBody>
      </p:sp>
      <p:sp>
        <p:nvSpPr>
          <p:cNvPr id="4" name="TextBox 3"/>
          <p:cNvSpPr txBox="1"/>
          <p:nvPr/>
        </p:nvSpPr>
        <p:spPr>
          <a:xfrm>
            <a:off x="304800" y="4652400"/>
            <a:ext cx="8369599" cy="1200329"/>
          </a:xfrm>
          <a:prstGeom prst="rect">
            <a:avLst/>
          </a:prstGeom>
          <a:noFill/>
        </p:spPr>
        <p:txBody>
          <a:bodyPr wrap="none" rtlCol="0">
            <a:spAutoFit/>
          </a:bodyPr>
          <a:lstStyle/>
          <a:p>
            <a:r>
              <a:rPr lang="en-US" sz="2400" dirty="0" smtClean="0"/>
              <a:t>(2)(a) When a water user ceases to use all or a portion</a:t>
            </a:r>
          </a:p>
          <a:p>
            <a:r>
              <a:rPr lang="en-US" sz="2400" dirty="0" smtClean="0"/>
              <a:t> of a water right for a period of seven (7) years the portion</a:t>
            </a:r>
          </a:p>
          <a:p>
            <a:r>
              <a:rPr lang="en-US" sz="2400" dirty="0" smtClean="0"/>
              <a:t> not used is subject to </a:t>
            </a:r>
            <a:r>
              <a:rPr lang="en-US" sz="2400" u="sng" dirty="0" smtClean="0"/>
              <a:t>forfeiture</a:t>
            </a:r>
            <a:r>
              <a:rPr lang="en-US" sz="2400" dirty="0" smtClean="0"/>
              <a:t>.</a:t>
            </a:r>
            <a:endParaRPr lang="en-US" sz="2400" dirty="0"/>
          </a:p>
        </p:txBody>
      </p:sp>
      <p:sp>
        <p:nvSpPr>
          <p:cNvPr id="5" name="TextBox 4"/>
          <p:cNvSpPr txBox="1"/>
          <p:nvPr/>
        </p:nvSpPr>
        <p:spPr>
          <a:xfrm>
            <a:off x="3178811" y="1548845"/>
            <a:ext cx="2164375" cy="461665"/>
          </a:xfrm>
          <a:prstGeom prst="rect">
            <a:avLst/>
          </a:prstGeom>
          <a:noFill/>
        </p:spPr>
        <p:txBody>
          <a:bodyPr wrap="none" rtlCol="0">
            <a:spAutoFit/>
          </a:bodyPr>
          <a:lstStyle/>
          <a:p>
            <a:r>
              <a:rPr lang="en-US" sz="2400" dirty="0" smtClean="0"/>
              <a:t>Section 73-1-4</a:t>
            </a:r>
            <a:endParaRPr lang="en-US" sz="2400" dirty="0"/>
          </a:p>
        </p:txBody>
      </p:sp>
    </p:spTree>
    <p:extLst>
      <p:ext uri="{BB962C8B-B14F-4D97-AF65-F5344CB8AC3E}">
        <p14:creationId xmlns:p14="http://schemas.microsoft.com/office/powerpoint/2010/main" val="336047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3335" y="664106"/>
            <a:ext cx="1810111" cy="523220"/>
          </a:xfrm>
          <a:prstGeom prst="rect">
            <a:avLst/>
          </a:prstGeom>
          <a:noFill/>
        </p:spPr>
        <p:txBody>
          <a:bodyPr wrap="none" rtlCol="0">
            <a:spAutoFit/>
          </a:bodyPr>
          <a:lstStyle/>
          <a:p>
            <a:r>
              <a:rPr lang="en-US" sz="2800" dirty="0" smtClean="0"/>
              <a:t>Forfeiture</a:t>
            </a:r>
            <a:endParaRPr lang="en-US" sz="2800" dirty="0"/>
          </a:p>
        </p:txBody>
      </p:sp>
      <p:sp>
        <p:nvSpPr>
          <p:cNvPr id="3" name="TextBox 2"/>
          <p:cNvSpPr txBox="1"/>
          <p:nvPr/>
        </p:nvSpPr>
        <p:spPr>
          <a:xfrm>
            <a:off x="1109890" y="1524000"/>
            <a:ext cx="6477000" cy="3785652"/>
          </a:xfrm>
          <a:prstGeom prst="rect">
            <a:avLst/>
          </a:prstGeom>
          <a:noFill/>
        </p:spPr>
        <p:txBody>
          <a:bodyPr wrap="square" rtlCol="0">
            <a:spAutoFit/>
          </a:bodyPr>
          <a:lstStyle/>
          <a:p>
            <a:r>
              <a:rPr lang="en-US" sz="2000" dirty="0" smtClean="0"/>
              <a:t>The State Engineer does not declare water rights forfeited.</a:t>
            </a:r>
          </a:p>
          <a:p>
            <a:r>
              <a:rPr lang="en-US" sz="2000" dirty="0" smtClean="0"/>
              <a:t>Forfeiture is an adjudicative process in which an action is brought by a party (usually a water user) in District Court and the judge decides if a right has been forfeited due to nonuse.</a:t>
            </a:r>
          </a:p>
          <a:p>
            <a:r>
              <a:rPr lang="en-US" sz="2000" dirty="0" smtClean="0"/>
              <a:t>The State Engineer can bring such an action but has never done so.</a:t>
            </a:r>
          </a:p>
          <a:p>
            <a:r>
              <a:rPr lang="en-US" sz="2000" dirty="0" smtClean="0"/>
              <a:t>During adjudications, rights can be recommended to the court to be disallowed.  After a decree is issued, the net effect will be the same – the right will be invalid.</a:t>
            </a:r>
            <a:endParaRPr lang="en-US" sz="2000" dirty="0"/>
          </a:p>
        </p:txBody>
      </p:sp>
    </p:spTree>
    <p:extLst>
      <p:ext uri="{BB962C8B-B14F-4D97-AF65-F5344CB8AC3E}">
        <p14:creationId xmlns:p14="http://schemas.microsoft.com/office/powerpoint/2010/main" val="149010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5315" y="536913"/>
            <a:ext cx="4455002" cy="646331"/>
          </a:xfrm>
          <a:prstGeom prst="rect">
            <a:avLst/>
          </a:prstGeom>
          <a:noFill/>
        </p:spPr>
        <p:txBody>
          <a:bodyPr wrap="none" rtlCol="0">
            <a:spAutoFit/>
          </a:bodyPr>
          <a:lstStyle/>
          <a:p>
            <a:r>
              <a:rPr lang="en-US" sz="3600" dirty="0" smtClean="0"/>
              <a:t>Share vs Water Right</a:t>
            </a:r>
            <a:endParaRPr lang="en-US" sz="3600" dirty="0"/>
          </a:p>
        </p:txBody>
      </p:sp>
      <p:sp>
        <p:nvSpPr>
          <p:cNvPr id="3" name="TextBox 2"/>
          <p:cNvSpPr txBox="1"/>
          <p:nvPr/>
        </p:nvSpPr>
        <p:spPr>
          <a:xfrm>
            <a:off x="1401778" y="1371600"/>
            <a:ext cx="7056422" cy="1815882"/>
          </a:xfrm>
          <a:prstGeom prst="rect">
            <a:avLst/>
          </a:prstGeom>
          <a:noFill/>
        </p:spPr>
        <p:txBody>
          <a:bodyPr wrap="square" rtlCol="0">
            <a:spAutoFit/>
          </a:bodyPr>
          <a:lstStyle/>
          <a:p>
            <a:r>
              <a:rPr lang="en-US" sz="2800" i="1" dirty="0" smtClean="0"/>
              <a:t>Share</a:t>
            </a:r>
            <a:r>
              <a:rPr lang="en-US" sz="2800" dirty="0" smtClean="0"/>
              <a:t> is a share of stock usually in an irrigation company. It represents the right of the shareholder to be delivered water on a proportionate basis by the company.</a:t>
            </a:r>
            <a:endParaRPr lang="en-US" sz="2800" dirty="0"/>
          </a:p>
        </p:txBody>
      </p:sp>
      <p:sp>
        <p:nvSpPr>
          <p:cNvPr id="4" name="TextBox 3"/>
          <p:cNvSpPr txBox="1"/>
          <p:nvPr/>
        </p:nvSpPr>
        <p:spPr>
          <a:xfrm>
            <a:off x="1401778" y="3581400"/>
            <a:ext cx="6904022" cy="2246769"/>
          </a:xfrm>
          <a:prstGeom prst="rect">
            <a:avLst/>
          </a:prstGeom>
          <a:noFill/>
        </p:spPr>
        <p:txBody>
          <a:bodyPr wrap="square" rtlCol="0">
            <a:spAutoFit/>
          </a:bodyPr>
          <a:lstStyle/>
          <a:p>
            <a:r>
              <a:rPr lang="en-US" sz="2800" i="1" dirty="0" smtClean="0"/>
              <a:t>Water right</a:t>
            </a:r>
            <a:r>
              <a:rPr lang="en-US" sz="2800" dirty="0" smtClean="0"/>
              <a:t> is a property right created within Title 73 of the Utah Code.  The irrigation company owns water rights which are the basis for its diversion and delivery of water to the shareholders.</a:t>
            </a:r>
            <a:endParaRPr lang="en-US" sz="2800" dirty="0"/>
          </a:p>
        </p:txBody>
      </p:sp>
    </p:spTree>
    <p:extLst>
      <p:ext uri="{BB962C8B-B14F-4D97-AF65-F5344CB8AC3E}">
        <p14:creationId xmlns:p14="http://schemas.microsoft.com/office/powerpoint/2010/main" val="1427893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C:\Users\WRTUSER\Pictures\yuba.spillway.jpg"/>
          <p:cNvPicPr>
            <a:picLocks noChangeAspect="1" noChangeArrowheads="1"/>
          </p:cNvPicPr>
          <p:nvPr/>
        </p:nvPicPr>
        <p:blipFill>
          <a:blip r:embed="rId3" cstate="print">
            <a:lum bright="36000" contrast="6000"/>
            <a:extLst>
              <a:ext uri="{28A0092B-C50C-407E-A947-70E740481C1C}">
                <a14:useLocalDpi xmlns:a14="http://schemas.microsoft.com/office/drawing/2010/main" val="0"/>
              </a:ext>
            </a:extLst>
          </a:blip>
          <a:srcRect/>
          <a:stretch>
            <a:fillRect/>
          </a:stretch>
        </p:blipFill>
        <p:spPr bwMode="auto">
          <a:xfrm>
            <a:off x="152400" y="139045"/>
            <a:ext cx="8763000" cy="657225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ctrTitle"/>
          </p:nvPr>
        </p:nvSpPr>
        <p:spPr>
          <a:xfrm>
            <a:off x="685800" y="1600200"/>
            <a:ext cx="7772400" cy="1828800"/>
          </a:xfrm>
        </p:spPr>
        <p:txBody>
          <a:bodyPr/>
          <a:lstStyle/>
          <a:p>
            <a:pPr marL="182880" indent="0">
              <a:buNone/>
            </a:pPr>
            <a:r>
              <a:rPr lang="en-US" altLang="en-US" dirty="0"/>
              <a:t>Questions</a:t>
            </a:r>
            <a:r>
              <a:rPr lang="en-US" altLang="en-US" dirty="0" smtClean="0"/>
              <a:t>?</a:t>
            </a:r>
            <a:br>
              <a:rPr lang="en-US" altLang="en-US" dirty="0" smtClean="0"/>
            </a:br>
            <a:r>
              <a:rPr lang="en-US" altLang="en-US" dirty="0" smtClean="0"/>
              <a:t>                Comments</a:t>
            </a:r>
            <a:r>
              <a:rPr lang="en-US" altLang="en-US" dirty="0"/>
              <a:t>?</a:t>
            </a:r>
          </a:p>
        </p:txBody>
      </p:sp>
      <p:sp>
        <p:nvSpPr>
          <p:cNvPr id="34819" name="Rectangle 3"/>
          <p:cNvSpPr>
            <a:spLocks noGrp="1" noChangeArrowheads="1"/>
          </p:cNvSpPr>
          <p:nvPr>
            <p:ph type="subTitle" idx="1"/>
          </p:nvPr>
        </p:nvSpPr>
        <p:spPr>
          <a:xfrm>
            <a:off x="4800600" y="4267200"/>
            <a:ext cx="3733800" cy="882119"/>
          </a:xfrm>
        </p:spPr>
        <p:txBody>
          <a:bodyPr>
            <a:normAutofit/>
          </a:bodyPr>
          <a:lstStyle/>
          <a:p>
            <a:r>
              <a:rPr lang="en-US" altLang="en-US" sz="2800" dirty="0"/>
              <a:t>Humorous Anecdotes?</a:t>
            </a:r>
          </a:p>
        </p:txBody>
      </p:sp>
    </p:spTree>
    <p:extLst>
      <p:ext uri="{BB962C8B-B14F-4D97-AF65-F5344CB8AC3E}">
        <p14:creationId xmlns:p14="http://schemas.microsoft.com/office/powerpoint/2010/main" val="2607230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162" y="304800"/>
            <a:ext cx="683656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24433" y="5638221"/>
            <a:ext cx="4540025" cy="369332"/>
          </a:xfrm>
          <a:prstGeom prst="rect">
            <a:avLst/>
          </a:prstGeom>
          <a:noFill/>
        </p:spPr>
        <p:txBody>
          <a:bodyPr wrap="none" rtlCol="0">
            <a:spAutoFit/>
          </a:bodyPr>
          <a:lstStyle/>
          <a:p>
            <a:r>
              <a:rPr lang="en-US" dirty="0" smtClean="0"/>
              <a:t>Great Salt Lake water levels through 2008</a:t>
            </a:r>
            <a:endParaRPr lang="en-US" dirty="0"/>
          </a:p>
        </p:txBody>
      </p:sp>
    </p:spTree>
    <p:extLst>
      <p:ext uri="{BB962C8B-B14F-4D97-AF65-F5344CB8AC3E}">
        <p14:creationId xmlns:p14="http://schemas.microsoft.com/office/powerpoint/2010/main" val="306032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ldscdn.org/images/media-library/church-history/pioneer/mormon-handcart-kimbal-warren-212737-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533400"/>
            <a:ext cx="5772151" cy="4257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09347" y="5148590"/>
            <a:ext cx="3611053" cy="523220"/>
          </a:xfrm>
          <a:prstGeom prst="rect">
            <a:avLst/>
          </a:prstGeom>
          <a:noFill/>
        </p:spPr>
        <p:txBody>
          <a:bodyPr wrap="none" rtlCol="0">
            <a:spAutoFit/>
          </a:bodyPr>
          <a:lstStyle/>
          <a:p>
            <a:r>
              <a:rPr lang="en-US" sz="2800" dirty="0" smtClean="0"/>
              <a:t>19</a:t>
            </a:r>
            <a:r>
              <a:rPr lang="en-US" sz="2800" baseline="30000" dirty="0" smtClean="0"/>
              <a:t>th</a:t>
            </a:r>
            <a:r>
              <a:rPr lang="en-US" sz="2800" dirty="0" smtClean="0"/>
              <a:t> Century Pioneers</a:t>
            </a:r>
            <a:endParaRPr lang="en-US" sz="2800" dirty="0"/>
          </a:p>
        </p:txBody>
      </p:sp>
    </p:spTree>
    <p:extLst>
      <p:ext uri="{BB962C8B-B14F-4D97-AF65-F5344CB8AC3E}">
        <p14:creationId xmlns:p14="http://schemas.microsoft.com/office/powerpoint/2010/main" val="818815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799"/>
            <a:ext cx="8458200" cy="1200329"/>
          </a:xfrm>
          <a:prstGeom prst="rect">
            <a:avLst/>
          </a:prstGeom>
          <a:noFill/>
        </p:spPr>
        <p:txBody>
          <a:bodyPr wrap="square" rtlCol="0">
            <a:spAutoFit/>
          </a:bodyPr>
          <a:lstStyle/>
          <a:p>
            <a:pPr algn="ctr"/>
            <a:r>
              <a:rPr lang="en-US" sz="3600" dirty="0" smtClean="0"/>
              <a:t>Why mention Mormon pioneers in a </a:t>
            </a:r>
            <a:r>
              <a:rPr lang="en-US" sz="3600" dirty="0" smtClean="0"/>
              <a:t>water </a:t>
            </a:r>
            <a:r>
              <a:rPr lang="en-US" sz="3600" dirty="0" smtClean="0"/>
              <a:t>right presentation?</a:t>
            </a:r>
            <a:endParaRPr lang="en-US" sz="3600" dirty="0"/>
          </a:p>
        </p:txBody>
      </p:sp>
      <p:sp>
        <p:nvSpPr>
          <p:cNvPr id="3" name="TextBox 2"/>
          <p:cNvSpPr txBox="1"/>
          <p:nvPr/>
        </p:nvSpPr>
        <p:spPr>
          <a:xfrm>
            <a:off x="617899" y="2209800"/>
            <a:ext cx="6931706" cy="1015663"/>
          </a:xfrm>
          <a:prstGeom prst="rect">
            <a:avLst/>
          </a:prstGeom>
          <a:noFill/>
        </p:spPr>
        <p:txBody>
          <a:bodyPr wrap="none" rtlCol="0">
            <a:spAutoFit/>
          </a:bodyPr>
          <a:lstStyle/>
          <a:p>
            <a:r>
              <a:rPr lang="en-US" sz="2400" dirty="0" smtClean="0"/>
              <a:t>1) They began using water upon arrival</a:t>
            </a:r>
            <a:r>
              <a:rPr lang="en-US" dirty="0" smtClean="0"/>
              <a:t>.</a:t>
            </a:r>
          </a:p>
          <a:p>
            <a:r>
              <a:rPr lang="en-US" dirty="0"/>
              <a:t> </a:t>
            </a:r>
            <a:r>
              <a:rPr lang="en-US" dirty="0" smtClean="0"/>
              <a:t>   Water for irrigation of crops and consumption were diverted.  </a:t>
            </a:r>
          </a:p>
          <a:p>
            <a:r>
              <a:rPr lang="en-US" dirty="0"/>
              <a:t> </a:t>
            </a:r>
            <a:r>
              <a:rPr lang="en-US" dirty="0" smtClean="0"/>
              <a:t>   Precipitation alone would not be adequate.</a:t>
            </a:r>
          </a:p>
        </p:txBody>
      </p:sp>
      <p:sp>
        <p:nvSpPr>
          <p:cNvPr id="4" name="TextBox 3"/>
          <p:cNvSpPr txBox="1"/>
          <p:nvPr/>
        </p:nvSpPr>
        <p:spPr>
          <a:xfrm>
            <a:off x="611109" y="3429000"/>
            <a:ext cx="8067273" cy="1015663"/>
          </a:xfrm>
          <a:prstGeom prst="rect">
            <a:avLst/>
          </a:prstGeom>
          <a:noFill/>
        </p:spPr>
        <p:txBody>
          <a:bodyPr wrap="none" rtlCol="0">
            <a:spAutoFit/>
          </a:bodyPr>
          <a:lstStyle/>
          <a:p>
            <a:r>
              <a:rPr lang="en-US" sz="2400" dirty="0" smtClean="0"/>
              <a:t>2) There </a:t>
            </a:r>
            <a:r>
              <a:rPr lang="en-US" sz="2400" dirty="0"/>
              <a:t>was no government </a:t>
            </a:r>
            <a:r>
              <a:rPr lang="en-US" sz="2400" dirty="0" smtClean="0"/>
              <a:t>or </a:t>
            </a:r>
            <a:r>
              <a:rPr lang="en-US" sz="2400" dirty="0"/>
              <a:t>laws</a:t>
            </a:r>
            <a:r>
              <a:rPr lang="en-US" dirty="0"/>
              <a:t>.</a:t>
            </a:r>
          </a:p>
          <a:p>
            <a:r>
              <a:rPr lang="en-US" dirty="0" smtClean="0"/>
              <a:t>    They had to make decisions to fit their environment and, as equitably as </a:t>
            </a:r>
          </a:p>
          <a:p>
            <a:r>
              <a:rPr lang="en-US" dirty="0"/>
              <a:t> </a:t>
            </a:r>
            <a:r>
              <a:rPr lang="en-US" dirty="0" smtClean="0"/>
              <a:t>    possible, create a system to supply water to users.</a:t>
            </a:r>
            <a:endParaRPr lang="en-US" dirty="0"/>
          </a:p>
        </p:txBody>
      </p:sp>
      <p:sp>
        <p:nvSpPr>
          <p:cNvPr id="5" name="TextBox 4"/>
          <p:cNvSpPr txBox="1"/>
          <p:nvPr/>
        </p:nvSpPr>
        <p:spPr>
          <a:xfrm>
            <a:off x="611109" y="4572000"/>
            <a:ext cx="8392490" cy="1015663"/>
          </a:xfrm>
          <a:prstGeom prst="rect">
            <a:avLst/>
          </a:prstGeom>
          <a:noFill/>
        </p:spPr>
        <p:txBody>
          <a:bodyPr wrap="none" rtlCol="0">
            <a:spAutoFit/>
          </a:bodyPr>
          <a:lstStyle/>
          <a:p>
            <a:r>
              <a:rPr lang="en-US" sz="2400" dirty="0" smtClean="0"/>
              <a:t>3) It </a:t>
            </a:r>
            <a:r>
              <a:rPr lang="en-US" sz="2400" dirty="0"/>
              <a:t>was evident that </a:t>
            </a:r>
            <a:r>
              <a:rPr lang="en-US" sz="2400" dirty="0" smtClean="0"/>
              <a:t>the west was a desert.</a:t>
            </a:r>
            <a:endParaRPr lang="en-US" sz="2400" dirty="0"/>
          </a:p>
          <a:p>
            <a:r>
              <a:rPr lang="en-US" dirty="0" smtClean="0"/>
              <a:t>    From their decisions, the </a:t>
            </a:r>
            <a:r>
              <a:rPr lang="en-US" i="1" dirty="0" smtClean="0">
                <a:solidFill>
                  <a:srgbClr val="FF0000"/>
                </a:solidFill>
              </a:rPr>
              <a:t>Prior Appropriation Doctrine</a:t>
            </a:r>
            <a:r>
              <a:rPr lang="en-US" dirty="0" smtClean="0"/>
              <a:t> evolved and replaced </a:t>
            </a:r>
          </a:p>
          <a:p>
            <a:r>
              <a:rPr lang="en-US" dirty="0" smtClean="0"/>
              <a:t>    </a:t>
            </a:r>
            <a:r>
              <a:rPr lang="en-US" i="1" dirty="0" smtClean="0">
                <a:solidFill>
                  <a:srgbClr val="FF0000"/>
                </a:solidFill>
              </a:rPr>
              <a:t>Riparian</a:t>
            </a:r>
            <a:r>
              <a:rPr lang="en-US" dirty="0" smtClean="0"/>
              <a:t> water law.</a:t>
            </a:r>
            <a:endParaRPr lang="en-US" dirty="0"/>
          </a:p>
        </p:txBody>
      </p:sp>
    </p:spTree>
    <p:extLst>
      <p:ext uri="{BB962C8B-B14F-4D97-AF65-F5344CB8AC3E}">
        <p14:creationId xmlns:p14="http://schemas.microsoft.com/office/powerpoint/2010/main" val="1807691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7371696" cy="4955203"/>
          </a:xfrm>
          <a:prstGeom prst="rect">
            <a:avLst/>
          </a:prstGeom>
          <a:noFill/>
        </p:spPr>
        <p:txBody>
          <a:bodyPr wrap="square" rtlCol="0">
            <a:spAutoFit/>
          </a:bodyPr>
          <a:lstStyle/>
          <a:p>
            <a:r>
              <a:rPr lang="en-US" sz="2800" dirty="0" smtClean="0"/>
              <a:t>Two significant dates for Utah water rights:</a:t>
            </a:r>
          </a:p>
          <a:p>
            <a:endParaRPr lang="en-US" dirty="0"/>
          </a:p>
          <a:p>
            <a:r>
              <a:rPr lang="en-US" u="sng" dirty="0" smtClean="0"/>
              <a:t>1903</a:t>
            </a:r>
            <a:r>
              <a:rPr lang="en-US" dirty="0" smtClean="0"/>
              <a:t> – Legislature passed water laws that required new uses of water to be obtained by filing an application to appropriate with the state engineer.  However, it was unclear if the law applied only to surface water and in some instances water was considered to belong to property owners</a:t>
            </a:r>
            <a:r>
              <a:rPr lang="en-US" dirty="0" smtClean="0"/>
              <a:t>.  Surface water uses in place prior to 1903 were recognized as valid and are referred to as diligence claims.</a:t>
            </a:r>
            <a:endParaRPr lang="en-US" dirty="0" smtClean="0"/>
          </a:p>
          <a:p>
            <a:endParaRPr lang="en-US" dirty="0"/>
          </a:p>
          <a:p>
            <a:r>
              <a:rPr lang="en-US" u="sng" dirty="0" smtClean="0"/>
              <a:t>1936</a:t>
            </a:r>
            <a:r>
              <a:rPr lang="en-US" dirty="0" smtClean="0"/>
              <a:t> – The 1903 law was amended to include all waters of the state as subject to appropriation statutes. </a:t>
            </a:r>
            <a:r>
              <a:rPr lang="en-US" dirty="0" smtClean="0"/>
              <a:t>Rights from wells were also recognized as valid and were referred to as Underground Water Claims – sor</a:t>
            </a:r>
            <a:r>
              <a:rPr lang="en-US" dirty="0" smtClean="0"/>
              <a:t>t of a sister to diligence claims.</a:t>
            </a:r>
            <a:endParaRPr lang="en-US" dirty="0" smtClean="0"/>
          </a:p>
          <a:p>
            <a:endParaRPr lang="en-US" dirty="0"/>
          </a:p>
          <a:p>
            <a:r>
              <a:rPr lang="en-US" b="1" dirty="0" smtClean="0"/>
              <a:t>Rights </a:t>
            </a:r>
            <a:r>
              <a:rPr lang="en-US" b="1" dirty="0" smtClean="0"/>
              <a:t>to use water are not obtained simply because water exists upon or beneath property or passes over it.  Such rights would be </a:t>
            </a:r>
            <a:r>
              <a:rPr lang="en-US" b="1" dirty="0" smtClean="0"/>
              <a:t>riparian and are not recognized in Utah law</a:t>
            </a:r>
            <a:r>
              <a:rPr lang="en-US" dirty="0" smtClean="0"/>
              <a:t>.</a:t>
            </a:r>
            <a:endParaRPr lang="en-US" dirty="0"/>
          </a:p>
        </p:txBody>
      </p:sp>
    </p:spTree>
    <p:extLst>
      <p:ext uri="{BB962C8B-B14F-4D97-AF65-F5344CB8AC3E}">
        <p14:creationId xmlns:p14="http://schemas.microsoft.com/office/powerpoint/2010/main" val="2731428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ublic\Pictures\Kodak Pictures\2013 pics\img_1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839"/>
          <a:stretch/>
        </p:blipFill>
        <p:spPr bwMode="auto">
          <a:xfrm>
            <a:off x="1721271" y="304800"/>
            <a:ext cx="5555831" cy="616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1992</TotalTime>
  <Words>3141</Words>
  <Application>Microsoft Office PowerPoint</Application>
  <PresentationFormat>On-screen Show (4:3)</PresentationFormat>
  <Paragraphs>318</Paragraphs>
  <Slides>46</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Slipstream</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Utah Constitution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Distribution by Priority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PROCESS</vt:lpstr>
      <vt:lpstr>APPLICATION PROCESS</vt:lpstr>
      <vt:lpstr>APPLICATION PROCESS</vt:lpstr>
      <vt:lpstr>ADVERTISING PERIOD</vt:lpstr>
      <vt:lpstr>PowerPoint Presentation</vt:lpstr>
      <vt:lpstr>Action on the Application</vt:lpstr>
      <vt:lpstr>PowerPoint Presentation</vt:lpstr>
      <vt:lpstr>PROOF OF BENEFICIAL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vt:lpstr>
    </vt:vector>
  </TitlesOfParts>
  <Company>State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Mann</dc:creator>
  <cp:lastModifiedBy>John Mann</cp:lastModifiedBy>
  <cp:revision>114</cp:revision>
  <cp:lastPrinted>2014-04-10T00:10:49Z</cp:lastPrinted>
  <dcterms:created xsi:type="dcterms:W3CDTF">2014-04-08T19:40:59Z</dcterms:created>
  <dcterms:modified xsi:type="dcterms:W3CDTF">2015-04-24T00:07:17Z</dcterms:modified>
</cp:coreProperties>
</file>