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handoutMasterIdLst>
    <p:handoutMasterId r:id="rId26"/>
  </p:handoutMasterIdLst>
  <p:sldIdLst>
    <p:sldId id="270" r:id="rId2"/>
    <p:sldId id="294" r:id="rId3"/>
    <p:sldId id="295" r:id="rId4"/>
    <p:sldId id="273"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8" autoAdjust="0"/>
    <p:restoredTop sz="94581" autoAdjust="0"/>
  </p:normalViewPr>
  <p:slideViewPr>
    <p:cSldViewPr>
      <p:cViewPr>
        <p:scale>
          <a:sx n="97" d="100"/>
          <a:sy n="97" d="100"/>
        </p:scale>
        <p:origin x="-4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png"/><Relationship Id="rId1" Type="http://schemas.openxmlformats.org/officeDocument/2006/relationships/slideLayout" Target="../slideLayouts/slideLayout4.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6.png"/><Relationship Id="rId1" Type="http://schemas.openxmlformats.org/officeDocument/2006/relationships/slideLayout" Target="../slideLayouts/slideLayout4.xml"/><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oleObject" Target="../embeddings/oleObject1.bin"/><Relationship Id="rId4" Type="http://schemas.openxmlformats.org/officeDocument/2006/relationships/image" Target="../media/image9.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229" y="5911987"/>
            <a:ext cx="1847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a:solidFill>
                <a:srgbClr val="FF0000"/>
              </a:solidFill>
              <a:latin typeface="Times New Roman" pitchFamily="18" charset="0"/>
            </a:endParaRPr>
          </a:p>
          <a:p>
            <a:pPr algn="ctr" eaLnBrk="1" hangingPunct="1">
              <a:spcBef>
                <a:spcPct val="0"/>
              </a:spcBef>
              <a:buFontTx/>
              <a:buNone/>
            </a:pPr>
            <a:endParaRPr lang="en-US" altLang="en-US" sz="2800" b="1">
              <a:solidFill>
                <a:srgbClr val="FF0000"/>
              </a:solidFill>
              <a:latin typeface="Times New Roman" pitchFamily="18" charset="0"/>
            </a:endParaRPr>
          </a:p>
        </p:txBody>
      </p:sp>
      <p:sp>
        <p:nvSpPr>
          <p:cNvPr id="2052" name="Text Box 5"/>
          <p:cNvSpPr txBox="1">
            <a:spLocks noChangeArrowheads="1"/>
          </p:cNvSpPr>
          <p:nvPr/>
        </p:nvSpPr>
        <p:spPr bwMode="auto">
          <a:xfrm>
            <a:off x="3577263" y="6035813"/>
            <a:ext cx="197201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a:solidFill>
                <a:srgbClr val="FFFF00"/>
              </a:solidFill>
              <a:latin typeface="Times New Roman" pitchFamily="18" charset="0"/>
            </a:endParaRPr>
          </a:p>
          <a:p>
            <a:pPr algn="ctr" eaLnBrk="1" hangingPunct="1">
              <a:spcBef>
                <a:spcPct val="0"/>
              </a:spcBef>
              <a:buFontTx/>
              <a:buNone/>
            </a:pPr>
            <a:r>
              <a:rPr lang="en-US" altLang="en-US" sz="2400" b="1">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609600" y="4267200"/>
            <a:ext cx="8534400" cy="320857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solidFill>
                  <a:srgbClr val="000000"/>
                </a:solidFill>
                <a:latin typeface="+mn-lt"/>
                <a:ea typeface="ヒラギノ角ゴ Pro W3" charset="-128"/>
                <a:sym typeface="Gill Sans" charset="0"/>
              </a:rPr>
              <a:t>Overview/Review—April 2016</a:t>
            </a:r>
            <a:r>
              <a:rPr lang="en-US" altLang="en-US" sz="3600" b="1" dirty="0" smtClean="0">
                <a:solidFill>
                  <a:srgbClr val="000000"/>
                </a:solidFill>
                <a:latin typeface="+mn-lt"/>
                <a:ea typeface="ヒラギノ角ゴ Pro W3" charset="-128"/>
                <a:sym typeface="Gill Sans" charset="0"/>
              </a:rPr>
              <a:t>          </a:t>
            </a:r>
            <a:endParaRPr lang="en-US" altLang="en-US" sz="3600" b="1" dirty="0">
              <a:solidFill>
                <a:srgbClr val="000000"/>
              </a:solidFill>
              <a:latin typeface="+mn-lt"/>
              <a:ea typeface="ヒラギノ角ゴ Pro W3" charset="-128"/>
              <a:sym typeface="Gill Sans" charset="0"/>
            </a:endParaRPr>
          </a:p>
          <a:p>
            <a:pPr algn="ctr" eaLnBrk="1" hangingPunct="1">
              <a:spcBef>
                <a:spcPct val="50000"/>
              </a:spcBef>
              <a:buFontTx/>
              <a:buNone/>
            </a:pPr>
            <a:endParaRPr lang="en-US" altLang="en-US" sz="1100" dirty="0" smtClean="0">
              <a:solidFill>
                <a:srgbClr val="000000"/>
              </a:solidFill>
              <a:latin typeface="+mn-lt"/>
              <a:ea typeface="ヒラギノ角ゴ Pro W3" charset="-128"/>
              <a:sym typeface="Gill Sans" charset="0"/>
            </a:endParaRPr>
          </a:p>
          <a:p>
            <a:pPr algn="ctr" eaLnBrk="1" hangingPunct="1">
              <a:spcBef>
                <a:spcPct val="50000"/>
              </a:spcBef>
              <a:buFontTx/>
              <a:buNone/>
            </a:pPr>
            <a:r>
              <a:rPr lang="en-US" altLang="en-US" sz="2400" dirty="0" smtClean="0">
                <a:solidFill>
                  <a:srgbClr val="000000"/>
                </a:solidFill>
                <a:latin typeface="+mn-lt"/>
                <a:ea typeface="ヒラギノ角ゴ Pro W3" charset="-128"/>
                <a:sym typeface="Gill Sans" charset="0"/>
              </a:rPr>
              <a:t>Boyd Clayton</a:t>
            </a:r>
          </a:p>
          <a:p>
            <a:pPr algn="ctr" eaLnBrk="1" hangingPunct="1">
              <a:spcBef>
                <a:spcPct val="50000"/>
              </a:spcBef>
              <a:buFontTx/>
              <a:buNone/>
            </a:pPr>
            <a:r>
              <a:rPr lang="en-US" altLang="en-US" sz="2000" i="1" dirty="0" smtClean="0">
                <a:solidFill>
                  <a:srgbClr val="000000"/>
                </a:solidFill>
                <a:latin typeface="+mn-lt"/>
                <a:ea typeface="ヒラギノ角ゴ Pro W3" charset="-128"/>
                <a:sym typeface="Gill Sans" charset="0"/>
              </a:rPr>
              <a:t>Assistant</a:t>
            </a:r>
            <a:r>
              <a:rPr lang="en-US" altLang="en-US" sz="1800" i="1" dirty="0" smtClean="0">
                <a:solidFill>
                  <a:srgbClr val="000000"/>
                </a:solidFill>
                <a:latin typeface="+mn-lt"/>
                <a:ea typeface="ヒラギノ角ゴ Pro W3" charset="-128"/>
                <a:sym typeface="Gill Sans" charset="0"/>
              </a:rPr>
              <a:t> State Engineer</a:t>
            </a:r>
          </a:p>
          <a:p>
            <a:pPr eaLnBrk="1" hangingPunct="1">
              <a:spcBef>
                <a:spcPct val="50000"/>
              </a:spcBef>
              <a:buFontTx/>
              <a:buNone/>
            </a:pPr>
            <a:endParaRPr lang="en-US" altLang="en-US" sz="5500"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292600" y="1219200"/>
            <a:ext cx="46863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smtClean="0">
                <a:solidFill>
                  <a:schemeClr val="tx2"/>
                </a:solidFill>
                <a:latin typeface="Times New Roman" pitchFamily="18" charset="0"/>
              </a:rPr>
              <a:t>RWAU Water Right Training</a:t>
            </a:r>
            <a:endParaRPr lang="en-US" altLang="en-US" sz="48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extLst>
      <p:ext uri="{BB962C8B-B14F-4D97-AF65-F5344CB8AC3E}">
        <p14:creationId xmlns:p14="http://schemas.microsoft.com/office/powerpoint/2010/main" val="1085219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4" name="Rectangle 1026"/>
          <p:cNvSpPr>
            <a:spLocks noGrp="1" noChangeArrowheads="1"/>
          </p:cNvSpPr>
          <p:nvPr>
            <p:ph type="title"/>
          </p:nvPr>
        </p:nvSpPr>
        <p:spPr>
          <a:xfrm>
            <a:off x="457200" y="274638"/>
            <a:ext cx="8229600" cy="944562"/>
          </a:xfrm>
        </p:spPr>
        <p:txBody>
          <a:bodyPr/>
          <a:lstStyle/>
          <a:p>
            <a:r>
              <a:rPr lang="en-US" dirty="0">
                <a:solidFill>
                  <a:schemeClr val="tx2"/>
                </a:solidFill>
              </a:rPr>
              <a:t>Water Use Terms</a:t>
            </a:r>
          </a:p>
        </p:txBody>
      </p:sp>
      <p:sp>
        <p:nvSpPr>
          <p:cNvPr id="8195" name="Rectangle 1027"/>
          <p:cNvSpPr>
            <a:spLocks noGrp="1" noChangeArrowheads="1"/>
          </p:cNvSpPr>
          <p:nvPr>
            <p:ph type="body" idx="1"/>
          </p:nvPr>
        </p:nvSpPr>
        <p:spPr>
          <a:xfrm>
            <a:off x="914400" y="1447801"/>
            <a:ext cx="7315200" cy="2590799"/>
          </a:xfrm>
        </p:spPr>
        <p:txBody>
          <a:bodyPr/>
          <a:lstStyle/>
          <a:p>
            <a:r>
              <a:rPr lang="en-US" sz="2800" dirty="0">
                <a:solidFill>
                  <a:schemeClr val="tx2"/>
                </a:solidFill>
              </a:rPr>
              <a:t>Duty </a:t>
            </a:r>
            <a:r>
              <a:rPr lang="en-US" sz="2800" dirty="0" smtClean="0">
                <a:solidFill>
                  <a:schemeClr val="tx2"/>
                </a:solidFill>
              </a:rPr>
              <a:t>(maximum reasonable diversion amount)</a:t>
            </a:r>
            <a:endParaRPr lang="en-US" sz="2800" dirty="0">
              <a:solidFill>
                <a:schemeClr val="tx2"/>
              </a:solidFill>
            </a:endParaRPr>
          </a:p>
          <a:p>
            <a:r>
              <a:rPr lang="en-US" sz="2800" dirty="0">
                <a:solidFill>
                  <a:schemeClr val="tx2"/>
                </a:solidFill>
              </a:rPr>
              <a:t>Depletion (consumptive use)</a:t>
            </a:r>
          </a:p>
          <a:p>
            <a:pPr lvl="1"/>
            <a:r>
              <a:rPr lang="en-US" sz="2400" dirty="0">
                <a:solidFill>
                  <a:schemeClr val="tx2"/>
                </a:solidFill>
              </a:rPr>
              <a:t>Irrigation (generally about 0.5 x duty)</a:t>
            </a:r>
          </a:p>
          <a:p>
            <a:pPr lvl="1"/>
            <a:r>
              <a:rPr lang="en-US" sz="2400" dirty="0">
                <a:solidFill>
                  <a:schemeClr val="tx2"/>
                </a:solidFill>
              </a:rPr>
              <a:t>Domestic with Septic waste (20 percent)</a:t>
            </a:r>
          </a:p>
          <a:p>
            <a:pPr lvl="1"/>
            <a:r>
              <a:rPr lang="en-US" sz="2400" dirty="0">
                <a:solidFill>
                  <a:schemeClr val="tx2"/>
                </a:solidFill>
              </a:rPr>
              <a:t>Municipal (sec. water, waste treatment, reuse)  </a:t>
            </a:r>
          </a:p>
        </p:txBody>
      </p:sp>
      <p:pic>
        <p:nvPicPr>
          <p:cNvPr id="4098" name="Picture 2" descr="G:\_WRT Photo Contests (all years)\2014 WRT Photo Contest\67. After the storm.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0000"/>
                    </a14:imgEffect>
                    <a14:imgEffect>
                      <a14:colorTemperature colorTemp="7200"/>
                    </a14:imgEffect>
                    <a14:imgEffect>
                      <a14:saturation sat="125000"/>
                    </a14:imgEffect>
                    <a14:imgEffect>
                      <a14:brightnessContrast bright="8000" contrast="13000"/>
                    </a14:imgEffect>
                  </a14:imgLayer>
                </a14:imgProps>
              </a:ext>
              <a:ext uri="{28A0092B-C50C-407E-A947-70E740481C1C}">
                <a14:useLocalDpi xmlns:a14="http://schemas.microsoft.com/office/drawing/2010/main" val="0"/>
              </a:ext>
            </a:extLst>
          </a:blip>
          <a:srcRect l="1527" r="12644"/>
          <a:stretch/>
        </p:blipFill>
        <p:spPr bwMode="auto">
          <a:xfrm>
            <a:off x="605962" y="4241723"/>
            <a:ext cx="7932076" cy="21958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789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itle 1"/>
          <p:cNvSpPr>
            <a:spLocks noGrp="1"/>
          </p:cNvSpPr>
          <p:nvPr>
            <p:ph type="title"/>
          </p:nvPr>
        </p:nvSpPr>
        <p:spPr>
          <a:xfrm>
            <a:off x="457200" y="533400"/>
            <a:ext cx="8229600" cy="1371600"/>
          </a:xfrm>
        </p:spPr>
        <p:txBody>
          <a:bodyPr/>
          <a:lstStyle/>
          <a:p>
            <a:r>
              <a:rPr lang="en-US" altLang="en-US" dirty="0" smtClean="0">
                <a:solidFill>
                  <a:schemeClr val="tx2"/>
                </a:solidFill>
              </a:rPr>
              <a:t>Water Right Title</a:t>
            </a:r>
          </a:p>
        </p:txBody>
      </p:sp>
      <p:pic>
        <p:nvPicPr>
          <p:cNvPr id="1536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530068" y="2590800"/>
            <a:ext cx="6083864" cy="2643284"/>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908359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944562"/>
          </a:xfrm>
        </p:spPr>
        <p:txBody>
          <a:bodyPr/>
          <a:lstStyle/>
          <a:p>
            <a:r>
              <a:rPr lang="en-US" sz="4000" dirty="0" smtClean="0">
                <a:solidFill>
                  <a:schemeClr val="tx2"/>
                </a:solidFill>
              </a:rPr>
              <a:t>Where Do Water Rights Come From?</a:t>
            </a:r>
            <a:endParaRPr lang="en-US" sz="4000" dirty="0">
              <a:solidFill>
                <a:schemeClr val="tx2"/>
              </a:solidFill>
            </a:endParaRPr>
          </a:p>
        </p:txBody>
      </p:sp>
      <p:sp>
        <p:nvSpPr>
          <p:cNvPr id="3" name="Content Placeholder 2"/>
          <p:cNvSpPr>
            <a:spLocks noGrp="1"/>
          </p:cNvSpPr>
          <p:nvPr>
            <p:ph sz="half" idx="1"/>
          </p:nvPr>
        </p:nvSpPr>
        <p:spPr>
          <a:xfrm>
            <a:off x="914399" y="1619864"/>
            <a:ext cx="3505201" cy="4506299"/>
          </a:xfrm>
        </p:spPr>
        <p:txBody>
          <a:bodyPr/>
          <a:lstStyle/>
          <a:p>
            <a:r>
              <a:rPr lang="en-US" dirty="0" smtClean="0">
                <a:solidFill>
                  <a:schemeClr val="tx2"/>
                </a:solidFill>
              </a:rPr>
              <a:t>Applications</a:t>
            </a:r>
          </a:p>
          <a:p>
            <a:endParaRPr lang="en-US" sz="1200" dirty="0" smtClean="0">
              <a:solidFill>
                <a:schemeClr val="tx2"/>
              </a:solidFill>
            </a:endParaRPr>
          </a:p>
          <a:p>
            <a:r>
              <a:rPr lang="en-US" dirty="0" smtClean="0">
                <a:solidFill>
                  <a:schemeClr val="tx2"/>
                </a:solidFill>
              </a:rPr>
              <a:t>Pre-statutory use (Diligence Claim)</a:t>
            </a:r>
          </a:p>
          <a:p>
            <a:endParaRPr lang="en-US" sz="1200" dirty="0" smtClean="0">
              <a:solidFill>
                <a:schemeClr val="tx2"/>
              </a:solidFill>
            </a:endParaRPr>
          </a:p>
          <a:p>
            <a:r>
              <a:rPr lang="en-US" dirty="0" smtClean="0">
                <a:solidFill>
                  <a:schemeClr val="tx2"/>
                </a:solidFill>
              </a:rPr>
              <a:t>Decrees</a:t>
            </a:r>
          </a:p>
          <a:p>
            <a:endParaRPr lang="en-US" sz="1200" dirty="0" smtClean="0">
              <a:solidFill>
                <a:schemeClr val="tx2"/>
              </a:solidFill>
            </a:endParaRPr>
          </a:p>
          <a:p>
            <a:r>
              <a:rPr lang="en-US" dirty="0" smtClean="0">
                <a:solidFill>
                  <a:schemeClr val="tx2"/>
                </a:solidFill>
              </a:rPr>
              <a:t>Federal Reservations</a:t>
            </a:r>
            <a:endParaRPr lang="en-US" dirty="0">
              <a:solidFill>
                <a:schemeClr val="tx2"/>
              </a:solidFill>
            </a:endParaRPr>
          </a:p>
        </p:txBody>
      </p:sp>
      <p:pic>
        <p:nvPicPr>
          <p:cNvPr id="5122" name="Picture 2" descr="G:\_WRT Photo Contests (all years)\2013 WRT Photo Contest\12.FremontRiver.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5400"/>
                    </a14:imgEffect>
                    <a14:imgEffect>
                      <a14:saturation sat="110000"/>
                    </a14:imgEffect>
                    <a14:imgEffect>
                      <a14:brightnessContrast contrast="8000"/>
                    </a14:imgEffect>
                  </a14:imgLayer>
                </a14:imgProps>
              </a:ext>
              <a:ext uri="{28A0092B-C50C-407E-A947-70E740481C1C}">
                <a14:useLocalDpi xmlns:a14="http://schemas.microsoft.com/office/drawing/2010/main" val="0"/>
              </a:ext>
            </a:extLst>
          </a:blip>
          <a:srcRect t="5714" b="6360"/>
          <a:stretch/>
        </p:blipFill>
        <p:spPr bwMode="auto">
          <a:xfrm>
            <a:off x="4876800" y="1592826"/>
            <a:ext cx="3543113" cy="4672991"/>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4345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itle 1"/>
          <p:cNvSpPr>
            <a:spLocks noGrp="1"/>
          </p:cNvSpPr>
          <p:nvPr>
            <p:ph type="title"/>
          </p:nvPr>
        </p:nvSpPr>
        <p:spPr/>
        <p:txBody>
          <a:bodyPr/>
          <a:lstStyle/>
          <a:p>
            <a:r>
              <a:rPr lang="en-US" altLang="en-US" dirty="0" smtClean="0">
                <a:solidFill>
                  <a:schemeClr val="tx2"/>
                </a:solidFill>
              </a:rPr>
              <a:t>Water Right Record Keeping</a:t>
            </a:r>
            <a:r>
              <a:rPr lang="en-US" altLang="en-US" dirty="0" smtClean="0">
                <a:solidFill>
                  <a:srgbClr val="FF0000"/>
                </a:solidFill>
              </a:rPr>
              <a:t> </a:t>
            </a:r>
          </a:p>
        </p:txBody>
      </p:sp>
      <p:sp>
        <p:nvSpPr>
          <p:cNvPr id="3" name="Content Placeholder 2"/>
          <p:cNvSpPr>
            <a:spLocks noGrp="1"/>
          </p:cNvSpPr>
          <p:nvPr>
            <p:ph sz="half" idx="1"/>
          </p:nvPr>
        </p:nvSpPr>
        <p:spPr/>
        <p:txBody>
          <a:bodyPr/>
          <a:lstStyle/>
          <a:p>
            <a:pPr lvl="1">
              <a:defRPr/>
            </a:pPr>
            <a:endParaRPr lang="en-US" dirty="0" smtClean="0"/>
          </a:p>
          <a:p>
            <a:pPr marL="0" indent="0">
              <a:buFont typeface="Arial" charset="0"/>
              <a:buNone/>
              <a:defRPr/>
            </a:pPr>
            <a:r>
              <a:rPr lang="en-US" dirty="0" smtClean="0"/>
              <a:t> </a:t>
            </a:r>
            <a:endParaRPr lang="en-US" dirty="0"/>
          </a:p>
        </p:txBody>
      </p:sp>
      <p:sp>
        <p:nvSpPr>
          <p:cNvPr id="2" name="Content Placeholder 1"/>
          <p:cNvSpPr>
            <a:spLocks noGrp="1"/>
          </p:cNvSpPr>
          <p:nvPr>
            <p:ph sz="half" idx="2"/>
          </p:nvPr>
        </p:nvSpPr>
        <p:spPr>
          <a:xfrm>
            <a:off x="3657600" y="1676400"/>
            <a:ext cx="5257800" cy="4469427"/>
          </a:xfrm>
        </p:spPr>
        <p:txBody>
          <a:bodyPr/>
          <a:lstStyle/>
          <a:p>
            <a:pPr marL="0" indent="0">
              <a:buNone/>
              <a:defRPr/>
            </a:pPr>
            <a:r>
              <a:rPr lang="en-US" sz="2400" dirty="0">
                <a:solidFill>
                  <a:schemeClr val="tx2"/>
                </a:solidFill>
              </a:rPr>
              <a:t>Record maintained by </a:t>
            </a:r>
            <a:r>
              <a:rPr lang="en-US" sz="2400" dirty="0" smtClean="0">
                <a:solidFill>
                  <a:schemeClr val="tx2"/>
                </a:solidFill>
              </a:rPr>
              <a:t>State Engineer</a:t>
            </a:r>
            <a:endParaRPr lang="en-US" sz="2400" dirty="0">
              <a:solidFill>
                <a:schemeClr val="tx2"/>
              </a:solidFill>
            </a:endParaRPr>
          </a:p>
          <a:p>
            <a:pPr lvl="1">
              <a:defRPr/>
            </a:pPr>
            <a:r>
              <a:rPr lang="en-US" sz="2000" dirty="0">
                <a:solidFill>
                  <a:schemeClr val="tx2"/>
                </a:solidFill>
              </a:rPr>
              <a:t>Water Right Applications</a:t>
            </a:r>
          </a:p>
          <a:p>
            <a:pPr lvl="1">
              <a:defRPr/>
            </a:pPr>
            <a:r>
              <a:rPr lang="en-US" sz="2000" dirty="0">
                <a:solidFill>
                  <a:schemeClr val="tx2"/>
                </a:solidFill>
              </a:rPr>
              <a:t>Assignments</a:t>
            </a:r>
          </a:p>
          <a:p>
            <a:pPr lvl="1">
              <a:defRPr/>
            </a:pPr>
            <a:r>
              <a:rPr lang="en-US" sz="2000" dirty="0">
                <a:solidFill>
                  <a:schemeClr val="tx2"/>
                </a:solidFill>
              </a:rPr>
              <a:t>Certificate</a:t>
            </a:r>
          </a:p>
          <a:p>
            <a:pPr lvl="1">
              <a:defRPr/>
            </a:pPr>
            <a:r>
              <a:rPr lang="en-US" sz="2000" dirty="0">
                <a:solidFill>
                  <a:schemeClr val="tx2"/>
                </a:solidFill>
              </a:rPr>
              <a:t>Use Records</a:t>
            </a:r>
          </a:p>
          <a:p>
            <a:pPr lvl="1">
              <a:defRPr/>
            </a:pPr>
            <a:r>
              <a:rPr lang="en-US" sz="2000" dirty="0">
                <a:solidFill>
                  <a:schemeClr val="tx2"/>
                </a:solidFill>
              </a:rPr>
              <a:t>Current </a:t>
            </a:r>
            <a:r>
              <a:rPr lang="en-US" sz="2000" dirty="0" smtClean="0">
                <a:solidFill>
                  <a:schemeClr val="tx2"/>
                </a:solidFill>
              </a:rPr>
              <a:t>Owner</a:t>
            </a:r>
          </a:p>
          <a:p>
            <a:pPr lvl="1">
              <a:defRPr/>
            </a:pPr>
            <a:endParaRPr lang="en-US" sz="2000" dirty="0">
              <a:solidFill>
                <a:schemeClr val="tx2"/>
              </a:solidFill>
            </a:endParaRPr>
          </a:p>
          <a:p>
            <a:pPr marL="0" indent="0">
              <a:buNone/>
              <a:defRPr/>
            </a:pPr>
            <a:r>
              <a:rPr lang="en-US" sz="2400" dirty="0">
                <a:solidFill>
                  <a:schemeClr val="tx2"/>
                </a:solidFill>
              </a:rPr>
              <a:t>Record maintained by County Recorder</a:t>
            </a:r>
          </a:p>
          <a:p>
            <a:pPr lvl="1">
              <a:defRPr/>
            </a:pPr>
            <a:r>
              <a:rPr lang="en-US" sz="2000" dirty="0">
                <a:solidFill>
                  <a:schemeClr val="tx2"/>
                </a:solidFill>
              </a:rPr>
              <a:t>Certificate</a:t>
            </a:r>
          </a:p>
          <a:p>
            <a:pPr lvl="1">
              <a:defRPr/>
            </a:pPr>
            <a:r>
              <a:rPr lang="en-US" sz="2000" dirty="0">
                <a:solidFill>
                  <a:schemeClr val="tx2"/>
                </a:solidFill>
              </a:rPr>
              <a:t>Deeds (conveyance of water right)</a:t>
            </a:r>
          </a:p>
          <a:p>
            <a:pPr lvl="1">
              <a:defRPr/>
            </a:pPr>
            <a:r>
              <a:rPr lang="en-US" sz="2000" dirty="0">
                <a:solidFill>
                  <a:schemeClr val="tx2"/>
                </a:solidFill>
              </a:rPr>
              <a:t>Index of water deeds</a:t>
            </a:r>
          </a:p>
          <a:p>
            <a:endParaRPr lang="en-US" sz="2000" dirty="0"/>
          </a:p>
        </p:txBody>
      </p:sp>
      <p:pic>
        <p:nvPicPr>
          <p:cNvPr id="6146" name="Picture 2" descr="G:\_WRT Photo Contests (all years)\2011 WRT Photo Contest\Employees_3.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457200" y="1600200"/>
            <a:ext cx="3009900" cy="46482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162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28600"/>
            <a:ext cx="8229600" cy="838200"/>
          </a:xfrm>
        </p:spPr>
        <p:txBody>
          <a:bodyPr/>
          <a:lstStyle/>
          <a:p>
            <a:r>
              <a:rPr lang="en-US" sz="4000" dirty="0" smtClean="0">
                <a:solidFill>
                  <a:schemeClr val="tx2"/>
                </a:solidFill>
              </a:rPr>
              <a:t>How Water Right Conveyance Works</a:t>
            </a:r>
            <a:endParaRPr lang="en-US" dirty="0">
              <a:solidFill>
                <a:srgbClr val="FF0000"/>
              </a:solidFill>
            </a:endParaRPr>
          </a:p>
        </p:txBody>
      </p:sp>
      <p:sp>
        <p:nvSpPr>
          <p:cNvPr id="3" name="Content Placeholder 2"/>
          <p:cNvSpPr>
            <a:spLocks noGrp="1"/>
          </p:cNvSpPr>
          <p:nvPr>
            <p:ph idx="1"/>
          </p:nvPr>
        </p:nvSpPr>
        <p:spPr/>
        <p:txBody>
          <a:bodyPr/>
          <a:lstStyle/>
          <a:p>
            <a:r>
              <a:rPr lang="en-US" sz="2800" dirty="0" smtClean="0">
                <a:solidFill>
                  <a:schemeClr val="tx2"/>
                </a:solidFill>
              </a:rPr>
              <a:t>Water Rights transfer by deed in substantially the same manner as real estate.</a:t>
            </a:r>
          </a:p>
          <a:p>
            <a:r>
              <a:rPr lang="en-US" sz="2800" dirty="0" smtClean="0">
                <a:solidFill>
                  <a:schemeClr val="tx2"/>
                </a:solidFill>
              </a:rPr>
              <a:t>Like real estate there is a race to record.  A deed is ineffective if a previous recorded deed conveyed.</a:t>
            </a:r>
          </a:p>
          <a:p>
            <a:r>
              <a:rPr lang="en-US" sz="2800" dirty="0" smtClean="0">
                <a:solidFill>
                  <a:schemeClr val="tx2"/>
                </a:solidFill>
              </a:rPr>
              <a:t>Appurtenant water rights transfer silently with land.</a:t>
            </a:r>
          </a:p>
          <a:p>
            <a:r>
              <a:rPr lang="en-US" sz="2800" dirty="0" smtClean="0">
                <a:solidFill>
                  <a:schemeClr val="tx2"/>
                </a:solidFill>
              </a:rPr>
              <a:t>Water rights may be reserved from transfer in land deeds.</a:t>
            </a:r>
          </a:p>
          <a:p>
            <a:r>
              <a:rPr lang="en-US" sz="2800" dirty="0" smtClean="0">
                <a:solidFill>
                  <a:schemeClr val="tx2"/>
                </a:solidFill>
              </a:rPr>
              <a:t>Water rights may be transferred before land by water deed.</a:t>
            </a:r>
          </a:p>
          <a:p>
            <a:pPr marL="0" indent="0">
              <a:buNone/>
            </a:pPr>
            <a:endParaRPr lang="en-US" dirty="0"/>
          </a:p>
        </p:txBody>
      </p:sp>
    </p:spTree>
    <p:extLst>
      <p:ext uri="{BB962C8B-B14F-4D97-AF65-F5344CB8AC3E}">
        <p14:creationId xmlns:p14="http://schemas.microsoft.com/office/powerpoint/2010/main" val="3387735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tx2"/>
                </a:solidFill>
              </a:rPr>
              <a:t>Appurtenant Transfer </a:t>
            </a:r>
            <a:br>
              <a:rPr lang="en-US" dirty="0" smtClean="0">
                <a:solidFill>
                  <a:schemeClr val="tx2"/>
                </a:solidFill>
              </a:rPr>
            </a:br>
            <a:r>
              <a:rPr lang="en-US" dirty="0" smtClean="0">
                <a:solidFill>
                  <a:schemeClr val="tx2"/>
                </a:solidFill>
              </a:rPr>
              <a:t>Water Right Principles</a:t>
            </a:r>
            <a:endParaRPr lang="en-US" dirty="0">
              <a:solidFill>
                <a:schemeClr val="tx2"/>
              </a:solidFill>
            </a:endParaRPr>
          </a:p>
        </p:txBody>
      </p:sp>
      <p:sp>
        <p:nvSpPr>
          <p:cNvPr id="3" name="Content Placeholder 2"/>
          <p:cNvSpPr>
            <a:spLocks noGrp="1"/>
          </p:cNvSpPr>
          <p:nvPr>
            <p:ph idx="1"/>
          </p:nvPr>
        </p:nvSpPr>
        <p:spPr>
          <a:xfrm>
            <a:off x="457200" y="1828800"/>
            <a:ext cx="8229600" cy="4297363"/>
          </a:xfrm>
        </p:spPr>
        <p:txBody>
          <a:bodyPr/>
          <a:lstStyle/>
          <a:p>
            <a:pPr marL="0" indent="0">
              <a:buNone/>
            </a:pPr>
            <a:r>
              <a:rPr lang="en-US" sz="2400" u="sng" dirty="0" smtClean="0">
                <a:solidFill>
                  <a:schemeClr val="tx2"/>
                </a:solidFill>
              </a:rPr>
              <a:t>Definition</a:t>
            </a:r>
            <a:r>
              <a:rPr lang="en-US" sz="2400" dirty="0">
                <a:solidFill>
                  <a:schemeClr val="tx2"/>
                </a:solidFill>
              </a:rPr>
              <a:t>: pertaining to something that attaches. In real property law this describes any right or restriction which goes with that property, such as an easement to gain access across the neighbor's parcel, or a covenant (agreement) against blocking the neighbor's view</a:t>
            </a:r>
            <a:r>
              <a:rPr lang="en-US" sz="2400" dirty="0" smtClean="0">
                <a:solidFill>
                  <a:schemeClr val="tx2"/>
                </a:solidFill>
              </a:rPr>
              <a:t>.</a:t>
            </a:r>
          </a:p>
          <a:p>
            <a:pPr marL="0" indent="0">
              <a:buNone/>
            </a:pPr>
            <a:endParaRPr lang="en-US" sz="2400" dirty="0">
              <a:solidFill>
                <a:schemeClr val="tx2"/>
              </a:solidFill>
            </a:endParaRPr>
          </a:p>
          <a:p>
            <a:pPr lvl="1"/>
            <a:r>
              <a:rPr lang="en-US" sz="2400" dirty="0" smtClean="0">
                <a:solidFill>
                  <a:schemeClr val="tx2"/>
                </a:solidFill>
              </a:rPr>
              <a:t>Is the use attached to the land?</a:t>
            </a:r>
          </a:p>
          <a:p>
            <a:pPr lvl="1"/>
            <a:r>
              <a:rPr lang="en-US" sz="2400" dirty="0" smtClean="0">
                <a:solidFill>
                  <a:schemeClr val="tx2"/>
                </a:solidFill>
              </a:rPr>
              <a:t>If not uniformly appurtenant, where is it appurtenant?</a:t>
            </a:r>
          </a:p>
          <a:p>
            <a:pPr lvl="1"/>
            <a:r>
              <a:rPr lang="en-US" sz="2400" dirty="0" smtClean="0">
                <a:solidFill>
                  <a:schemeClr val="tx2"/>
                </a:solidFill>
              </a:rPr>
              <a:t>Does the grantee of the land have an interest to convey? </a:t>
            </a:r>
          </a:p>
          <a:p>
            <a:endParaRPr lang="en-US" dirty="0"/>
          </a:p>
        </p:txBody>
      </p:sp>
    </p:spTree>
    <p:extLst>
      <p:ext uri="{BB962C8B-B14F-4D97-AF65-F5344CB8AC3E}">
        <p14:creationId xmlns:p14="http://schemas.microsoft.com/office/powerpoint/2010/main" val="518012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Title 1"/>
          <p:cNvSpPr>
            <a:spLocks noGrp="1"/>
          </p:cNvSpPr>
          <p:nvPr>
            <p:ph type="title"/>
          </p:nvPr>
        </p:nvSpPr>
        <p:spPr/>
        <p:txBody>
          <a:bodyPr/>
          <a:lstStyle/>
          <a:p>
            <a:r>
              <a:rPr lang="en-US" altLang="en-US" dirty="0" smtClean="0">
                <a:solidFill>
                  <a:schemeClr val="tx2"/>
                </a:solidFill>
              </a:rPr>
              <a:t>The Appurtenance Quagmire</a:t>
            </a:r>
          </a:p>
        </p:txBody>
      </p:sp>
      <p:sp>
        <p:nvSpPr>
          <p:cNvPr id="18436" name="Content Placeholder 2"/>
          <p:cNvSpPr>
            <a:spLocks noGrp="1"/>
          </p:cNvSpPr>
          <p:nvPr>
            <p:ph sz="half" idx="1"/>
          </p:nvPr>
        </p:nvSpPr>
        <p:spPr>
          <a:xfrm>
            <a:off x="457200" y="1676400"/>
            <a:ext cx="4038600" cy="4495800"/>
          </a:xfrm>
        </p:spPr>
        <p:txBody>
          <a:bodyPr/>
          <a:lstStyle/>
          <a:p>
            <a:r>
              <a:rPr lang="en-US" altLang="en-US" sz="2000" dirty="0" smtClean="0">
                <a:solidFill>
                  <a:schemeClr val="tx2"/>
                </a:solidFill>
              </a:rPr>
              <a:t>No complete WR ownership index in counties</a:t>
            </a:r>
          </a:p>
          <a:p>
            <a:r>
              <a:rPr lang="en-US" altLang="en-US" sz="2000" dirty="0" smtClean="0">
                <a:solidFill>
                  <a:schemeClr val="tx2"/>
                </a:solidFill>
              </a:rPr>
              <a:t>Water right silence leaves question in every land deed</a:t>
            </a:r>
          </a:p>
          <a:p>
            <a:r>
              <a:rPr lang="en-US" altLang="en-US" sz="2000" dirty="0" smtClean="0">
                <a:solidFill>
                  <a:schemeClr val="tx2"/>
                </a:solidFill>
              </a:rPr>
              <a:t>Appurtenant water rights not apparent on deeds</a:t>
            </a:r>
          </a:p>
          <a:p>
            <a:r>
              <a:rPr lang="en-US" altLang="en-US" sz="2000" dirty="0">
                <a:solidFill>
                  <a:schemeClr val="tx2"/>
                </a:solidFill>
              </a:rPr>
              <a:t>D</a:t>
            </a:r>
            <a:r>
              <a:rPr lang="en-US" altLang="en-US" sz="2000" dirty="0" smtClean="0">
                <a:solidFill>
                  <a:schemeClr val="tx2"/>
                </a:solidFill>
              </a:rPr>
              <a:t>ivided land WR interests not transparent </a:t>
            </a:r>
          </a:p>
          <a:p>
            <a:r>
              <a:rPr lang="en-US" altLang="en-US" sz="2000" dirty="0" smtClean="0">
                <a:solidFill>
                  <a:schemeClr val="tx2"/>
                </a:solidFill>
              </a:rPr>
              <a:t>Silence leaves room for dispute between grantors and grantees</a:t>
            </a:r>
          </a:p>
          <a:p>
            <a:r>
              <a:rPr lang="en-US" altLang="en-US" sz="2000" dirty="0" smtClean="0">
                <a:solidFill>
                  <a:schemeClr val="tx2"/>
                </a:solidFill>
              </a:rPr>
              <a:t>Undocumented transfers in PDs</a:t>
            </a:r>
          </a:p>
          <a:p>
            <a:r>
              <a:rPr lang="en-US" altLang="en-US" sz="2000" dirty="0" smtClean="0">
                <a:solidFill>
                  <a:schemeClr val="tx2"/>
                </a:solidFill>
              </a:rPr>
              <a:t>Changes in statute on when appurtenance applies.</a:t>
            </a:r>
          </a:p>
          <a:p>
            <a:pPr marL="0" indent="0">
              <a:buNone/>
            </a:pPr>
            <a:endParaRPr lang="en-US" altLang="en-US" dirty="0" smtClean="0"/>
          </a:p>
          <a:p>
            <a:endParaRPr lang="en-US" altLang="en-US" dirty="0" smtClean="0"/>
          </a:p>
        </p:txBody>
      </p:sp>
      <p:pic>
        <p:nvPicPr>
          <p:cNvPr id="7170" name="Picture 2" descr="G:\_WRT Photo Contests (all years)\2009 WRT Photo Contest\Scenic\Confluence of Green and Yampa       JZimmerman.jpg"/>
          <p:cNvPicPr>
            <a:picLocks noGrp="1" noChangeAspect="1" noChangeArrowheads="1"/>
          </p:cNvPicPr>
          <p:nvPr>
            <p:ph sz="half" idx="2"/>
          </p:nvPr>
        </p:nvPicPr>
        <p:blipFill rotWithShape="1">
          <a:blip r:embed="rId3" cstate="print">
            <a:extLst>
              <a:ext uri="{BEBA8EAE-BF5A-486C-A8C5-ECC9F3942E4B}">
                <a14:imgProps xmlns:a14="http://schemas.microsoft.com/office/drawing/2010/main">
                  <a14:imgLayer r:embed="rId4">
                    <a14:imgEffect>
                      <a14:colorTemperature colorTemp="5700"/>
                    </a14:imgEffect>
                    <a14:imgEffect>
                      <a14:saturation sat="180000"/>
                    </a14:imgEffect>
                    <a14:imgEffect>
                      <a14:brightnessContrast bright="-15000" contrast="15000"/>
                    </a14:imgEffect>
                  </a14:imgLayer>
                </a14:imgProps>
              </a:ext>
              <a:ext uri="{28A0092B-C50C-407E-A947-70E740481C1C}">
                <a14:useLocalDpi xmlns:a14="http://schemas.microsoft.com/office/drawing/2010/main" val="0"/>
              </a:ext>
            </a:extLst>
          </a:blip>
          <a:srcRect l="7364" r="33662"/>
          <a:stretch/>
        </p:blipFill>
        <p:spPr bwMode="auto">
          <a:xfrm>
            <a:off x="4953000" y="1676400"/>
            <a:ext cx="3505199" cy="445776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16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71" y="3195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itle 2"/>
          <p:cNvSpPr>
            <a:spLocks noGrp="1"/>
          </p:cNvSpPr>
          <p:nvPr>
            <p:ph type="title"/>
          </p:nvPr>
        </p:nvSpPr>
        <p:spPr/>
        <p:txBody>
          <a:bodyPr/>
          <a:lstStyle/>
          <a:p>
            <a:r>
              <a:rPr lang="en-US" altLang="en-US" dirty="0" smtClean="0">
                <a:solidFill>
                  <a:schemeClr val="tx2"/>
                </a:solidFill>
              </a:rPr>
              <a:t>Where is Ownership Information?</a:t>
            </a:r>
          </a:p>
        </p:txBody>
      </p:sp>
      <p:sp>
        <p:nvSpPr>
          <p:cNvPr id="2" name="Content Placeholder 1"/>
          <p:cNvSpPr>
            <a:spLocks noGrp="1"/>
          </p:cNvSpPr>
          <p:nvPr>
            <p:ph sz="half" idx="2"/>
          </p:nvPr>
        </p:nvSpPr>
        <p:spPr>
          <a:xfrm>
            <a:off x="4572000" y="1676400"/>
            <a:ext cx="4114800" cy="4449763"/>
          </a:xfrm>
        </p:spPr>
        <p:txBody>
          <a:bodyPr/>
          <a:lstStyle/>
          <a:p>
            <a:r>
              <a:rPr lang="en-US" altLang="en-US" sz="2400" dirty="0">
                <a:solidFill>
                  <a:schemeClr val="tx2"/>
                </a:solidFill>
              </a:rPr>
              <a:t>New Applications </a:t>
            </a:r>
            <a:endParaRPr lang="en-US" altLang="en-US" sz="2400" dirty="0" smtClean="0">
              <a:solidFill>
                <a:schemeClr val="tx2"/>
              </a:solidFill>
            </a:endParaRPr>
          </a:p>
          <a:p>
            <a:pPr lvl="1"/>
            <a:r>
              <a:rPr lang="en-US" altLang="en-US" sz="2000" dirty="0" smtClean="0">
                <a:solidFill>
                  <a:schemeClr val="tx2"/>
                </a:solidFill>
              </a:rPr>
              <a:t>SE Records</a:t>
            </a:r>
            <a:endParaRPr lang="en-US" altLang="en-US" sz="2000" dirty="0">
              <a:solidFill>
                <a:schemeClr val="tx2"/>
              </a:solidFill>
            </a:endParaRPr>
          </a:p>
          <a:p>
            <a:r>
              <a:rPr lang="en-US" altLang="en-US" sz="2400" dirty="0">
                <a:solidFill>
                  <a:schemeClr val="tx2"/>
                </a:solidFill>
              </a:rPr>
              <a:t>Assignments </a:t>
            </a:r>
            <a:endParaRPr lang="en-US" altLang="en-US" sz="2400" dirty="0" smtClean="0">
              <a:solidFill>
                <a:schemeClr val="tx2"/>
              </a:solidFill>
            </a:endParaRPr>
          </a:p>
          <a:p>
            <a:pPr lvl="1"/>
            <a:r>
              <a:rPr lang="en-US" altLang="en-US" sz="2000" dirty="0" smtClean="0">
                <a:solidFill>
                  <a:schemeClr val="tx2"/>
                </a:solidFill>
              </a:rPr>
              <a:t>SE Records</a:t>
            </a:r>
            <a:endParaRPr lang="en-US" altLang="en-US" sz="2000" dirty="0">
              <a:solidFill>
                <a:schemeClr val="tx2"/>
              </a:solidFill>
            </a:endParaRPr>
          </a:p>
          <a:p>
            <a:r>
              <a:rPr lang="en-US" altLang="en-US" sz="2400" dirty="0">
                <a:solidFill>
                  <a:schemeClr val="tx2"/>
                </a:solidFill>
              </a:rPr>
              <a:t>Land </a:t>
            </a:r>
            <a:r>
              <a:rPr lang="en-US" altLang="en-US" sz="2400" dirty="0" smtClean="0">
                <a:solidFill>
                  <a:schemeClr val="tx2"/>
                </a:solidFill>
              </a:rPr>
              <a:t>Deeds</a:t>
            </a:r>
          </a:p>
          <a:p>
            <a:pPr lvl="1"/>
            <a:r>
              <a:rPr lang="en-US" altLang="en-US" sz="2000" dirty="0" smtClean="0">
                <a:solidFill>
                  <a:schemeClr val="tx2"/>
                </a:solidFill>
              </a:rPr>
              <a:t>County </a:t>
            </a:r>
            <a:r>
              <a:rPr lang="en-US" altLang="en-US" sz="2000" dirty="0">
                <a:solidFill>
                  <a:schemeClr val="tx2"/>
                </a:solidFill>
              </a:rPr>
              <a:t>Recorder - </a:t>
            </a:r>
            <a:r>
              <a:rPr lang="en-US" altLang="en-US" sz="2000" dirty="0" smtClean="0">
                <a:solidFill>
                  <a:schemeClr val="tx2"/>
                </a:solidFill>
              </a:rPr>
              <a:t>Silence</a:t>
            </a:r>
            <a:endParaRPr lang="en-US" altLang="en-US" sz="2000" dirty="0">
              <a:solidFill>
                <a:schemeClr val="tx2"/>
              </a:solidFill>
            </a:endParaRPr>
          </a:p>
          <a:p>
            <a:r>
              <a:rPr lang="en-US" altLang="en-US" sz="2400" dirty="0">
                <a:solidFill>
                  <a:schemeClr val="tx2"/>
                </a:solidFill>
              </a:rPr>
              <a:t>Reservation Land Deeds </a:t>
            </a:r>
            <a:endParaRPr lang="en-US" altLang="en-US" sz="2400" dirty="0" smtClean="0">
              <a:solidFill>
                <a:schemeClr val="tx2"/>
              </a:solidFill>
            </a:endParaRPr>
          </a:p>
          <a:p>
            <a:pPr lvl="1"/>
            <a:r>
              <a:rPr lang="en-US" altLang="en-US" sz="2000" dirty="0">
                <a:solidFill>
                  <a:schemeClr val="tx2"/>
                </a:solidFill>
              </a:rPr>
              <a:t>C</a:t>
            </a:r>
            <a:r>
              <a:rPr lang="en-US" altLang="en-US" sz="2000" dirty="0" smtClean="0">
                <a:solidFill>
                  <a:schemeClr val="tx2"/>
                </a:solidFill>
              </a:rPr>
              <a:t>ounty </a:t>
            </a:r>
            <a:r>
              <a:rPr lang="en-US" altLang="en-US" sz="2000" dirty="0">
                <a:solidFill>
                  <a:schemeClr val="tx2"/>
                </a:solidFill>
              </a:rPr>
              <a:t>Recorder, no </a:t>
            </a:r>
            <a:r>
              <a:rPr lang="en-US" altLang="en-US" sz="2000" dirty="0" smtClean="0">
                <a:solidFill>
                  <a:schemeClr val="tx2"/>
                </a:solidFill>
              </a:rPr>
              <a:t>index</a:t>
            </a:r>
            <a:endParaRPr lang="en-US" altLang="en-US" sz="2000" dirty="0">
              <a:solidFill>
                <a:schemeClr val="tx2"/>
              </a:solidFill>
            </a:endParaRPr>
          </a:p>
          <a:p>
            <a:r>
              <a:rPr lang="en-US" altLang="en-US" sz="2400" dirty="0">
                <a:solidFill>
                  <a:schemeClr val="tx2"/>
                </a:solidFill>
              </a:rPr>
              <a:t>Water </a:t>
            </a:r>
            <a:r>
              <a:rPr lang="en-US" altLang="en-US" sz="2400" dirty="0" smtClean="0">
                <a:solidFill>
                  <a:schemeClr val="tx2"/>
                </a:solidFill>
              </a:rPr>
              <a:t>Deeds</a:t>
            </a:r>
          </a:p>
          <a:p>
            <a:pPr lvl="1"/>
            <a:r>
              <a:rPr lang="en-US" altLang="en-US" sz="2000" dirty="0" smtClean="0">
                <a:solidFill>
                  <a:schemeClr val="tx2"/>
                </a:solidFill>
              </a:rPr>
              <a:t>County </a:t>
            </a:r>
            <a:r>
              <a:rPr lang="en-US" altLang="en-US" sz="2000" dirty="0">
                <a:solidFill>
                  <a:schemeClr val="tx2"/>
                </a:solidFill>
              </a:rPr>
              <a:t>Recorder - </a:t>
            </a:r>
            <a:r>
              <a:rPr lang="en-US" altLang="en-US" sz="2000" dirty="0" smtClean="0">
                <a:solidFill>
                  <a:schemeClr val="tx2"/>
                </a:solidFill>
              </a:rPr>
              <a:t>Somewhere</a:t>
            </a:r>
            <a:endParaRPr lang="en-US" altLang="en-US" sz="2000" dirty="0">
              <a:solidFill>
                <a:schemeClr val="tx2"/>
              </a:solidFill>
            </a:endParaRPr>
          </a:p>
          <a:p>
            <a:r>
              <a:rPr lang="en-US" altLang="en-US" sz="2400" dirty="0">
                <a:solidFill>
                  <a:schemeClr val="tx2"/>
                </a:solidFill>
              </a:rPr>
              <a:t>Decrees</a:t>
            </a:r>
          </a:p>
          <a:p>
            <a:endParaRPr lang="en-US" dirty="0"/>
          </a:p>
        </p:txBody>
      </p:sp>
      <p:pic>
        <p:nvPicPr>
          <p:cNvPr id="8194" name="Picture 2" descr="G:\_WRT Photo Contests (all years)\2009 WRT Photo Contest\Scenic\Stream bank stabilization strategy  CBrandt.jpg"/>
          <p:cNvPicPr>
            <a:picLocks noGrp="1" noChangeAspect="1" noChangeArrowheads="1"/>
          </p:cNvPicPr>
          <p:nvPr>
            <p:ph sz="half" idx="1"/>
          </p:nvPr>
        </p:nvPicPr>
        <p:blipFill>
          <a:blip r:embed="rId3" cstate="print">
            <a:extLst>
              <a:ext uri="{BEBA8EAE-BF5A-486C-A8C5-ECC9F3942E4B}">
                <a14:imgProps xmlns:a14="http://schemas.microsoft.com/office/drawing/2010/main">
                  <a14:imgLayer r:embed="rId4">
                    <a14:imgEffect>
                      <a14:colorTemperature colorTemp="5800"/>
                    </a14:imgEffect>
                    <a14:imgEffect>
                      <a14:saturation sat="120000"/>
                    </a14:imgEffect>
                    <a14:imgEffect>
                      <a14:brightnessContrast bright="-5000" contrast="20000"/>
                    </a14:imgEffect>
                  </a14:imgLayer>
                </a14:imgProps>
              </a:ext>
              <a:ext uri="{28A0092B-C50C-407E-A947-70E740481C1C}">
                <a14:useLocalDpi xmlns:a14="http://schemas.microsoft.com/office/drawing/2010/main" val="0"/>
              </a:ext>
            </a:extLst>
          </a:blip>
          <a:srcRect/>
          <a:stretch>
            <a:fillRect/>
          </a:stretch>
        </p:blipFill>
        <p:spPr bwMode="auto">
          <a:xfrm>
            <a:off x="685800" y="1676400"/>
            <a:ext cx="3429000" cy="4572001"/>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692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2" name="Title 1"/>
          <p:cNvSpPr>
            <a:spLocks noGrp="1"/>
          </p:cNvSpPr>
          <p:nvPr>
            <p:ph type="title"/>
          </p:nvPr>
        </p:nvSpPr>
        <p:spPr>
          <a:xfrm>
            <a:off x="228600" y="274638"/>
            <a:ext cx="8686800" cy="1143000"/>
          </a:xfrm>
        </p:spPr>
        <p:txBody>
          <a:bodyPr/>
          <a:lstStyle/>
          <a:p>
            <a:r>
              <a:rPr lang="en-US" altLang="en-US" sz="4000" dirty="0" smtClean="0">
                <a:solidFill>
                  <a:schemeClr val="tx2"/>
                </a:solidFill>
              </a:rPr>
              <a:t>Bringing Title at SE Office </a:t>
            </a:r>
            <a:r>
              <a:rPr lang="en-US" altLang="en-US" sz="4000" dirty="0">
                <a:solidFill>
                  <a:schemeClr val="tx2"/>
                </a:solidFill>
              </a:rPr>
              <a:t>B</a:t>
            </a:r>
            <a:r>
              <a:rPr lang="en-US" altLang="en-US" sz="4000" dirty="0" smtClean="0">
                <a:solidFill>
                  <a:schemeClr val="tx2"/>
                </a:solidFill>
              </a:rPr>
              <a:t>ack Together </a:t>
            </a:r>
          </a:p>
        </p:txBody>
      </p:sp>
      <p:sp>
        <p:nvSpPr>
          <p:cNvPr id="20483" name="Content Placeholder 2"/>
          <p:cNvSpPr>
            <a:spLocks noGrp="1"/>
          </p:cNvSpPr>
          <p:nvPr>
            <p:ph idx="1"/>
          </p:nvPr>
        </p:nvSpPr>
        <p:spPr/>
        <p:txBody>
          <a:bodyPr/>
          <a:lstStyle/>
          <a:p>
            <a:pPr marL="0" indent="0">
              <a:buNone/>
            </a:pPr>
            <a:r>
              <a:rPr lang="en-US" altLang="en-US" sz="2400" dirty="0" smtClean="0">
                <a:solidFill>
                  <a:schemeClr val="tx2"/>
                </a:solidFill>
              </a:rPr>
              <a:t>Report of Conveyance (ROC)</a:t>
            </a:r>
          </a:p>
          <a:p>
            <a:pPr lvl="1"/>
            <a:r>
              <a:rPr lang="en-US" altLang="en-US" sz="2000" dirty="0" smtClean="0">
                <a:solidFill>
                  <a:schemeClr val="tx2"/>
                </a:solidFill>
              </a:rPr>
              <a:t>Partial/full Conveyances</a:t>
            </a:r>
          </a:p>
          <a:p>
            <a:pPr lvl="1"/>
            <a:r>
              <a:rPr lang="en-US" altLang="en-US" sz="2000" dirty="0" smtClean="0">
                <a:solidFill>
                  <a:schemeClr val="tx2"/>
                </a:solidFill>
              </a:rPr>
              <a:t>Provide documentation and path from current SE listed owner forward</a:t>
            </a:r>
          </a:p>
          <a:p>
            <a:pPr lvl="1"/>
            <a:r>
              <a:rPr lang="en-US" altLang="en-US" sz="2000" dirty="0" smtClean="0">
                <a:solidFill>
                  <a:schemeClr val="tx2"/>
                </a:solidFill>
              </a:rPr>
              <a:t>Normally requires professional </a:t>
            </a:r>
          </a:p>
          <a:p>
            <a:pPr lvl="2"/>
            <a:r>
              <a:rPr lang="en-US" altLang="en-US" sz="1600" dirty="0" smtClean="0">
                <a:solidFill>
                  <a:schemeClr val="tx2"/>
                </a:solidFill>
              </a:rPr>
              <a:t>Attorney, Engineer, Surveyor, or Title Insurance Agent</a:t>
            </a:r>
          </a:p>
          <a:p>
            <a:pPr lvl="1"/>
            <a:r>
              <a:rPr lang="en-US" altLang="en-US" sz="2000" dirty="0" smtClean="0">
                <a:solidFill>
                  <a:schemeClr val="tx2"/>
                </a:solidFill>
              </a:rPr>
              <a:t>Transfer by appurtenance requires a map</a:t>
            </a:r>
          </a:p>
          <a:p>
            <a:pPr lvl="1"/>
            <a:r>
              <a:rPr lang="en-US" altLang="en-US" sz="2000" dirty="0" smtClean="0">
                <a:solidFill>
                  <a:schemeClr val="tx2"/>
                </a:solidFill>
              </a:rPr>
              <a:t>Simple transfers by owner </a:t>
            </a:r>
          </a:p>
          <a:p>
            <a:pPr lvl="2"/>
            <a:r>
              <a:rPr lang="en-US" altLang="en-US" sz="1600" dirty="0" smtClean="0">
                <a:solidFill>
                  <a:schemeClr val="tx2"/>
                </a:solidFill>
              </a:rPr>
              <a:t>Deed lists WR number</a:t>
            </a:r>
          </a:p>
          <a:p>
            <a:pPr lvl="1"/>
            <a:r>
              <a:rPr lang="en-US" altLang="en-US" sz="2000" dirty="0" smtClean="0">
                <a:solidFill>
                  <a:schemeClr val="tx2"/>
                </a:solidFill>
              </a:rPr>
              <a:t>Water Deed Addendums are forwarded by County at recording and are considered filed ROCs if they begin at current SE listed owner</a:t>
            </a:r>
          </a:p>
          <a:p>
            <a:pPr lvl="1"/>
            <a:r>
              <a:rPr lang="en-US" altLang="en-US" sz="2000" dirty="0" smtClean="0">
                <a:solidFill>
                  <a:schemeClr val="tx2"/>
                </a:solidFill>
              </a:rPr>
              <a:t>ROCS are declaratory not decision documents</a:t>
            </a:r>
          </a:p>
          <a:p>
            <a:pPr lvl="1"/>
            <a:r>
              <a:rPr lang="en-US" altLang="en-US" sz="2000" dirty="0" smtClean="0">
                <a:solidFill>
                  <a:schemeClr val="tx2"/>
                </a:solidFill>
              </a:rPr>
              <a:t>Competing ROCs are a title controversy SE does not resolve</a:t>
            </a:r>
          </a:p>
        </p:txBody>
      </p:sp>
    </p:spTree>
    <p:extLst>
      <p:ext uri="{BB962C8B-B14F-4D97-AF65-F5344CB8AC3E}">
        <p14:creationId xmlns:p14="http://schemas.microsoft.com/office/powerpoint/2010/main" val="14603062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G:\_WRT Photo Contests (all years)\2013 WRT Photo Contest\22.Twilight's So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04800"/>
            <a:ext cx="9225749"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4413" y="2133600"/>
            <a:ext cx="7848600" cy="1362075"/>
          </a:xfrm>
        </p:spPr>
        <p:txBody>
          <a:bodyPr/>
          <a:lstStyle/>
          <a:p>
            <a:r>
              <a:rPr lang="en-US" sz="3200"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Title Goal</a:t>
            </a:r>
            <a:endParaRPr lang="en-US" sz="3200"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Subtitle 4"/>
          <p:cNvSpPr>
            <a:spLocks noGrp="1"/>
          </p:cNvSpPr>
          <p:nvPr>
            <p:ph type="body" idx="1"/>
          </p:nvPr>
        </p:nvSpPr>
        <p:spPr>
          <a:xfrm>
            <a:off x="17206" y="1676400"/>
            <a:ext cx="8305800" cy="609600"/>
          </a:xfrm>
        </p:spPr>
        <p:txBody>
          <a:bodyPr/>
          <a:lstStyle/>
          <a:p>
            <a:r>
              <a:rPr lang="en-US" sz="1800" i="1" dirty="0">
                <a:solidFill>
                  <a:schemeClr val="bg2"/>
                </a:solidFill>
                <a:effectLst>
                  <a:outerShdw blurRad="38100" dist="38100" dir="2700000" algn="tl">
                    <a:srgbClr val="000000">
                      <a:alpha val="43137"/>
                    </a:srgbClr>
                  </a:outerShdw>
                </a:effectLst>
                <a:cs typeface="Times New Roman" panose="02020603050405020304" pitchFamily="18" charset="0"/>
              </a:rPr>
              <a:t>Up-to-date SE ownership record and contact information for all water rights</a:t>
            </a:r>
            <a:endParaRPr lang="en-US" sz="1800"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76456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_WRT Photo Contests (all years)\2015 WRT Photo Contest\2015_Winning-Photos\Staff Favoriate_Second_Causey Reservoir_Ree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0400" y="-2600325"/>
            <a:ext cx="18086388" cy="12058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514600"/>
            <a:ext cx="8037513" cy="3254375"/>
          </a:xfrm>
        </p:spPr>
        <p:txBody>
          <a:bodyPr/>
          <a:lstStyle/>
          <a:p>
            <a:r>
              <a:rPr lang="en-US"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is a Water Right and Why Do we have them?</a:t>
            </a:r>
            <a:endParaRPr lang="en-US"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981200"/>
            <a:ext cx="8001794" cy="533400"/>
          </a:xfrm>
        </p:spPr>
        <p:txBody>
          <a:bodyPr/>
          <a:lstStyle/>
          <a:p>
            <a:r>
              <a:rPr lang="en-US" i="1" dirty="0" smtClean="0">
                <a:solidFill>
                  <a:schemeClr val="bg2">
                    <a:lumMod val="90000"/>
                  </a:schemeClr>
                </a:solidFill>
                <a:effectLst>
                  <a:outerShdw blurRad="38100" dist="38100" dir="2700000" algn="tl">
                    <a:srgbClr val="000000">
                      <a:alpha val="43137"/>
                    </a:srgbClr>
                  </a:outerShdw>
                </a:effectLst>
              </a:rPr>
              <a:t>Riparian Rights and the West</a:t>
            </a:r>
            <a:endParaRPr lang="en-US" i="1" dirty="0">
              <a:solidFill>
                <a:schemeClr val="bg2">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10702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tx2"/>
                </a:solidFill>
              </a:rPr>
              <a:t>Stream Alterations</a:t>
            </a:r>
            <a:endParaRPr lang="en-US" dirty="0">
              <a:solidFill>
                <a:schemeClr val="tx2"/>
              </a:solidFill>
            </a:endParaRPr>
          </a:p>
        </p:txBody>
      </p:sp>
      <p:sp>
        <p:nvSpPr>
          <p:cNvPr id="4" name="Content Placeholder 3"/>
          <p:cNvSpPr>
            <a:spLocks noGrp="1"/>
          </p:cNvSpPr>
          <p:nvPr>
            <p:ph sz="half" idx="2"/>
          </p:nvPr>
        </p:nvSpPr>
        <p:spPr>
          <a:xfrm>
            <a:off x="685800" y="1752600"/>
            <a:ext cx="3733800" cy="4374824"/>
          </a:xfrm>
        </p:spPr>
        <p:txBody>
          <a:bodyPr/>
          <a:lstStyle/>
          <a:p>
            <a:pPr marL="0" indent="0">
              <a:buNone/>
            </a:pPr>
            <a:r>
              <a:rPr lang="en-US" dirty="0">
                <a:solidFill>
                  <a:schemeClr val="tx2"/>
                </a:solidFill>
              </a:rPr>
              <a:t>Natural Source</a:t>
            </a:r>
          </a:p>
          <a:p>
            <a:pPr lvl="1"/>
            <a:r>
              <a:rPr lang="en-US" dirty="0">
                <a:solidFill>
                  <a:schemeClr val="tx2"/>
                </a:solidFill>
              </a:rPr>
              <a:t>To divert you need a water right</a:t>
            </a:r>
          </a:p>
          <a:p>
            <a:pPr lvl="1"/>
            <a:r>
              <a:rPr lang="en-US" dirty="0">
                <a:solidFill>
                  <a:schemeClr val="tx2"/>
                </a:solidFill>
              </a:rPr>
              <a:t>To alter you need a state stream alteration permit</a:t>
            </a:r>
          </a:p>
          <a:p>
            <a:pPr lvl="1"/>
            <a:r>
              <a:rPr lang="en-US" dirty="0">
                <a:solidFill>
                  <a:schemeClr val="tx2"/>
                </a:solidFill>
              </a:rPr>
              <a:t>Federal permission under clean water act (404 permit)</a:t>
            </a:r>
          </a:p>
          <a:p>
            <a:endParaRPr lang="en-US" dirty="0"/>
          </a:p>
        </p:txBody>
      </p:sp>
      <p:pic>
        <p:nvPicPr>
          <p:cNvPr id="10242" name="Picture 2" descr="G:\_WRT Photo Contests (all years)\2007 WRT Photo Contest\DuchesneRiver627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87000"/>
                    </a14:imgEffect>
                    <a14:imgEffect>
                      <a14:brightnessContrast contrast="6000"/>
                    </a14:imgEffect>
                  </a14:imgLayer>
                </a14:imgProps>
              </a:ext>
              <a:ext uri="{28A0092B-C50C-407E-A947-70E740481C1C}">
                <a14:useLocalDpi xmlns:a14="http://schemas.microsoft.com/office/drawing/2010/main" val="0"/>
              </a:ext>
            </a:extLst>
          </a:blip>
          <a:srcRect l="27726" r="10338"/>
          <a:stretch/>
        </p:blipFill>
        <p:spPr bwMode="auto">
          <a:xfrm>
            <a:off x="4724400" y="1752600"/>
            <a:ext cx="3738611" cy="4527224"/>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337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tx2"/>
                </a:solidFill>
              </a:rPr>
              <a:t>State Stream Alteration Permits</a:t>
            </a:r>
            <a:endParaRPr lang="en-US" dirty="0">
              <a:solidFill>
                <a:schemeClr val="tx2"/>
              </a:solidFill>
            </a:endParaRPr>
          </a:p>
        </p:txBody>
      </p:sp>
      <p:sp>
        <p:nvSpPr>
          <p:cNvPr id="3" name="Content Placeholder 2"/>
          <p:cNvSpPr>
            <a:spLocks noGrp="1"/>
          </p:cNvSpPr>
          <p:nvPr>
            <p:ph idx="1"/>
          </p:nvPr>
        </p:nvSpPr>
        <p:spPr>
          <a:xfrm>
            <a:off x="990600" y="1600200"/>
            <a:ext cx="7239000" cy="4525963"/>
          </a:xfrm>
        </p:spPr>
        <p:txBody>
          <a:bodyPr/>
          <a:lstStyle/>
          <a:p>
            <a:r>
              <a:rPr lang="en-US" sz="2400" dirty="0" smtClean="0">
                <a:solidFill>
                  <a:schemeClr val="tx2"/>
                </a:solidFill>
              </a:rPr>
              <a:t>Fee based on applicant type</a:t>
            </a:r>
          </a:p>
          <a:p>
            <a:r>
              <a:rPr lang="en-US" sz="2400" dirty="0" smtClean="0">
                <a:solidFill>
                  <a:schemeClr val="tx2"/>
                </a:solidFill>
              </a:rPr>
              <a:t>Notice to state and federal agencies</a:t>
            </a:r>
          </a:p>
          <a:p>
            <a:r>
              <a:rPr lang="en-US" sz="2400" dirty="0" smtClean="0">
                <a:solidFill>
                  <a:schemeClr val="tx2"/>
                </a:solidFill>
              </a:rPr>
              <a:t>Short response timeframe (generally &lt; 30 days)</a:t>
            </a:r>
          </a:p>
          <a:p>
            <a:r>
              <a:rPr lang="en-US" sz="2400" dirty="0" smtClean="0">
                <a:solidFill>
                  <a:schemeClr val="tx2"/>
                </a:solidFill>
              </a:rPr>
              <a:t>Approval criteria</a:t>
            </a:r>
          </a:p>
          <a:p>
            <a:pPr lvl="1"/>
            <a:r>
              <a:rPr lang="en-US" sz="2400" dirty="0" smtClean="0">
                <a:solidFill>
                  <a:schemeClr val="tx2"/>
                </a:solidFill>
              </a:rPr>
              <a:t>Impair vested water rights</a:t>
            </a:r>
          </a:p>
          <a:p>
            <a:pPr lvl="1"/>
            <a:r>
              <a:rPr lang="en-US" sz="2400" dirty="0" smtClean="0">
                <a:solidFill>
                  <a:schemeClr val="tx2"/>
                </a:solidFill>
              </a:rPr>
              <a:t>Unnecessary adverse effect on public recreation or stream environment</a:t>
            </a:r>
          </a:p>
          <a:p>
            <a:pPr lvl="1"/>
            <a:r>
              <a:rPr lang="en-US" sz="2400" dirty="0" smtClean="0">
                <a:solidFill>
                  <a:schemeClr val="tx2"/>
                </a:solidFill>
              </a:rPr>
              <a:t>Unnecessarily endanger aquatic wildlife</a:t>
            </a:r>
          </a:p>
          <a:p>
            <a:pPr lvl="1"/>
            <a:r>
              <a:rPr lang="en-US" sz="2400" dirty="0" smtClean="0">
                <a:solidFill>
                  <a:schemeClr val="tx2"/>
                </a:solidFill>
              </a:rPr>
              <a:t>Unreasonably diminish natural channel flow capacity </a:t>
            </a:r>
          </a:p>
          <a:p>
            <a:endParaRPr lang="en-US" dirty="0"/>
          </a:p>
        </p:txBody>
      </p:sp>
    </p:spTree>
    <p:extLst>
      <p:ext uri="{BB962C8B-B14F-4D97-AF65-F5344CB8AC3E}">
        <p14:creationId xmlns:p14="http://schemas.microsoft.com/office/powerpoint/2010/main" val="28050772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tx2"/>
                </a:solidFill>
              </a:rPr>
              <a:t>State Alteration Permit Does </a:t>
            </a:r>
            <a:r>
              <a:rPr lang="en-US" dirty="0">
                <a:solidFill>
                  <a:schemeClr val="tx2"/>
                </a:solidFill>
              </a:rPr>
              <a:t>N</a:t>
            </a:r>
            <a:r>
              <a:rPr lang="en-US" dirty="0" smtClean="0">
                <a:solidFill>
                  <a:schemeClr val="tx2"/>
                </a:solidFill>
              </a:rPr>
              <a:t>ot:</a:t>
            </a:r>
            <a:endParaRPr lang="en-US" dirty="0">
              <a:solidFill>
                <a:schemeClr val="tx2"/>
              </a:solidFill>
            </a:endParaRPr>
          </a:p>
        </p:txBody>
      </p:sp>
      <p:sp>
        <p:nvSpPr>
          <p:cNvPr id="3" name="Content Placeholder 2"/>
          <p:cNvSpPr>
            <a:spLocks noGrp="1"/>
          </p:cNvSpPr>
          <p:nvPr>
            <p:ph sz="half" idx="1"/>
          </p:nvPr>
        </p:nvSpPr>
        <p:spPr/>
        <p:txBody>
          <a:bodyPr/>
          <a:lstStyle/>
          <a:p>
            <a:r>
              <a:rPr lang="en-US" dirty="0" smtClean="0">
                <a:solidFill>
                  <a:schemeClr val="tx2"/>
                </a:solidFill>
              </a:rPr>
              <a:t>Review or grant permission to alter or trespass on land</a:t>
            </a:r>
          </a:p>
          <a:p>
            <a:r>
              <a:rPr lang="en-US" dirty="0" smtClean="0">
                <a:solidFill>
                  <a:schemeClr val="tx2"/>
                </a:solidFill>
              </a:rPr>
              <a:t>Grant other local or federal permits except as stated</a:t>
            </a:r>
          </a:p>
          <a:p>
            <a:r>
              <a:rPr lang="en-US" dirty="0" smtClean="0">
                <a:solidFill>
                  <a:schemeClr val="tx2"/>
                </a:solidFill>
              </a:rPr>
              <a:t>Relieve applicant from suit for injury by other parties</a:t>
            </a:r>
          </a:p>
          <a:p>
            <a:pPr marL="0" indent="0">
              <a:buNone/>
            </a:pPr>
            <a:endParaRPr lang="en-US" dirty="0"/>
          </a:p>
        </p:txBody>
      </p:sp>
      <p:pic>
        <p:nvPicPr>
          <p:cNvPr id="5" name="Picture 2" descr="G:\_WRT Photo Contests (all years)\2013 WRT Photo Contest\55.0.002 CFS From Sagebrush.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6600"/>
                    </a14:imgEffect>
                    <a14:imgEffect>
                      <a14:saturation sat="13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933728" y="1676400"/>
            <a:ext cx="3472585" cy="46482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7133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4000" dirty="0" smtClean="0">
                <a:solidFill>
                  <a:schemeClr val="tx2"/>
                </a:solidFill>
              </a:rPr>
              <a:t>State and Federal Permit Coordination</a:t>
            </a:r>
            <a:endParaRPr lang="en-US" sz="4000" dirty="0">
              <a:solidFill>
                <a:schemeClr val="tx2"/>
              </a:solidFill>
            </a:endParaRPr>
          </a:p>
        </p:txBody>
      </p:sp>
      <p:sp>
        <p:nvSpPr>
          <p:cNvPr id="3" name="Content Placeholder 2"/>
          <p:cNvSpPr>
            <a:spLocks noGrp="1"/>
          </p:cNvSpPr>
          <p:nvPr>
            <p:ph sz="half" idx="1"/>
          </p:nvPr>
        </p:nvSpPr>
        <p:spPr/>
        <p:txBody>
          <a:bodyPr/>
          <a:lstStyle/>
          <a:p>
            <a:r>
              <a:rPr lang="en-US" sz="2400" dirty="0" smtClean="0">
                <a:solidFill>
                  <a:schemeClr val="tx2"/>
                </a:solidFill>
              </a:rPr>
              <a:t>State permit can be filed as a joint permit</a:t>
            </a:r>
          </a:p>
          <a:p>
            <a:pPr lvl="1"/>
            <a:r>
              <a:rPr lang="en-US" sz="2000" dirty="0" smtClean="0">
                <a:solidFill>
                  <a:schemeClr val="tx2"/>
                </a:solidFill>
              </a:rPr>
              <a:t>State stream alteration permit</a:t>
            </a:r>
          </a:p>
          <a:p>
            <a:pPr lvl="1"/>
            <a:r>
              <a:rPr lang="en-US" sz="2000" dirty="0" smtClean="0">
                <a:solidFill>
                  <a:schemeClr val="tx2"/>
                </a:solidFill>
              </a:rPr>
              <a:t>Coverage under GP10 permit issued to Utah eliminates need for 404 permit</a:t>
            </a:r>
          </a:p>
          <a:p>
            <a:r>
              <a:rPr lang="en-US" sz="2400" dirty="0" smtClean="0">
                <a:solidFill>
                  <a:schemeClr val="tx2"/>
                </a:solidFill>
              </a:rPr>
              <a:t>US Army Corps of Engineers (USACE) decides suitability</a:t>
            </a:r>
          </a:p>
          <a:p>
            <a:pPr lvl="1"/>
            <a:r>
              <a:rPr lang="en-US" sz="2000" dirty="0" smtClean="0">
                <a:solidFill>
                  <a:schemeClr val="tx2"/>
                </a:solidFill>
              </a:rPr>
              <a:t>Cultural resources</a:t>
            </a:r>
          </a:p>
          <a:p>
            <a:pPr lvl="1"/>
            <a:r>
              <a:rPr lang="en-US" sz="2000" dirty="0" smtClean="0">
                <a:solidFill>
                  <a:schemeClr val="tx2"/>
                </a:solidFill>
              </a:rPr>
              <a:t>Endangered species</a:t>
            </a:r>
          </a:p>
          <a:p>
            <a:pPr lvl="1"/>
            <a:r>
              <a:rPr lang="en-US" sz="2000" dirty="0" smtClean="0">
                <a:solidFill>
                  <a:schemeClr val="tx2"/>
                </a:solidFill>
              </a:rPr>
              <a:t>Clean water act implications</a:t>
            </a:r>
          </a:p>
        </p:txBody>
      </p:sp>
      <p:sp>
        <p:nvSpPr>
          <p:cNvPr id="4" name="Content Placeholder 3"/>
          <p:cNvSpPr>
            <a:spLocks noGrp="1"/>
          </p:cNvSpPr>
          <p:nvPr>
            <p:ph sz="half" idx="2"/>
          </p:nvPr>
        </p:nvSpPr>
        <p:spPr/>
        <p:txBody>
          <a:bodyPr/>
          <a:lstStyle/>
          <a:p>
            <a:r>
              <a:rPr lang="en-US" sz="2400" dirty="0">
                <a:solidFill>
                  <a:schemeClr val="tx2"/>
                </a:solidFill>
              </a:rPr>
              <a:t>State approval will state if GP40 coverage is granted</a:t>
            </a:r>
          </a:p>
          <a:p>
            <a:r>
              <a:rPr lang="en-US" sz="2400" dirty="0">
                <a:solidFill>
                  <a:schemeClr val="tx2"/>
                </a:solidFill>
              </a:rPr>
              <a:t>State and Federal Enforcement for failure to secure a permit</a:t>
            </a:r>
          </a:p>
          <a:p>
            <a:r>
              <a:rPr lang="en-US" sz="2400" dirty="0">
                <a:solidFill>
                  <a:schemeClr val="tx2"/>
                </a:solidFill>
              </a:rPr>
              <a:t>State allows after the fact permits with corrections as alternative to enforcement</a:t>
            </a:r>
            <a:r>
              <a:rPr lang="en-US" sz="3200" dirty="0">
                <a:solidFill>
                  <a:schemeClr val="tx2"/>
                </a:solidFill>
              </a:rPr>
              <a:t>.</a:t>
            </a:r>
          </a:p>
          <a:p>
            <a:endParaRPr lang="en-US" dirty="0"/>
          </a:p>
        </p:txBody>
      </p:sp>
    </p:spTree>
    <p:extLst>
      <p:ext uri="{BB962C8B-B14F-4D97-AF65-F5344CB8AC3E}">
        <p14:creationId xmlns:p14="http://schemas.microsoft.com/office/powerpoint/2010/main" val="35211324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_WRT Photo Contests (all years)\2011 WRT Photo Contest\Water at Work_21.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1600" y="3429000"/>
            <a:ext cx="7772400" cy="1362075"/>
          </a:xfrm>
        </p:spPr>
        <p:txBody>
          <a:bodyPr/>
          <a:lstStyle/>
          <a:p>
            <a:pPr algn="r"/>
            <a:r>
              <a:rPr lang="en-US" sz="3600"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Questions?</a:t>
            </a:r>
            <a:endParaRPr lang="en-US" sz="3600"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82702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_WRT Photo Contests (all years)\2015 WRT Photo Contest\50. Brushed Up To Comb Rid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581"/>
            <a:ext cx="9220200" cy="69151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85800" y="4114800"/>
            <a:ext cx="8116887" cy="1362075"/>
          </a:xfrm>
        </p:spPr>
        <p:txBody>
          <a:bodyPr/>
          <a:lstStyle/>
          <a:p>
            <a:r>
              <a:rPr lang="en-US"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and why do water rights vary</a:t>
            </a:r>
            <a:endParaRPr lang="en-US"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idx="1"/>
          </p:nvPr>
        </p:nvSpPr>
        <p:spPr>
          <a:xfrm>
            <a:off x="723900" y="2682900"/>
            <a:ext cx="7772400" cy="1500187"/>
          </a:xfrm>
        </p:spPr>
        <p:txBody>
          <a:bodyPr/>
          <a:lstStyle/>
          <a:p>
            <a:r>
              <a:rPr lang="en-US" i="1" dirty="0" smtClean="0">
                <a:solidFill>
                  <a:schemeClr val="bg2">
                    <a:lumMod val="90000"/>
                  </a:schemeClr>
                </a:solidFill>
                <a:effectLst>
                  <a:outerShdw blurRad="38100" dist="38100" dir="2700000" algn="tl">
                    <a:srgbClr val="000000">
                      <a:alpha val="43137"/>
                    </a:srgbClr>
                  </a:outerShdw>
                </a:effectLst>
              </a:rPr>
              <a:t>Across the United States</a:t>
            </a:r>
            <a:endParaRPr lang="en-US" i="1" dirty="0">
              <a:solidFill>
                <a:schemeClr val="bg2">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0320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343400" y="1828800"/>
            <a:ext cx="4572000" cy="4038600"/>
          </a:xfrm>
        </p:spPr>
        <p:txBody>
          <a:bodyPr>
            <a:noAutofit/>
          </a:bodyPr>
          <a:lstStyle/>
          <a:p>
            <a:pPr algn="l"/>
            <a:r>
              <a:rPr lang="en-US" sz="3600" dirty="0"/>
              <a:t/>
            </a:r>
            <a:br>
              <a:rPr lang="en-US" sz="3600" dirty="0"/>
            </a:br>
            <a:r>
              <a:rPr lang="en-US" sz="2000" dirty="0">
                <a:solidFill>
                  <a:schemeClr val="tx2"/>
                </a:solidFill>
                <a:latin typeface="+mn-lt"/>
              </a:rPr>
              <a:t>73-1-1 Water is a Public Resource</a:t>
            </a:r>
            <a:br>
              <a:rPr lang="en-US" sz="2000" dirty="0">
                <a:solidFill>
                  <a:schemeClr val="tx2"/>
                </a:solidFill>
                <a:latin typeface="+mn-lt"/>
              </a:rPr>
            </a:br>
            <a:r>
              <a:rPr lang="en-US" sz="2000" dirty="0">
                <a:solidFill>
                  <a:schemeClr val="tx2"/>
                </a:solidFill>
                <a:latin typeface="+mn-lt"/>
              </a:rPr>
              <a:t>73-1-3 Rights are limited by Beneficial Use</a:t>
            </a:r>
            <a:br>
              <a:rPr lang="en-US" sz="2000" dirty="0">
                <a:solidFill>
                  <a:schemeClr val="tx2"/>
                </a:solidFill>
                <a:latin typeface="+mn-lt"/>
              </a:rPr>
            </a:br>
            <a:r>
              <a:rPr lang="en-US" sz="2000" dirty="0">
                <a:solidFill>
                  <a:schemeClr val="tx2"/>
                </a:solidFill>
                <a:latin typeface="+mn-lt"/>
              </a:rPr>
              <a:t>73-1-4 Right is revocable if not used</a:t>
            </a:r>
            <a:br>
              <a:rPr lang="en-US" sz="2000" dirty="0">
                <a:solidFill>
                  <a:schemeClr val="tx2"/>
                </a:solidFill>
                <a:latin typeface="+mn-lt"/>
              </a:rPr>
            </a:br>
            <a:r>
              <a:rPr lang="en-US" sz="2000" dirty="0">
                <a:solidFill>
                  <a:schemeClr val="tx2"/>
                </a:solidFill>
                <a:latin typeface="+mn-lt"/>
              </a:rPr>
              <a:t>73-1-5 Beneficial use is a public use</a:t>
            </a:r>
            <a:br>
              <a:rPr lang="en-US" sz="2000" dirty="0">
                <a:solidFill>
                  <a:schemeClr val="tx2"/>
                </a:solidFill>
                <a:latin typeface="+mn-lt"/>
              </a:rPr>
            </a:br>
            <a:r>
              <a:rPr lang="en-US" sz="2000" dirty="0">
                <a:solidFill>
                  <a:schemeClr val="tx2"/>
                </a:solidFill>
                <a:latin typeface="+mn-lt"/>
              </a:rPr>
              <a:t>73-1-6,7 Riparian control </a:t>
            </a:r>
            <a:r>
              <a:rPr lang="en-US" sz="2000" dirty="0" err="1">
                <a:solidFill>
                  <a:schemeClr val="tx2"/>
                </a:solidFill>
                <a:latin typeface="+mn-lt"/>
              </a:rPr>
              <a:t>defeatable</a:t>
            </a:r>
            <a:r>
              <a:rPr lang="en-US" sz="2000" dirty="0">
                <a:solidFill>
                  <a:schemeClr val="tx2"/>
                </a:solidFill>
                <a:latin typeface="+mn-lt"/>
              </a:rPr>
              <a:t/>
            </a:r>
            <a:br>
              <a:rPr lang="en-US" sz="2000" dirty="0">
                <a:solidFill>
                  <a:schemeClr val="tx2"/>
                </a:solidFill>
                <a:latin typeface="+mn-lt"/>
              </a:rPr>
            </a:br>
            <a:r>
              <a:rPr lang="en-US" sz="2000" dirty="0">
                <a:solidFill>
                  <a:schemeClr val="tx2"/>
                </a:solidFill>
                <a:latin typeface="+mn-lt"/>
              </a:rPr>
              <a:t>73-1-8 Duty to not waste or injure</a:t>
            </a:r>
            <a:br>
              <a:rPr lang="en-US" sz="2000" dirty="0">
                <a:solidFill>
                  <a:schemeClr val="tx2"/>
                </a:solidFill>
                <a:latin typeface="+mn-lt"/>
              </a:rPr>
            </a:br>
            <a:r>
              <a:rPr lang="en-US" sz="2000" dirty="0">
                <a:solidFill>
                  <a:schemeClr val="tx2"/>
                </a:solidFill>
                <a:latin typeface="+mn-lt"/>
              </a:rPr>
              <a:t>73-1-10 Water rights conveyable</a:t>
            </a:r>
            <a:r>
              <a:rPr lang="en-US" sz="3600" dirty="0" smtClean="0"/>
              <a:t/>
            </a:r>
            <a:br>
              <a:rPr lang="en-US" sz="3600" dirty="0" smtClean="0"/>
            </a:br>
            <a:r>
              <a:rPr lang="en-US" sz="3600" dirty="0"/>
              <a:t/>
            </a:r>
            <a:br>
              <a:rPr lang="en-US" sz="3600" dirty="0"/>
            </a:br>
            <a:endParaRPr lang="en-US" sz="36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380999"/>
            <a:ext cx="3657600" cy="6075101"/>
          </a:xfrm>
          <a:ln>
            <a:solidFill>
              <a:schemeClr val="bg1">
                <a:lumMod val="50000"/>
              </a:schemeClr>
            </a:solidFill>
          </a:ln>
        </p:spPr>
      </p:pic>
      <p:sp>
        <p:nvSpPr>
          <p:cNvPr id="3" name="TextBox 2"/>
          <p:cNvSpPr txBox="1"/>
          <p:nvPr/>
        </p:nvSpPr>
        <p:spPr>
          <a:xfrm>
            <a:off x="4343400" y="990732"/>
            <a:ext cx="4800600" cy="769441"/>
          </a:xfrm>
          <a:prstGeom prst="rect">
            <a:avLst/>
          </a:prstGeom>
          <a:noFill/>
        </p:spPr>
        <p:txBody>
          <a:bodyPr wrap="square" rtlCol="0">
            <a:spAutoFit/>
          </a:bodyPr>
          <a:lstStyle/>
          <a:p>
            <a:r>
              <a:rPr lang="en-US" sz="4400" dirty="0" smtClean="0">
                <a:solidFill>
                  <a:schemeClr val="tx2"/>
                </a:solidFill>
                <a:latin typeface="+mj-lt"/>
              </a:rPr>
              <a:t>Basic Principles</a:t>
            </a:r>
            <a:endParaRPr lang="en-US" sz="4400" dirty="0">
              <a:solidFill>
                <a:schemeClr val="tx2"/>
              </a:solidFill>
              <a:latin typeface="+mj-lt"/>
            </a:endParaRPr>
          </a:p>
        </p:txBody>
      </p:sp>
    </p:spTree>
    <p:extLst>
      <p:ext uri="{BB962C8B-B14F-4D97-AF65-F5344CB8AC3E}">
        <p14:creationId xmlns:p14="http://schemas.microsoft.com/office/powerpoint/2010/main" val="3608485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6250" y="457200"/>
            <a:ext cx="4160949" cy="6019800"/>
          </a:xfrm>
        </p:spPr>
        <p:txBody>
          <a:bodyPr>
            <a:noAutofit/>
          </a:bodyPr>
          <a:lstStyle/>
          <a:p>
            <a:r>
              <a:rPr lang="en-US" sz="3600" dirty="0" smtClean="0">
                <a:solidFill>
                  <a:schemeClr val="tx2"/>
                </a:solidFill>
              </a:rPr>
              <a:t>When do you need a water right?</a:t>
            </a:r>
            <a:br>
              <a:rPr lang="en-US" sz="3600" dirty="0" smtClean="0">
                <a:solidFill>
                  <a:schemeClr val="tx2"/>
                </a:solidFill>
              </a:rPr>
            </a:br>
            <a:r>
              <a:rPr lang="en-US" sz="3600" dirty="0">
                <a:solidFill>
                  <a:schemeClr val="tx2"/>
                </a:solidFill>
              </a:rPr>
              <a:t/>
            </a:r>
            <a:br>
              <a:rPr lang="en-US" sz="3600" dirty="0">
                <a:solidFill>
                  <a:schemeClr val="tx2"/>
                </a:solidFill>
              </a:rPr>
            </a:br>
            <a:r>
              <a:rPr lang="en-US" sz="3600" dirty="0" smtClean="0">
                <a:solidFill>
                  <a:schemeClr val="tx2"/>
                </a:solidFill>
              </a:rPr>
              <a:t>How do you get a water right?</a:t>
            </a:r>
            <a:br>
              <a:rPr lang="en-US" sz="3600" dirty="0" smtClean="0">
                <a:solidFill>
                  <a:schemeClr val="tx2"/>
                </a:solidFill>
              </a:rPr>
            </a:br>
            <a:r>
              <a:rPr lang="en-US" sz="3600" dirty="0" smtClean="0">
                <a:solidFill>
                  <a:schemeClr val="tx2"/>
                </a:solidFill>
              </a:rPr>
              <a:t/>
            </a:r>
            <a:br>
              <a:rPr lang="en-US" sz="3600" dirty="0" smtClean="0">
                <a:solidFill>
                  <a:schemeClr val="tx2"/>
                </a:solidFill>
              </a:rPr>
            </a:br>
            <a:r>
              <a:rPr lang="en-US" sz="3600" dirty="0" smtClean="0">
                <a:solidFill>
                  <a:schemeClr val="tx2"/>
                </a:solidFill>
              </a:rPr>
              <a:t>How don’t you get a water right?</a:t>
            </a:r>
            <a:br>
              <a:rPr lang="en-US" sz="3600" dirty="0" smtClean="0">
                <a:solidFill>
                  <a:schemeClr val="tx2"/>
                </a:solidFill>
              </a:rPr>
            </a:br>
            <a:r>
              <a:rPr lang="en-US" sz="3600" dirty="0">
                <a:solidFill>
                  <a:schemeClr val="tx2"/>
                </a:solidFill>
              </a:rPr>
              <a:t/>
            </a:r>
            <a:br>
              <a:rPr lang="en-US" sz="3600" dirty="0">
                <a:solidFill>
                  <a:schemeClr val="tx2"/>
                </a:solidFill>
              </a:rPr>
            </a:br>
            <a:r>
              <a:rPr lang="en-US" sz="3600" dirty="0" smtClean="0">
                <a:solidFill>
                  <a:schemeClr val="tx2"/>
                </a:solidFill>
              </a:rPr>
              <a:t>What else might you get?</a:t>
            </a:r>
            <a:endParaRPr lang="en-US" sz="3600" dirty="0">
              <a:solidFill>
                <a:schemeClr val="tx2"/>
              </a:solidFill>
            </a:endParaRP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7944" r="8474"/>
          <a:stretch/>
        </p:blipFill>
        <p:spPr bwMode="auto">
          <a:xfrm>
            <a:off x="4419600" y="419100"/>
            <a:ext cx="4378038" cy="60198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1182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0" name="Rectangle 2"/>
          <p:cNvSpPr>
            <a:spLocks noGrp="1" noChangeArrowheads="1"/>
          </p:cNvSpPr>
          <p:nvPr>
            <p:ph type="title"/>
          </p:nvPr>
        </p:nvSpPr>
        <p:spPr>
          <a:xfrm>
            <a:off x="457200" y="274638"/>
            <a:ext cx="8229600" cy="1020762"/>
          </a:xfrm>
        </p:spPr>
        <p:txBody>
          <a:bodyPr/>
          <a:lstStyle/>
          <a:p>
            <a:pPr eaLnBrk="1" hangingPunct="1"/>
            <a:r>
              <a:rPr lang="en-US" dirty="0" smtClean="0">
                <a:solidFill>
                  <a:schemeClr val="tx2"/>
                </a:solidFill>
              </a:rPr>
              <a:t>State Water Agencies</a:t>
            </a:r>
          </a:p>
        </p:txBody>
      </p:sp>
      <p:sp>
        <p:nvSpPr>
          <p:cNvPr id="22531" name="Rectangle 3"/>
          <p:cNvSpPr>
            <a:spLocks noGrp="1" noChangeArrowheads="1"/>
          </p:cNvSpPr>
          <p:nvPr>
            <p:ph sz="half" idx="1"/>
          </p:nvPr>
        </p:nvSpPr>
        <p:spPr>
          <a:xfrm>
            <a:off x="457200" y="1451742"/>
            <a:ext cx="4953000" cy="3958459"/>
          </a:xfrm>
        </p:spPr>
        <p:txBody>
          <a:bodyPr/>
          <a:lstStyle/>
          <a:p>
            <a:pPr eaLnBrk="1" hangingPunct="1"/>
            <a:r>
              <a:rPr lang="en-US" sz="2000" u="sng" dirty="0" smtClean="0">
                <a:solidFill>
                  <a:schemeClr val="tx2"/>
                </a:solidFill>
              </a:rPr>
              <a:t>Divert and use waters of public</a:t>
            </a:r>
          </a:p>
          <a:p>
            <a:pPr lvl="1" eaLnBrk="1" hangingPunct="1"/>
            <a:r>
              <a:rPr lang="en-US" sz="2000" dirty="0" smtClean="0">
                <a:solidFill>
                  <a:schemeClr val="tx2"/>
                </a:solidFill>
              </a:rPr>
              <a:t>State Engineer </a:t>
            </a:r>
          </a:p>
          <a:p>
            <a:pPr lvl="1" eaLnBrk="1" hangingPunct="1"/>
            <a:r>
              <a:rPr lang="en-US" sz="2000" dirty="0" smtClean="0">
                <a:solidFill>
                  <a:schemeClr val="tx2"/>
                </a:solidFill>
              </a:rPr>
              <a:t>DNR, Division of Water Rights</a:t>
            </a:r>
          </a:p>
          <a:p>
            <a:pPr lvl="1" eaLnBrk="1" hangingPunct="1"/>
            <a:endParaRPr lang="en-US" sz="1000" dirty="0" smtClean="0">
              <a:solidFill>
                <a:schemeClr val="tx2"/>
              </a:solidFill>
            </a:endParaRPr>
          </a:p>
          <a:p>
            <a:pPr eaLnBrk="1" hangingPunct="1"/>
            <a:r>
              <a:rPr lang="en-US" sz="2000" u="sng" dirty="0" smtClean="0">
                <a:solidFill>
                  <a:schemeClr val="tx2"/>
                </a:solidFill>
              </a:rPr>
              <a:t>Water </a:t>
            </a:r>
            <a:r>
              <a:rPr lang="en-US" sz="2000" u="sng" dirty="0">
                <a:solidFill>
                  <a:schemeClr val="tx2"/>
                </a:solidFill>
              </a:rPr>
              <a:t>Planning and Project Development</a:t>
            </a:r>
          </a:p>
          <a:p>
            <a:pPr lvl="1" eaLnBrk="1" hangingPunct="1"/>
            <a:r>
              <a:rPr lang="en-US" sz="2000" dirty="0">
                <a:solidFill>
                  <a:schemeClr val="tx2"/>
                </a:solidFill>
              </a:rPr>
              <a:t>Water Resources </a:t>
            </a:r>
            <a:r>
              <a:rPr lang="en-US" sz="2000" dirty="0" smtClean="0">
                <a:solidFill>
                  <a:schemeClr val="tx2"/>
                </a:solidFill>
              </a:rPr>
              <a:t>Board</a:t>
            </a:r>
          </a:p>
          <a:p>
            <a:pPr lvl="1" eaLnBrk="1" hangingPunct="1"/>
            <a:r>
              <a:rPr lang="en-US" sz="2000" dirty="0" smtClean="0">
                <a:solidFill>
                  <a:schemeClr val="tx2"/>
                </a:solidFill>
              </a:rPr>
              <a:t> DNR</a:t>
            </a:r>
            <a:r>
              <a:rPr lang="en-US" sz="2000" dirty="0">
                <a:solidFill>
                  <a:schemeClr val="tx2"/>
                </a:solidFill>
              </a:rPr>
              <a:t>, Division of Water </a:t>
            </a:r>
            <a:r>
              <a:rPr lang="en-US" sz="2000" dirty="0" smtClean="0">
                <a:solidFill>
                  <a:schemeClr val="tx2"/>
                </a:solidFill>
              </a:rPr>
              <a:t>Resources</a:t>
            </a:r>
          </a:p>
          <a:p>
            <a:pPr lvl="1" eaLnBrk="1" hangingPunct="1"/>
            <a:endParaRPr lang="en-US" sz="1000" dirty="0">
              <a:solidFill>
                <a:schemeClr val="tx2"/>
              </a:solidFill>
            </a:endParaRPr>
          </a:p>
          <a:p>
            <a:pPr eaLnBrk="1" hangingPunct="1"/>
            <a:r>
              <a:rPr lang="en-US" sz="2000" u="sng" dirty="0" smtClean="0">
                <a:solidFill>
                  <a:schemeClr val="tx2"/>
                </a:solidFill>
              </a:rPr>
              <a:t>Control of pollutants in public waters</a:t>
            </a:r>
          </a:p>
          <a:p>
            <a:pPr lvl="1" eaLnBrk="1" hangingPunct="1"/>
            <a:r>
              <a:rPr lang="en-US" sz="2000" dirty="0" smtClean="0">
                <a:solidFill>
                  <a:schemeClr val="tx2"/>
                </a:solidFill>
              </a:rPr>
              <a:t>Water Quality Board </a:t>
            </a:r>
          </a:p>
          <a:p>
            <a:pPr lvl="1" eaLnBrk="1" hangingPunct="1"/>
            <a:r>
              <a:rPr lang="en-US" sz="2000" dirty="0" smtClean="0">
                <a:solidFill>
                  <a:schemeClr val="tx2"/>
                </a:solidFill>
              </a:rPr>
              <a:t>DEQ, Division of Water Quality</a:t>
            </a:r>
            <a:r>
              <a:rPr lang="en-US" sz="2000" dirty="0" smtClean="0">
                <a:solidFill>
                  <a:schemeClr val="bg1"/>
                </a:solidFill>
              </a:rPr>
              <a:t> </a:t>
            </a:r>
            <a:r>
              <a:rPr lang="en-US" sz="1800" dirty="0" smtClean="0">
                <a:solidFill>
                  <a:schemeClr val="bg1"/>
                </a:solidFill>
              </a:rPr>
              <a:t>Drinking Water Safety</a:t>
            </a:r>
          </a:p>
          <a:p>
            <a:pPr lvl="1" eaLnBrk="1" hangingPunct="1"/>
            <a:r>
              <a:rPr lang="en-US" sz="1800" dirty="0" smtClean="0">
                <a:solidFill>
                  <a:schemeClr val="bg1"/>
                </a:solidFill>
              </a:rPr>
              <a:t>Drinking Water Board (DEQ, Division of Drinking Water</a:t>
            </a:r>
            <a:r>
              <a:rPr lang="en-US" sz="2400" dirty="0" smtClean="0">
                <a:solidFill>
                  <a:schemeClr val="bg1"/>
                </a:solidFill>
              </a:rPr>
              <a:t>)</a:t>
            </a:r>
          </a:p>
        </p:txBody>
      </p:sp>
      <p:sp>
        <p:nvSpPr>
          <p:cNvPr id="3" name="Content Placeholder 2"/>
          <p:cNvSpPr>
            <a:spLocks noGrp="1"/>
          </p:cNvSpPr>
          <p:nvPr>
            <p:ph sz="half" idx="2"/>
          </p:nvPr>
        </p:nvSpPr>
        <p:spPr>
          <a:xfrm>
            <a:off x="4648200" y="1600201"/>
            <a:ext cx="4038600" cy="3733800"/>
          </a:xfrm>
        </p:spPr>
        <p:txBody>
          <a:bodyPr/>
          <a:lstStyle/>
          <a:p>
            <a:pPr marL="0" indent="0">
              <a:buNone/>
            </a:pPr>
            <a:endParaRPr lang="en-US" dirty="0" smtClean="0"/>
          </a:p>
          <a:p>
            <a:pPr marL="0" indent="0">
              <a:buNone/>
            </a:pPr>
            <a:endParaRPr lang="en-US" dirty="0"/>
          </a:p>
        </p:txBody>
      </p:sp>
      <p:pic>
        <p:nvPicPr>
          <p:cNvPr id="1037" name="Picture 13" descr="G:\_WRT Photo Contests (all years)\2012 WRT Photo Contest\AdobeWashDa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994"/>
          <a:stretch/>
        </p:blipFill>
        <p:spPr bwMode="auto">
          <a:xfrm>
            <a:off x="5943600" y="1451742"/>
            <a:ext cx="2533057" cy="395451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268361" y="5543138"/>
            <a:ext cx="6563032" cy="965099"/>
            <a:chOff x="1268361" y="5543138"/>
            <a:chExt cx="6563032" cy="965099"/>
          </a:xfrm>
        </p:grpSpPr>
        <p:graphicFrame>
          <p:nvGraphicFramePr>
            <p:cNvPr id="22532" name="Object 6"/>
            <p:cNvGraphicFramePr>
              <a:graphicFrameLocks noChangeAspect="1"/>
            </p:cNvGraphicFramePr>
            <p:nvPr>
              <p:extLst>
                <p:ext uri="{D42A27DB-BD31-4B8C-83A1-F6EECF244321}">
                  <p14:modId xmlns:p14="http://schemas.microsoft.com/office/powerpoint/2010/main" val="833080922"/>
                </p:ext>
              </p:extLst>
            </p:nvPr>
          </p:nvGraphicFramePr>
          <p:xfrm>
            <a:off x="1268361" y="5568489"/>
            <a:ext cx="782638" cy="914400"/>
          </p:xfrm>
          <a:graphic>
            <a:graphicData uri="http://schemas.openxmlformats.org/presentationml/2006/ole">
              <mc:AlternateContent xmlns:mc="http://schemas.openxmlformats.org/markup-compatibility/2006">
                <mc:Choice xmlns:v="urn:schemas-microsoft-com:vml" Requires="v">
                  <p:oleObj spid="_x0000_s1058" name="Photo Editor Photo" r:id="rId5" imgW="2247619" imgH="2666667" progId="MSPhotoEd.3">
                    <p:embed/>
                  </p:oleObj>
                </mc:Choice>
                <mc:Fallback>
                  <p:oleObj name="Photo Editor Photo" r:id="rId5" imgW="2247619" imgH="2666667"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8361" y="5568489"/>
                          <a:ext cx="7826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7961" y="5562600"/>
              <a:ext cx="2143432" cy="92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5535" y="5605533"/>
              <a:ext cx="2133600" cy="840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0"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5543138"/>
              <a:ext cx="770129" cy="96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076462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8" name="Rectangle 1026"/>
          <p:cNvSpPr>
            <a:spLocks noGrp="1" noChangeArrowheads="1"/>
          </p:cNvSpPr>
          <p:nvPr>
            <p:ph type="title"/>
          </p:nvPr>
        </p:nvSpPr>
        <p:spPr/>
        <p:txBody>
          <a:bodyPr/>
          <a:lstStyle/>
          <a:p>
            <a:pPr eaLnBrk="1" hangingPunct="1"/>
            <a:r>
              <a:rPr lang="en-US" dirty="0" smtClean="0">
                <a:solidFill>
                  <a:schemeClr val="tx2"/>
                </a:solidFill>
              </a:rPr>
              <a:t>Utah State Engineer</a:t>
            </a:r>
          </a:p>
        </p:txBody>
      </p:sp>
      <p:sp>
        <p:nvSpPr>
          <p:cNvPr id="4099" name="Rectangle 1027"/>
          <p:cNvSpPr>
            <a:spLocks noGrp="1" noChangeArrowheads="1"/>
          </p:cNvSpPr>
          <p:nvPr>
            <p:ph sz="half" idx="1"/>
          </p:nvPr>
        </p:nvSpPr>
        <p:spPr>
          <a:xfrm>
            <a:off x="457200" y="1828800"/>
            <a:ext cx="4038600" cy="4297363"/>
          </a:xfrm>
        </p:spPr>
        <p:txBody>
          <a:bodyPr/>
          <a:lstStyle/>
          <a:p>
            <a:pPr eaLnBrk="1" hangingPunct="1">
              <a:lnSpc>
                <a:spcPct val="80000"/>
              </a:lnSpc>
              <a:defRPr/>
            </a:pPr>
            <a:r>
              <a:rPr lang="en-US" sz="2400" dirty="0" smtClean="0">
                <a:solidFill>
                  <a:schemeClr val="tx2"/>
                </a:solidFill>
              </a:rPr>
              <a:t>Appointed by Governor for 4 year term</a:t>
            </a:r>
          </a:p>
          <a:p>
            <a:pPr lvl="1" eaLnBrk="1" hangingPunct="1">
              <a:lnSpc>
                <a:spcPct val="80000"/>
              </a:lnSpc>
              <a:defRPr/>
            </a:pPr>
            <a:r>
              <a:rPr lang="en-US" sz="2000" dirty="0" smtClean="0">
                <a:solidFill>
                  <a:schemeClr val="tx2"/>
                </a:solidFill>
              </a:rPr>
              <a:t>Confirmed by Senate</a:t>
            </a:r>
          </a:p>
          <a:p>
            <a:pPr lvl="1" eaLnBrk="1" hangingPunct="1">
              <a:lnSpc>
                <a:spcPct val="80000"/>
              </a:lnSpc>
              <a:defRPr/>
            </a:pPr>
            <a:endParaRPr lang="en-US" sz="1200" dirty="0" smtClean="0">
              <a:solidFill>
                <a:schemeClr val="tx2"/>
              </a:solidFill>
            </a:endParaRPr>
          </a:p>
          <a:p>
            <a:pPr eaLnBrk="1" hangingPunct="1">
              <a:lnSpc>
                <a:spcPct val="80000"/>
              </a:lnSpc>
              <a:defRPr/>
            </a:pPr>
            <a:r>
              <a:rPr lang="en-US" sz="2400" dirty="0" smtClean="0">
                <a:solidFill>
                  <a:schemeClr val="tx2"/>
                </a:solidFill>
              </a:rPr>
              <a:t>Licensed Professional Engineer</a:t>
            </a:r>
          </a:p>
          <a:p>
            <a:pPr lvl="1" eaLnBrk="1" hangingPunct="1">
              <a:lnSpc>
                <a:spcPct val="80000"/>
              </a:lnSpc>
              <a:defRPr/>
            </a:pPr>
            <a:r>
              <a:rPr lang="en-US" sz="2000" dirty="0" smtClean="0">
                <a:solidFill>
                  <a:schemeClr val="tx2"/>
                </a:solidFill>
              </a:rPr>
              <a:t>Knowledge of  water issues, water laws, state water resources</a:t>
            </a:r>
          </a:p>
          <a:p>
            <a:pPr lvl="1" eaLnBrk="1" hangingPunct="1">
              <a:lnSpc>
                <a:spcPct val="80000"/>
              </a:lnSpc>
              <a:defRPr/>
            </a:pPr>
            <a:endParaRPr lang="en-US" sz="1200" dirty="0" smtClean="0">
              <a:solidFill>
                <a:schemeClr val="tx2"/>
              </a:solidFill>
            </a:endParaRPr>
          </a:p>
          <a:p>
            <a:pPr eaLnBrk="1" hangingPunct="1">
              <a:lnSpc>
                <a:spcPct val="80000"/>
              </a:lnSpc>
              <a:defRPr/>
            </a:pPr>
            <a:r>
              <a:rPr lang="en-US" sz="2400" dirty="0" smtClean="0">
                <a:solidFill>
                  <a:schemeClr val="tx2"/>
                </a:solidFill>
              </a:rPr>
              <a:t>Division of Water Rights - Support Staff</a:t>
            </a:r>
          </a:p>
          <a:p>
            <a:pPr lvl="1" eaLnBrk="1" hangingPunct="1">
              <a:lnSpc>
                <a:spcPct val="80000"/>
              </a:lnSpc>
              <a:defRPr/>
            </a:pPr>
            <a:r>
              <a:rPr lang="en-US" sz="2000" dirty="0" smtClean="0">
                <a:solidFill>
                  <a:schemeClr val="tx2"/>
                </a:solidFill>
              </a:rPr>
              <a:t>SE serves as director of Division</a:t>
            </a:r>
          </a:p>
          <a:p>
            <a:pPr lvl="1" eaLnBrk="1" hangingPunct="1">
              <a:lnSpc>
                <a:spcPct val="80000"/>
              </a:lnSpc>
              <a:defRPr/>
            </a:pPr>
            <a:r>
              <a:rPr lang="en-US" sz="2000" dirty="0" smtClean="0">
                <a:solidFill>
                  <a:schemeClr val="tx2"/>
                </a:solidFill>
              </a:rPr>
              <a:t>Department of Natural Resources Agency</a:t>
            </a:r>
          </a:p>
        </p:txBody>
      </p:sp>
      <p:sp>
        <p:nvSpPr>
          <p:cNvPr id="2" name="Content Placeholder 1"/>
          <p:cNvSpPr>
            <a:spLocks noGrp="1"/>
          </p:cNvSpPr>
          <p:nvPr>
            <p:ph sz="half" idx="2"/>
          </p:nvPr>
        </p:nvSpPr>
        <p:spPr>
          <a:xfrm>
            <a:off x="4648200" y="1828800"/>
            <a:ext cx="4038600" cy="4297363"/>
          </a:xfrm>
        </p:spPr>
        <p:txBody>
          <a:bodyPr/>
          <a:lstStyle/>
          <a:p>
            <a:pPr eaLnBrk="1" hangingPunct="1">
              <a:lnSpc>
                <a:spcPct val="80000"/>
              </a:lnSpc>
              <a:defRPr/>
            </a:pPr>
            <a:r>
              <a:rPr lang="en-US" sz="2400" dirty="0">
                <a:solidFill>
                  <a:schemeClr val="tx2"/>
                </a:solidFill>
              </a:rPr>
              <a:t>Responsible for Water Right Administration</a:t>
            </a:r>
          </a:p>
          <a:p>
            <a:pPr lvl="1" eaLnBrk="1" hangingPunct="1">
              <a:lnSpc>
                <a:spcPct val="80000"/>
              </a:lnSpc>
              <a:defRPr/>
            </a:pPr>
            <a:r>
              <a:rPr lang="en-US" sz="2000" dirty="0">
                <a:solidFill>
                  <a:schemeClr val="tx2"/>
                </a:solidFill>
              </a:rPr>
              <a:t>Serves without a board / No superior agency review</a:t>
            </a:r>
          </a:p>
          <a:p>
            <a:pPr lvl="1" eaLnBrk="1" hangingPunct="1">
              <a:lnSpc>
                <a:spcPct val="80000"/>
              </a:lnSpc>
              <a:defRPr/>
            </a:pPr>
            <a:r>
              <a:rPr lang="en-US" sz="2000" dirty="0">
                <a:solidFill>
                  <a:schemeClr val="tx2"/>
                </a:solidFill>
              </a:rPr>
              <a:t>Gatekeeper to provide order and certainty</a:t>
            </a:r>
          </a:p>
          <a:p>
            <a:pPr lvl="2" eaLnBrk="1" hangingPunct="1">
              <a:lnSpc>
                <a:spcPct val="80000"/>
              </a:lnSpc>
              <a:defRPr/>
            </a:pPr>
            <a:r>
              <a:rPr lang="en-US" sz="1800" dirty="0">
                <a:solidFill>
                  <a:schemeClr val="tx2"/>
                </a:solidFill>
              </a:rPr>
              <a:t>Reduces potential for conflict</a:t>
            </a:r>
          </a:p>
          <a:p>
            <a:pPr lvl="2" eaLnBrk="1" hangingPunct="1">
              <a:lnSpc>
                <a:spcPct val="80000"/>
              </a:lnSpc>
              <a:defRPr/>
            </a:pPr>
            <a:r>
              <a:rPr lang="en-US" sz="1800" dirty="0">
                <a:solidFill>
                  <a:schemeClr val="tx2"/>
                </a:solidFill>
              </a:rPr>
              <a:t>Protects investments</a:t>
            </a:r>
          </a:p>
          <a:p>
            <a:pPr lvl="2" eaLnBrk="1" hangingPunct="1">
              <a:lnSpc>
                <a:spcPct val="80000"/>
              </a:lnSpc>
              <a:defRPr/>
            </a:pPr>
            <a:r>
              <a:rPr lang="en-US" sz="1800" dirty="0">
                <a:solidFill>
                  <a:schemeClr val="tx2"/>
                </a:solidFill>
              </a:rPr>
              <a:t>Respect for existing rights</a:t>
            </a:r>
          </a:p>
          <a:p>
            <a:pPr lvl="2" eaLnBrk="1" hangingPunct="1">
              <a:lnSpc>
                <a:spcPct val="80000"/>
              </a:lnSpc>
              <a:defRPr/>
            </a:pPr>
            <a:r>
              <a:rPr lang="en-US" sz="1800" dirty="0">
                <a:solidFill>
                  <a:schemeClr val="tx2"/>
                </a:solidFill>
              </a:rPr>
              <a:t>Public waters appropriated according to policy set by legislature</a:t>
            </a:r>
          </a:p>
          <a:p>
            <a:pPr lvl="1" eaLnBrk="1" hangingPunct="1">
              <a:lnSpc>
                <a:spcPct val="80000"/>
              </a:lnSpc>
              <a:defRPr/>
            </a:pPr>
            <a:r>
              <a:rPr lang="en-US" sz="2000" dirty="0">
                <a:solidFill>
                  <a:schemeClr val="tx2"/>
                </a:solidFill>
              </a:rPr>
              <a:t>Decisions reviewed de novo in district courts</a:t>
            </a:r>
            <a:endParaRPr lang="en-US" sz="2800" dirty="0">
              <a:solidFill>
                <a:schemeClr val="tx2"/>
              </a:solidFill>
            </a:endParaRPr>
          </a:p>
          <a:p>
            <a:endParaRPr lang="en-US" dirty="0"/>
          </a:p>
        </p:txBody>
      </p:sp>
    </p:spTree>
    <p:extLst>
      <p:ext uri="{BB962C8B-B14F-4D97-AF65-F5344CB8AC3E}">
        <p14:creationId xmlns:p14="http://schemas.microsoft.com/office/powerpoint/2010/main" val="11470675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dirty="0" smtClean="0">
                <a:solidFill>
                  <a:schemeClr val="tx2"/>
                </a:solidFill>
              </a:rPr>
              <a:t>Informal Administrative Process </a:t>
            </a:r>
            <a:r>
              <a:rPr lang="en-US" altLang="en-US" sz="2800" i="1" dirty="0" smtClean="0">
                <a:solidFill>
                  <a:schemeClr val="tx2"/>
                </a:solidFill>
              </a:rPr>
              <a:t>(Governed by UAPA)</a:t>
            </a:r>
          </a:p>
        </p:txBody>
      </p:sp>
      <p:sp>
        <p:nvSpPr>
          <p:cNvPr id="3076" name="Content Placeholder 2"/>
          <p:cNvSpPr>
            <a:spLocks noGrp="1"/>
          </p:cNvSpPr>
          <p:nvPr>
            <p:ph idx="1"/>
          </p:nvPr>
        </p:nvSpPr>
        <p:spPr>
          <a:xfrm>
            <a:off x="1600200" y="1828800"/>
            <a:ext cx="6248400" cy="4572000"/>
          </a:xfrm>
        </p:spPr>
        <p:txBody>
          <a:bodyPr/>
          <a:lstStyle/>
          <a:p>
            <a:pPr eaLnBrk="1" hangingPunct="1"/>
            <a:r>
              <a:rPr lang="en-US" altLang="en-US" sz="2400" dirty="0" smtClean="0">
                <a:solidFill>
                  <a:schemeClr val="tx2"/>
                </a:solidFill>
              </a:rPr>
              <a:t>Application </a:t>
            </a:r>
            <a:r>
              <a:rPr lang="en-US" altLang="en-US" sz="2400" dirty="0">
                <a:solidFill>
                  <a:schemeClr val="tx2"/>
                </a:solidFill>
              </a:rPr>
              <a:t>Filing </a:t>
            </a:r>
            <a:r>
              <a:rPr lang="en-US" altLang="en-US" sz="2400" dirty="0" smtClean="0">
                <a:solidFill>
                  <a:schemeClr val="tx2"/>
                </a:solidFill>
              </a:rPr>
              <a:t>(Request for Agency Action)</a:t>
            </a:r>
            <a:endParaRPr lang="en-US" altLang="en-US" sz="2400" dirty="0">
              <a:solidFill>
                <a:schemeClr val="tx2"/>
              </a:solidFill>
            </a:endParaRPr>
          </a:p>
          <a:p>
            <a:pPr eaLnBrk="1" hangingPunct="1"/>
            <a:r>
              <a:rPr lang="en-US" altLang="en-US" sz="2400" dirty="0">
                <a:solidFill>
                  <a:schemeClr val="tx2"/>
                </a:solidFill>
              </a:rPr>
              <a:t>Notice</a:t>
            </a:r>
          </a:p>
          <a:p>
            <a:pPr eaLnBrk="1" hangingPunct="1"/>
            <a:r>
              <a:rPr lang="en-US" altLang="en-US" sz="2400" dirty="0">
                <a:solidFill>
                  <a:schemeClr val="tx2"/>
                </a:solidFill>
              </a:rPr>
              <a:t>Protests</a:t>
            </a:r>
          </a:p>
          <a:p>
            <a:pPr eaLnBrk="1" hangingPunct="1"/>
            <a:r>
              <a:rPr lang="en-US" altLang="en-US" sz="2400" dirty="0">
                <a:solidFill>
                  <a:schemeClr val="tx2"/>
                </a:solidFill>
              </a:rPr>
              <a:t>Hearing (optional)</a:t>
            </a:r>
          </a:p>
          <a:p>
            <a:pPr eaLnBrk="1" hangingPunct="1"/>
            <a:r>
              <a:rPr lang="en-US" altLang="en-US" sz="2400" dirty="0">
                <a:solidFill>
                  <a:schemeClr val="tx2"/>
                </a:solidFill>
              </a:rPr>
              <a:t>Study</a:t>
            </a:r>
          </a:p>
          <a:p>
            <a:pPr eaLnBrk="1" hangingPunct="1"/>
            <a:r>
              <a:rPr lang="en-US" altLang="en-US" sz="2400" dirty="0">
                <a:solidFill>
                  <a:schemeClr val="tx2"/>
                </a:solidFill>
              </a:rPr>
              <a:t>Decision</a:t>
            </a:r>
          </a:p>
          <a:p>
            <a:pPr eaLnBrk="1" hangingPunct="1"/>
            <a:r>
              <a:rPr lang="en-US" altLang="en-US" sz="2400" dirty="0">
                <a:solidFill>
                  <a:schemeClr val="tx2"/>
                </a:solidFill>
              </a:rPr>
              <a:t>Reconsideration/ de novo review</a:t>
            </a:r>
          </a:p>
          <a:p>
            <a:pPr eaLnBrk="1" hangingPunct="1"/>
            <a:r>
              <a:rPr lang="en-US" altLang="en-US" sz="2400" dirty="0">
                <a:solidFill>
                  <a:schemeClr val="tx2"/>
                </a:solidFill>
              </a:rPr>
              <a:t>Development</a:t>
            </a:r>
          </a:p>
          <a:p>
            <a:pPr eaLnBrk="1" hangingPunct="1"/>
            <a:r>
              <a:rPr lang="en-US" altLang="en-US" sz="2400" dirty="0">
                <a:solidFill>
                  <a:schemeClr val="tx2"/>
                </a:solidFill>
              </a:rPr>
              <a:t>Proof/Extension/Lapsing</a:t>
            </a:r>
          </a:p>
          <a:p>
            <a:pPr eaLnBrk="1" hangingPunct="1"/>
            <a:r>
              <a:rPr lang="en-US" altLang="en-US" sz="2400" dirty="0">
                <a:solidFill>
                  <a:schemeClr val="tx2"/>
                </a:solidFill>
              </a:rPr>
              <a:t>Issuance of Certificate (Vested </a:t>
            </a:r>
            <a:r>
              <a:rPr lang="en-US" altLang="en-US" sz="2400" dirty="0" smtClean="0">
                <a:solidFill>
                  <a:schemeClr val="tx2"/>
                </a:solidFill>
              </a:rPr>
              <a:t>Right)</a:t>
            </a:r>
          </a:p>
        </p:txBody>
      </p:sp>
    </p:spTree>
    <p:extLst>
      <p:ext uri="{BB962C8B-B14F-4D97-AF65-F5344CB8AC3E}">
        <p14:creationId xmlns:p14="http://schemas.microsoft.com/office/powerpoint/2010/main" val="3839526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6" name="Text Box 2"/>
          <p:cNvSpPr txBox="1">
            <a:spLocks noChangeArrowheads="1"/>
          </p:cNvSpPr>
          <p:nvPr/>
        </p:nvSpPr>
        <p:spPr bwMode="auto">
          <a:xfrm>
            <a:off x="4419600" y="1371600"/>
            <a:ext cx="4419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600" dirty="0" smtClean="0">
                <a:solidFill>
                  <a:schemeClr val="tx2"/>
                </a:solidFill>
                <a:latin typeface="+mj-lt"/>
              </a:rPr>
              <a:t>Water</a:t>
            </a:r>
          </a:p>
          <a:p>
            <a:pPr algn="ctr"/>
            <a:r>
              <a:rPr lang="en-US" sz="3600" dirty="0" smtClean="0">
                <a:solidFill>
                  <a:schemeClr val="tx2"/>
                </a:solidFill>
                <a:latin typeface="+mj-lt"/>
              </a:rPr>
              <a:t>Appropriation Policy</a:t>
            </a:r>
          </a:p>
          <a:p>
            <a:pPr algn="ctr"/>
            <a:r>
              <a:rPr lang="en-US" sz="3600" dirty="0" smtClean="0">
                <a:solidFill>
                  <a:schemeClr val="tx2"/>
                </a:solidFill>
                <a:latin typeface="+mj-lt"/>
              </a:rPr>
              <a:t>And Resource Studies</a:t>
            </a:r>
          </a:p>
        </p:txBody>
      </p:sp>
      <p:pic>
        <p:nvPicPr>
          <p:cNvPr id="16387" name="Picture 3" descr="gwpoli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22" y="772297"/>
            <a:ext cx="4012114" cy="531340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9288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4383</TotalTime>
  <Words>886</Words>
  <Application>Microsoft Office PowerPoint</Application>
  <PresentationFormat>On-screen Show (4:3)</PresentationFormat>
  <Paragraphs>165</Paragraphs>
  <Slides>24</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Office Theme</vt:lpstr>
      <vt:lpstr>Photo Editor Photo</vt:lpstr>
      <vt:lpstr>PowerPoint Presentation</vt:lpstr>
      <vt:lpstr>What is a Water Right and Why Do we have them?</vt:lpstr>
      <vt:lpstr>How and why do water rights vary</vt:lpstr>
      <vt:lpstr> 73-1-1 Water is a Public Resource 73-1-3 Rights are limited by Beneficial Use 73-1-4 Right is revocable if not used 73-1-5 Beneficial use is a public use 73-1-6,7 Riparian control defeatable 73-1-8 Duty to not waste or injure 73-1-10 Water rights conveyable  </vt:lpstr>
      <vt:lpstr>When do you need a water right?  How do you get a water right?  How don’t you get a water right?  What else might you get?</vt:lpstr>
      <vt:lpstr>State Water Agencies</vt:lpstr>
      <vt:lpstr>Utah State Engineer</vt:lpstr>
      <vt:lpstr>Informal Administrative Process (Governed by UAPA)</vt:lpstr>
      <vt:lpstr>PowerPoint Presentation</vt:lpstr>
      <vt:lpstr>Water Use Terms</vt:lpstr>
      <vt:lpstr>Water Right Title</vt:lpstr>
      <vt:lpstr>Where Do Water Rights Come From?</vt:lpstr>
      <vt:lpstr>Water Right Record Keeping </vt:lpstr>
      <vt:lpstr>How Water Right Conveyance Works</vt:lpstr>
      <vt:lpstr>Appurtenant Transfer  Water Right Principles</vt:lpstr>
      <vt:lpstr>The Appurtenance Quagmire</vt:lpstr>
      <vt:lpstr>Where is Ownership Information?</vt:lpstr>
      <vt:lpstr>Bringing Title at SE Office Back Together </vt:lpstr>
      <vt:lpstr>Title Goal</vt:lpstr>
      <vt:lpstr>Stream Alterations</vt:lpstr>
      <vt:lpstr>State Stream Alteration Permits</vt:lpstr>
      <vt:lpstr>State Alteration Permit Does Not:</vt:lpstr>
      <vt:lpstr>State and Federal Permit Coordination</vt:lpstr>
      <vt:lpstr>Questions?</vt:lpstr>
    </vt:vector>
  </TitlesOfParts>
  <Company>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Tamara Prue</cp:lastModifiedBy>
  <cp:revision>97</cp:revision>
  <cp:lastPrinted>2015-04-27T15:50:43Z</cp:lastPrinted>
  <dcterms:created xsi:type="dcterms:W3CDTF">2004-06-09T23:03:56Z</dcterms:created>
  <dcterms:modified xsi:type="dcterms:W3CDTF">2016-03-24T18:27:31Z</dcterms:modified>
</cp:coreProperties>
</file>