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handoutMasterIdLst>
    <p:handoutMasterId r:id="rId43"/>
  </p:handoutMasterIdLst>
  <p:sldIdLst>
    <p:sldId id="257" r:id="rId2"/>
    <p:sldId id="289" r:id="rId3"/>
    <p:sldId id="269" r:id="rId4"/>
    <p:sldId id="279" r:id="rId5"/>
    <p:sldId id="290" r:id="rId6"/>
    <p:sldId id="296" r:id="rId7"/>
    <p:sldId id="270" r:id="rId8"/>
    <p:sldId id="285" r:id="rId9"/>
    <p:sldId id="300" r:id="rId10"/>
    <p:sldId id="313" r:id="rId11"/>
    <p:sldId id="271" r:id="rId12"/>
    <p:sldId id="298" r:id="rId13"/>
    <p:sldId id="286" r:id="rId14"/>
    <p:sldId id="287" r:id="rId15"/>
    <p:sldId id="292" r:id="rId16"/>
    <p:sldId id="293" r:id="rId17"/>
    <p:sldId id="294" r:id="rId18"/>
    <p:sldId id="309" r:id="rId19"/>
    <p:sldId id="272" r:id="rId20"/>
    <p:sldId id="295" r:id="rId21"/>
    <p:sldId id="273" r:id="rId22"/>
    <p:sldId id="297" r:id="rId23"/>
    <p:sldId id="274" r:id="rId24"/>
    <p:sldId id="299" r:id="rId25"/>
    <p:sldId id="288" r:id="rId26"/>
    <p:sldId id="275" r:id="rId27"/>
    <p:sldId id="302" r:id="rId28"/>
    <p:sldId id="291" r:id="rId29"/>
    <p:sldId id="278" r:id="rId30"/>
    <p:sldId id="277" r:id="rId31"/>
    <p:sldId id="280" r:id="rId32"/>
    <p:sldId id="281" r:id="rId33"/>
    <p:sldId id="282" r:id="rId34"/>
    <p:sldId id="284" r:id="rId35"/>
    <p:sldId id="310" r:id="rId36"/>
    <p:sldId id="311" r:id="rId37"/>
    <p:sldId id="304" r:id="rId38"/>
    <p:sldId id="306" r:id="rId39"/>
    <p:sldId id="305" r:id="rId40"/>
    <p:sldId id="307" r:id="rId41"/>
    <p:sldId id="308" r:id="rId4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bg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bg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bg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bg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bg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bg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bg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bg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bg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800000"/>
    <a:srgbClr val="660033"/>
    <a:srgbClr val="006600"/>
    <a:srgbClr val="00FF00"/>
    <a:srgbClr val="000099"/>
    <a:srgbClr val="663300"/>
    <a:srgbClr val="993300"/>
    <a:srgbClr val="FFFF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581" autoAdjust="0"/>
  </p:normalViewPr>
  <p:slideViewPr>
    <p:cSldViewPr>
      <p:cViewPr>
        <p:scale>
          <a:sx n="97" d="100"/>
          <a:sy n="97" d="100"/>
        </p:scale>
        <p:origin x="-1314" y="-3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3A8405A5-D478-486D-94C6-A86CBBCEDD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2764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38591-8B09-4146-A6AE-1C3E97919F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219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EBE84-9752-4674-B963-F9580D17A5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558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F897E-7890-4A44-9D8E-A9C2FABA26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876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DD86C-9781-4A61-A54F-BE18EE887E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273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42CEF-F3ED-4720-87B2-0239EA7C89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246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2DDEF-08A3-4943-8F35-A5FBC90B7F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72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AC28C-E253-493C-BD10-6B6248A4C2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29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2A499-36EB-4390-8B10-C957DA51C9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561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97BDB-E790-4F10-ACBF-D4EC27EA01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944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1CE75-A997-416F-9C48-ABDBE21D24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66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D5122-CC8C-464E-B19B-3137377C9C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641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FC36D98F-E3B8-4BFD-8562-0D424E9828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762000" y="206375"/>
            <a:ext cx="800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itchFamily="18" charset="0"/>
              </a:rPr>
              <a:t>Utah Division of Water Rights</a:t>
            </a:r>
          </a:p>
        </p:txBody>
      </p:sp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4108450" y="5911850"/>
            <a:ext cx="18415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b="1">
              <a:solidFill>
                <a:srgbClr val="FF0000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052" name="Text Box 5"/>
          <p:cNvSpPr txBox="1">
            <a:spLocks noChangeArrowheads="1"/>
          </p:cNvSpPr>
          <p:nvPr/>
        </p:nvSpPr>
        <p:spPr bwMode="auto">
          <a:xfrm>
            <a:off x="3586163" y="6035675"/>
            <a:ext cx="195421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 b="1">
              <a:solidFill>
                <a:srgbClr val="FFFF00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  <a:latin typeface="Times New Roman" pitchFamily="18" charset="0"/>
              </a:rPr>
              <a:t>June 21, 2004</a:t>
            </a:r>
          </a:p>
        </p:txBody>
      </p:sp>
      <p:pic>
        <p:nvPicPr>
          <p:cNvPr id="205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Text Box 7"/>
          <p:cNvSpPr txBox="1">
            <a:spLocks/>
          </p:cNvSpPr>
          <p:nvPr/>
        </p:nvSpPr>
        <p:spPr bwMode="auto">
          <a:xfrm>
            <a:off x="1095068" y="3886200"/>
            <a:ext cx="7315200" cy="370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None/>
            </a:pPr>
            <a:endParaRPr lang="en-US" sz="2000" b="1" dirty="0" smtClean="0">
              <a:solidFill>
                <a:schemeClr val="tx2"/>
              </a:solidFill>
            </a:endParaRPr>
          </a:p>
          <a:p>
            <a:pPr algn="ctr">
              <a:buNone/>
            </a:pPr>
            <a:r>
              <a:rPr lang="en-US" b="1" dirty="0" smtClean="0">
                <a:latin typeface="+mn-lt"/>
              </a:rPr>
              <a:t>RWAU </a:t>
            </a:r>
            <a:r>
              <a:rPr lang="en-US" b="1" dirty="0">
                <a:latin typeface="+mn-lt"/>
              </a:rPr>
              <a:t>Training – </a:t>
            </a:r>
            <a:r>
              <a:rPr lang="en-US" b="1" dirty="0" smtClean="0">
                <a:latin typeface="+mn-lt"/>
              </a:rPr>
              <a:t>April 2016</a:t>
            </a:r>
          </a:p>
          <a:p>
            <a:pPr algn="ctr">
              <a:buNone/>
            </a:pPr>
            <a:endParaRPr lang="en-US" altLang="en-US" sz="1800" b="1" dirty="0">
              <a:latin typeface="Verdana" pitchFamily="34" charset="0"/>
              <a:ea typeface="ヒラギノ角ゴ Pro W3" charset="-128"/>
              <a:sym typeface="Gill Sans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 smtClean="0">
                <a:latin typeface="+mn-lt"/>
                <a:ea typeface="ヒラギノ角ゴ Pro W3" charset="-128"/>
                <a:sym typeface="Gill Sans" charset="0"/>
              </a:rPr>
              <a:t>Marc K. </a:t>
            </a:r>
            <a:r>
              <a:rPr lang="en-US" altLang="en-US" sz="2400" dirty="0" err="1" smtClean="0">
                <a:latin typeface="+mn-lt"/>
                <a:ea typeface="ヒラギノ角ゴ Pro W3" charset="-128"/>
                <a:sym typeface="Gill Sans" charset="0"/>
              </a:rPr>
              <a:t>Stilson</a:t>
            </a:r>
            <a:r>
              <a:rPr lang="en-US" altLang="en-US" sz="2400" dirty="0" smtClean="0">
                <a:latin typeface="+mn-lt"/>
                <a:ea typeface="ヒラギノ角ゴ Pro W3" charset="-128"/>
                <a:sym typeface="Gill Sans" charset="0"/>
              </a:rPr>
              <a:t>, P.E., CPM, M.ASCE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 i="1" dirty="0" smtClean="0">
                <a:latin typeface="+mn-lt"/>
                <a:ea typeface="ヒラギノ角ゴ Pro W3" charset="-128"/>
                <a:sym typeface="Gill Sans" charset="0"/>
              </a:rPr>
              <a:t>Regional Engineer, Southeastern UT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5500" dirty="0">
              <a:solidFill>
                <a:srgbClr val="000000"/>
              </a:solidFill>
              <a:latin typeface="Gill Sans" charset="0"/>
              <a:ea typeface="ヒラギノ角ゴ Pro W3" charset="-128"/>
              <a:sym typeface="Gill Sans" charset="0"/>
            </a:endParaRPr>
          </a:p>
        </p:txBody>
      </p:sp>
      <p:sp>
        <p:nvSpPr>
          <p:cNvPr id="2055" name="Text Box 8"/>
          <p:cNvSpPr txBox="1">
            <a:spLocks noChangeArrowheads="1"/>
          </p:cNvSpPr>
          <p:nvPr/>
        </p:nvSpPr>
        <p:spPr bwMode="auto">
          <a:xfrm>
            <a:off x="3989439" y="1036168"/>
            <a:ext cx="468630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 dirty="0" smtClean="0">
                <a:solidFill>
                  <a:schemeClr val="tx2"/>
                </a:solidFill>
                <a:latin typeface="Times New Roman" pitchFamily="18" charset="0"/>
              </a:rPr>
              <a:t>Applications: Approval Criteria &amp; Hearings</a:t>
            </a:r>
            <a:endParaRPr lang="en-US" altLang="en-US" sz="4400" b="1" dirty="0">
              <a:solidFill>
                <a:schemeClr val="tx2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6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4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APPROVAL CRITERIA:</a:t>
            </a:r>
          </a:p>
          <a:p>
            <a:pPr marL="0" indent="0" eaLnBrk="1" hangingPunct="1">
              <a:buNone/>
            </a:pPr>
            <a:r>
              <a:rPr lang="en-US" altLang="en-US" sz="24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Utah Code Ann. </a:t>
            </a:r>
            <a:r>
              <a:rPr lang="en-US" sz="24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§73-3-8</a:t>
            </a:r>
            <a:endParaRPr lang="en-US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0" indent="0" eaLnBrk="1" hangingPunct="1">
              <a:buNone/>
            </a:pPr>
            <a:r>
              <a:rPr lang="en-US" altLang="en-US" sz="2400" b="1" i="1" dirty="0" smtClean="0">
                <a:solidFill>
                  <a:schemeClr val="tx2"/>
                </a:solidFill>
                <a:latin typeface="+mj-lt"/>
              </a:rPr>
              <a:t>	</a:t>
            </a:r>
            <a:r>
              <a:rPr lang="en-US" altLang="en-US" sz="2200" b="1" i="1" dirty="0" smtClean="0">
                <a:solidFill>
                  <a:schemeClr val="tx2"/>
                </a:solidFill>
                <a:latin typeface="+mj-lt"/>
              </a:rPr>
              <a:t>(</a:t>
            </a:r>
            <a:r>
              <a:rPr lang="en-US" altLang="en-US" sz="2200" b="1" i="1" dirty="0" err="1" smtClean="0">
                <a:solidFill>
                  <a:schemeClr val="tx2"/>
                </a:solidFill>
                <a:latin typeface="+mj-lt"/>
              </a:rPr>
              <a:t>i</a:t>
            </a:r>
            <a:r>
              <a:rPr lang="en-US" altLang="en-US" sz="2200" b="1" i="1" dirty="0" smtClean="0">
                <a:solidFill>
                  <a:schemeClr val="tx2"/>
                </a:solidFill>
                <a:latin typeface="+mj-lt"/>
              </a:rPr>
              <a:t>)  </a:t>
            </a:r>
            <a:r>
              <a:rPr lang="en-US" altLang="en-US" sz="2200" b="1" i="1" u="sng" dirty="0" smtClean="0">
                <a:solidFill>
                  <a:schemeClr val="tx2"/>
                </a:solidFill>
                <a:latin typeface="+mj-lt"/>
              </a:rPr>
              <a:t>unappropriated water in the proposed source</a:t>
            </a:r>
            <a:r>
              <a:rPr lang="en-US" altLang="en-US" sz="2200" b="1" i="1" dirty="0" smtClean="0">
                <a:solidFill>
                  <a:schemeClr val="tx2"/>
                </a:solidFill>
                <a:latin typeface="+mj-lt"/>
              </a:rPr>
              <a:t>;</a:t>
            </a:r>
          </a:p>
          <a:p>
            <a:pPr marL="0" indent="0" eaLnBrk="1" hangingPunct="1">
              <a:buNone/>
            </a:pPr>
            <a:endParaRPr lang="en-US" altLang="en-US" sz="2200" b="1" i="1" dirty="0" smtClean="0">
              <a:solidFill>
                <a:schemeClr val="tx2"/>
              </a:solidFill>
              <a:latin typeface="+mj-lt"/>
            </a:endParaRPr>
          </a:p>
          <a:p>
            <a:pPr marL="0" indent="0" eaLnBrk="1" hangingPunct="1">
              <a:buNone/>
            </a:pPr>
            <a:endParaRPr lang="en-US" altLang="en-US" sz="2200" b="1" i="1" dirty="0">
              <a:solidFill>
                <a:schemeClr val="tx2"/>
              </a:solidFill>
              <a:latin typeface="+mj-lt"/>
            </a:endParaRPr>
          </a:p>
          <a:p>
            <a:pPr marL="0" indent="0" eaLnBrk="1" hangingPunct="1">
              <a:buNone/>
            </a:pPr>
            <a:endParaRPr lang="en-US" altLang="en-US" sz="2200" b="1" i="1" dirty="0" smtClean="0">
              <a:solidFill>
                <a:schemeClr val="tx2"/>
              </a:solidFill>
              <a:latin typeface="+mj-lt"/>
            </a:endParaRPr>
          </a:p>
          <a:p>
            <a:pPr marL="0" indent="0" eaLnBrk="1" hangingPunct="1">
              <a:buNone/>
            </a:pPr>
            <a:endParaRPr lang="en-US" altLang="en-US" sz="2200" b="1" i="1" dirty="0">
              <a:solidFill>
                <a:schemeClr val="tx2"/>
              </a:solidFill>
              <a:latin typeface="+mj-lt"/>
            </a:endParaRPr>
          </a:p>
          <a:p>
            <a:pPr marL="0" indent="0" eaLnBrk="1" hangingPunct="1">
              <a:buNone/>
            </a:pPr>
            <a:endParaRPr lang="en-US" altLang="en-US" sz="2200" b="1" i="1" dirty="0" smtClean="0">
              <a:solidFill>
                <a:schemeClr val="tx2"/>
              </a:solidFill>
              <a:latin typeface="+mj-lt"/>
            </a:endParaRPr>
          </a:p>
          <a:p>
            <a:pPr marL="0" indent="0" eaLnBrk="1" hangingPunct="1">
              <a:buNone/>
            </a:pPr>
            <a:endParaRPr lang="en-US" altLang="en-US" sz="2200" b="1" i="1" dirty="0">
              <a:solidFill>
                <a:schemeClr val="tx2"/>
              </a:solidFill>
              <a:latin typeface="+mj-lt"/>
            </a:endParaRPr>
          </a:p>
          <a:p>
            <a:pPr marL="344488" indent="0" eaLnBrk="1" hangingPunct="1">
              <a:buNone/>
            </a:pPr>
            <a:r>
              <a:rPr lang="en-US" altLang="en-US" sz="2200" b="1" i="1" dirty="0" smtClean="0">
                <a:solidFill>
                  <a:schemeClr val="tx2"/>
                </a:solidFill>
                <a:latin typeface="+mj-lt"/>
              </a:rPr>
              <a:t>Cumulative Perfected Water Rights: </a:t>
            </a:r>
            <a:r>
              <a:rPr lang="en-US" altLang="en-US" sz="22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932 </a:t>
            </a:r>
            <a:r>
              <a:rPr lang="en-US" altLang="en-US" sz="2200" b="1" i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cfs</a:t>
            </a:r>
            <a:r>
              <a:rPr lang="en-US" altLang="en-US" sz="22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&amp; 100,000+ acre-feet</a:t>
            </a:r>
          </a:p>
          <a:p>
            <a:pPr marL="344488" indent="0" eaLnBrk="1" hangingPunct="1">
              <a:buNone/>
            </a:pPr>
            <a:r>
              <a:rPr lang="en-US" altLang="en-US" sz="2200" b="1" i="1" dirty="0" smtClean="0">
                <a:solidFill>
                  <a:schemeClr val="tx2"/>
                </a:solidFill>
                <a:latin typeface="+mj-lt"/>
              </a:rPr>
              <a:t>Average Stream Flow:  </a:t>
            </a:r>
            <a:r>
              <a:rPr lang="en-US" altLang="en-US" sz="22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300 </a:t>
            </a:r>
            <a:r>
              <a:rPr lang="en-US" altLang="en-US" sz="2200" b="1" i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cfs</a:t>
            </a:r>
            <a:r>
              <a:rPr lang="en-US" altLang="en-US" sz="22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* &amp; 57,000 acre-feet</a:t>
            </a:r>
          </a:p>
          <a:p>
            <a:pPr marL="344488" indent="0" eaLnBrk="1" hangingPunct="1">
              <a:buNone/>
            </a:pPr>
            <a:r>
              <a:rPr lang="en-US" altLang="en-US" sz="1200" b="1" i="1" dirty="0" smtClean="0">
                <a:solidFill>
                  <a:schemeClr val="tx2"/>
                </a:solidFill>
                <a:latin typeface="+mj-lt"/>
              </a:rPr>
              <a:t>* May-June </a:t>
            </a:r>
            <a:endParaRPr lang="en-US" altLang="en-US" sz="1200" b="1" i="1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26" y="169606"/>
            <a:ext cx="8762999" cy="8332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600200"/>
            <a:ext cx="2158861" cy="990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69" y="3048000"/>
            <a:ext cx="8040331" cy="21336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0342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6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4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APPROVAL CRITERIA:</a:t>
            </a:r>
          </a:p>
          <a:p>
            <a:pPr marL="0" indent="0" eaLnBrk="1" hangingPunct="1">
              <a:buNone/>
            </a:pPr>
            <a:r>
              <a:rPr lang="en-US" altLang="en-US" sz="24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Utah Code Ann. </a:t>
            </a:r>
            <a:r>
              <a:rPr lang="en-US" sz="24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§73-3-8</a:t>
            </a:r>
          </a:p>
          <a:p>
            <a:pPr marL="0" indent="0" eaLnBrk="1" hangingPunct="1">
              <a:buNone/>
            </a:pPr>
            <a:endParaRPr lang="en-US" sz="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0" indent="0" eaLnBrk="1" hangingPunct="1">
              <a:buNone/>
            </a:pPr>
            <a:r>
              <a:rPr lang="en-US" altLang="en-US" sz="24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  </a:t>
            </a:r>
            <a:r>
              <a:rPr lang="en-US" altLang="en-US" sz="2400" b="1" i="1" dirty="0" smtClean="0">
                <a:solidFill>
                  <a:schemeClr val="tx2"/>
                </a:solidFill>
                <a:latin typeface="+mj-lt"/>
              </a:rPr>
              <a:t>(1)(a) It shall be the </a:t>
            </a:r>
            <a:r>
              <a:rPr lang="en-US" altLang="en-US" sz="2400" b="1" i="1" u="sng" dirty="0" smtClean="0">
                <a:solidFill>
                  <a:schemeClr val="tx2"/>
                </a:solidFill>
                <a:latin typeface="+mj-lt"/>
              </a:rPr>
              <a:t>duty of the State Engineer to approve </a:t>
            </a:r>
            <a:r>
              <a:rPr lang="en-US" altLang="en-US" sz="2400" b="1" i="1" dirty="0" smtClean="0">
                <a:solidFill>
                  <a:schemeClr val="tx2"/>
                </a:solidFill>
                <a:latin typeface="+mj-lt"/>
              </a:rPr>
              <a:t>an application if there is reason to believe:	</a:t>
            </a:r>
          </a:p>
          <a:p>
            <a:pPr marL="0" indent="0" eaLnBrk="1" hangingPunct="1">
              <a:buNone/>
            </a:pPr>
            <a:endParaRPr lang="en-US" altLang="en-US" sz="800" b="1" i="1" dirty="0">
              <a:solidFill>
                <a:schemeClr val="tx2"/>
              </a:solidFill>
              <a:latin typeface="+mj-lt"/>
            </a:endParaRPr>
          </a:p>
          <a:p>
            <a:pPr marL="344488" indent="569913" eaLnBrk="1" hangingPunct="1">
              <a:buNone/>
            </a:pPr>
            <a:r>
              <a:rPr lang="en-US" altLang="en-US" sz="2400" b="1" i="1" dirty="0" smtClean="0">
                <a:solidFill>
                  <a:schemeClr val="tx2"/>
                </a:solidFill>
                <a:latin typeface="+mj-lt"/>
              </a:rPr>
              <a:t>	</a:t>
            </a:r>
            <a:r>
              <a:rPr lang="en-US" altLang="en-US" sz="2200" b="1" i="1" dirty="0" smtClean="0">
                <a:solidFill>
                  <a:schemeClr val="tx2"/>
                </a:solidFill>
                <a:latin typeface="+mj-lt"/>
              </a:rPr>
              <a:t>(ii)  the proposed use </a:t>
            </a:r>
            <a:r>
              <a:rPr lang="en-US" altLang="en-US" sz="2200" b="1" i="1" u="sng" dirty="0" smtClean="0">
                <a:solidFill>
                  <a:schemeClr val="tx2"/>
                </a:solidFill>
                <a:latin typeface="+mj-lt"/>
              </a:rPr>
              <a:t>will not impair existing rights or interfere with the more beneficial use of the water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26" y="169606"/>
            <a:ext cx="8762999" cy="8332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490" y="4532671"/>
            <a:ext cx="3102078" cy="2039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05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6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4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APPROVAL CRITERIA:</a:t>
            </a:r>
          </a:p>
          <a:p>
            <a:pPr marL="0" indent="0" eaLnBrk="1" hangingPunct="1">
              <a:buNone/>
            </a:pPr>
            <a:r>
              <a:rPr lang="en-US" altLang="en-US" sz="24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 </a:t>
            </a:r>
            <a:r>
              <a:rPr lang="en-US" altLang="en-US" sz="2400" b="1" i="1" dirty="0" smtClean="0">
                <a:solidFill>
                  <a:schemeClr val="tx2"/>
                </a:solidFill>
                <a:latin typeface="+mj-lt"/>
              </a:rPr>
              <a:t>	</a:t>
            </a:r>
            <a:r>
              <a:rPr lang="en-US" altLang="en-US" sz="2200" b="1" i="1" dirty="0" smtClean="0">
                <a:solidFill>
                  <a:schemeClr val="tx2"/>
                </a:solidFill>
                <a:latin typeface="+mj-lt"/>
              </a:rPr>
              <a:t>(ii) </a:t>
            </a:r>
            <a:r>
              <a:rPr lang="en-US" altLang="en-US" sz="2200" b="1" i="1" u="sng" dirty="0" smtClean="0">
                <a:solidFill>
                  <a:schemeClr val="tx2"/>
                </a:solidFill>
                <a:latin typeface="+mj-lt"/>
              </a:rPr>
              <a:t>will not impair existing rights or interfere with the more beneficial use of the water</a:t>
            </a:r>
          </a:p>
          <a:p>
            <a:pPr marL="0" indent="0" eaLnBrk="1" hangingPunct="1">
              <a:buNone/>
            </a:pPr>
            <a:endParaRPr lang="en-US" altLang="en-US" sz="2200" b="1" i="1" u="sng" dirty="0">
              <a:solidFill>
                <a:schemeClr val="tx2"/>
              </a:solidFill>
              <a:latin typeface="+mj-lt"/>
            </a:endParaRPr>
          </a:p>
          <a:p>
            <a:pPr marL="0" indent="0" eaLnBrk="1" hangingPunct="1">
              <a:buNone/>
            </a:pPr>
            <a:r>
              <a:rPr lang="en-US" altLang="en-US" sz="2000" b="1" i="1" dirty="0" smtClean="0">
                <a:solidFill>
                  <a:schemeClr val="tx2"/>
                </a:solidFill>
              </a:rPr>
              <a:t>For </a:t>
            </a:r>
            <a:r>
              <a:rPr lang="en-US" altLang="en-US" sz="2000" b="1" i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Temporary Change Applications (May 12, 2015)</a:t>
            </a:r>
            <a:r>
              <a:rPr lang="en-US" altLang="en-US" sz="2000" b="1" i="1" dirty="0" smtClean="0">
                <a:solidFill>
                  <a:schemeClr val="tx2"/>
                </a:solidFill>
              </a:rPr>
              <a:t>:</a:t>
            </a:r>
          </a:p>
          <a:p>
            <a:pPr marL="0" indent="0" eaLnBrk="1" hangingPunct="1">
              <a:buNone/>
            </a:pPr>
            <a:endParaRPr lang="en-US" altLang="en-US" sz="2000" b="1" i="1" dirty="0" smtClean="0">
              <a:solidFill>
                <a:schemeClr val="tx2"/>
              </a:solidFill>
            </a:endParaRPr>
          </a:p>
          <a:p>
            <a:pPr marL="0" indent="0" eaLnBrk="1" hangingPunct="1">
              <a:buNone/>
            </a:pPr>
            <a:r>
              <a:rPr lang="en-US" altLang="en-US" sz="2000" b="1" i="1" dirty="0" smtClean="0">
                <a:solidFill>
                  <a:schemeClr val="tx2"/>
                </a:solidFill>
              </a:rPr>
              <a:t>	- Not Advertised / No Hearings - </a:t>
            </a:r>
          </a:p>
          <a:p>
            <a:pPr marL="0" indent="0" eaLnBrk="1" hangingPunct="1">
              <a:buNone/>
            </a:pPr>
            <a:endParaRPr lang="en-US" altLang="en-US" sz="2000" b="1" i="1" dirty="0" smtClean="0">
              <a:solidFill>
                <a:schemeClr val="tx2"/>
              </a:solidFill>
            </a:endParaRPr>
          </a:p>
          <a:p>
            <a:pPr marL="0" indent="0" eaLnBrk="1" hangingPunct="1">
              <a:buNone/>
            </a:pPr>
            <a:r>
              <a:rPr lang="en-US" altLang="en-US" sz="2000" b="1" i="1" dirty="0">
                <a:solidFill>
                  <a:schemeClr val="tx2"/>
                </a:solidFill>
              </a:rPr>
              <a:t>Utah Code Ann. </a:t>
            </a:r>
            <a:r>
              <a:rPr lang="en-US" sz="2000" b="1" i="1" dirty="0">
                <a:solidFill>
                  <a:schemeClr val="tx2"/>
                </a:solidFill>
              </a:rPr>
              <a:t>§</a:t>
            </a:r>
            <a:r>
              <a:rPr lang="en-US" sz="2000" b="1" i="1" dirty="0" smtClean="0">
                <a:solidFill>
                  <a:schemeClr val="tx2"/>
                </a:solidFill>
              </a:rPr>
              <a:t>73-3-8(4)(b)</a:t>
            </a:r>
          </a:p>
          <a:p>
            <a:pPr marL="0" indent="0" eaLnBrk="1" hangingPunct="1">
              <a:buNone/>
            </a:pPr>
            <a:r>
              <a:rPr lang="en-US" sz="2000" b="1" i="1" dirty="0">
                <a:solidFill>
                  <a:schemeClr val="tx2"/>
                </a:solidFill>
              </a:rPr>
              <a:t>	</a:t>
            </a:r>
            <a:r>
              <a:rPr lang="en-US" sz="2000" b="1" i="1" dirty="0" smtClean="0">
                <a:solidFill>
                  <a:schemeClr val="tx2"/>
                </a:solidFill>
              </a:rPr>
              <a:t>(</a:t>
            </a:r>
            <a:r>
              <a:rPr lang="en-US" sz="2000" b="1" i="1" dirty="0" err="1" smtClean="0">
                <a:solidFill>
                  <a:schemeClr val="tx2"/>
                </a:solidFill>
              </a:rPr>
              <a:t>i</a:t>
            </a:r>
            <a:r>
              <a:rPr lang="en-US" sz="2000" b="1" i="1" dirty="0" smtClean="0">
                <a:solidFill>
                  <a:schemeClr val="tx2"/>
                </a:solidFill>
              </a:rPr>
              <a:t>) approve if reason to believe it will not impair</a:t>
            </a:r>
            <a:r>
              <a:rPr lang="en-US" sz="2000" b="1" i="1" u="sng" dirty="0" smtClean="0">
                <a:solidFill>
                  <a:schemeClr val="tx2"/>
                </a:solidFill>
              </a:rPr>
              <a:t> </a:t>
            </a:r>
          </a:p>
          <a:p>
            <a:pPr marL="0" indent="0" eaLnBrk="1" hangingPunct="1">
              <a:buNone/>
            </a:pPr>
            <a:r>
              <a:rPr lang="en-US" sz="2000" b="1" i="1" dirty="0" smtClean="0">
                <a:solidFill>
                  <a:schemeClr val="tx2"/>
                </a:solidFill>
              </a:rPr>
              <a:t>	(ii) deny if reason to believe it will impair</a:t>
            </a:r>
            <a:endParaRPr lang="en-US" sz="2000" b="1" i="1" dirty="0">
              <a:solidFill>
                <a:schemeClr val="tx2"/>
              </a:solidFill>
            </a:endParaRPr>
          </a:p>
          <a:p>
            <a:pPr marL="0" indent="0" eaLnBrk="1" hangingPunct="1">
              <a:buNone/>
            </a:pPr>
            <a:endParaRPr lang="en-US" altLang="en-US" sz="2000" b="1" i="1" dirty="0" smtClean="0">
              <a:solidFill>
                <a:schemeClr val="tx2"/>
              </a:solidFill>
            </a:endParaRPr>
          </a:p>
          <a:p>
            <a:pPr marL="0" indent="0" eaLnBrk="1" hangingPunct="1">
              <a:buNone/>
            </a:pPr>
            <a:endParaRPr lang="en-US" sz="2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eaLnBrk="1" hangingPunct="1">
              <a:buNone/>
            </a:pPr>
            <a:endParaRPr lang="en-US" altLang="en-US" sz="2200" b="1" i="1" dirty="0" smtClean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26" y="169606"/>
            <a:ext cx="8762999" cy="8332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0" y="2667000"/>
            <a:ext cx="1295400" cy="1335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70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6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4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APPROVAL CRITERIA:</a:t>
            </a:r>
          </a:p>
          <a:p>
            <a:pPr marL="0" indent="0" eaLnBrk="1" hangingPunct="1">
              <a:buNone/>
            </a:pPr>
            <a:r>
              <a:rPr lang="en-US" altLang="en-US" sz="24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 </a:t>
            </a:r>
            <a:r>
              <a:rPr lang="en-US" altLang="en-US" sz="2400" b="1" i="1" dirty="0" smtClean="0">
                <a:solidFill>
                  <a:schemeClr val="tx2"/>
                </a:solidFill>
                <a:latin typeface="+mj-lt"/>
              </a:rPr>
              <a:t>	</a:t>
            </a:r>
            <a:r>
              <a:rPr lang="en-US" altLang="en-US" sz="2200" b="1" i="1" dirty="0" smtClean="0">
                <a:solidFill>
                  <a:schemeClr val="tx2"/>
                </a:solidFill>
                <a:latin typeface="+mj-lt"/>
              </a:rPr>
              <a:t>(ii) </a:t>
            </a:r>
            <a:r>
              <a:rPr lang="en-US" altLang="en-US" sz="2200" b="1" i="1" u="sng" dirty="0" smtClean="0">
                <a:solidFill>
                  <a:schemeClr val="tx2"/>
                </a:solidFill>
                <a:latin typeface="+mj-lt"/>
              </a:rPr>
              <a:t>will not impair existing rights or interfere with the more beneficial use of the water</a:t>
            </a:r>
          </a:p>
          <a:p>
            <a:pPr marL="0" indent="0" eaLnBrk="1" hangingPunct="1">
              <a:buNone/>
            </a:pPr>
            <a:endParaRPr lang="en-US" altLang="en-US" sz="2200" b="1" i="1" u="sng" dirty="0">
              <a:solidFill>
                <a:schemeClr val="tx2"/>
              </a:solidFill>
              <a:latin typeface="+mj-lt"/>
            </a:endParaRPr>
          </a:p>
          <a:p>
            <a:pPr marL="0" indent="0" eaLnBrk="1" hangingPunct="1">
              <a:buNone/>
            </a:pPr>
            <a:r>
              <a:rPr lang="en-US" altLang="en-US" sz="2000" b="1" i="1" dirty="0" smtClean="0">
                <a:solidFill>
                  <a:schemeClr val="tx2"/>
                </a:solidFill>
              </a:rPr>
              <a:t>For </a:t>
            </a:r>
            <a:r>
              <a:rPr lang="en-US" altLang="en-US" sz="2000" b="1" i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Permanent Change Applications</a:t>
            </a:r>
            <a:r>
              <a:rPr lang="en-US" altLang="en-US" sz="2000" b="1" i="1" dirty="0" smtClean="0">
                <a:solidFill>
                  <a:schemeClr val="tx2"/>
                </a:solidFill>
              </a:rPr>
              <a:t>:</a:t>
            </a:r>
          </a:p>
          <a:p>
            <a:pPr marL="0" indent="0" eaLnBrk="1" hangingPunct="1">
              <a:buNone/>
            </a:pPr>
            <a:endParaRPr lang="en-US" altLang="en-US" sz="2000" b="1" i="1" dirty="0" smtClean="0">
              <a:solidFill>
                <a:schemeClr val="tx2"/>
              </a:solidFill>
            </a:endParaRPr>
          </a:p>
          <a:p>
            <a:pPr marL="0" indent="0" eaLnBrk="1" hangingPunct="1">
              <a:buNone/>
            </a:pPr>
            <a:r>
              <a:rPr lang="en-US" altLang="en-US" sz="2000" b="1" i="1" dirty="0">
                <a:solidFill>
                  <a:schemeClr val="tx2"/>
                </a:solidFill>
              </a:rPr>
              <a:t>Utah Code Ann. </a:t>
            </a:r>
            <a:r>
              <a:rPr lang="en-US" sz="2000" b="1" i="1" dirty="0">
                <a:solidFill>
                  <a:schemeClr val="tx2"/>
                </a:solidFill>
              </a:rPr>
              <a:t>§</a:t>
            </a:r>
            <a:r>
              <a:rPr lang="en-US" sz="2000" b="1" i="1" dirty="0" smtClean="0">
                <a:solidFill>
                  <a:schemeClr val="tx2"/>
                </a:solidFill>
              </a:rPr>
              <a:t>73-3-3(3)(a)</a:t>
            </a:r>
          </a:p>
          <a:p>
            <a:pPr marL="0" indent="0" eaLnBrk="1" hangingPunct="1">
              <a:buNone/>
            </a:pPr>
            <a:r>
              <a:rPr lang="en-US" sz="2000" b="1" i="1" dirty="0">
                <a:solidFill>
                  <a:schemeClr val="tx2"/>
                </a:solidFill>
              </a:rPr>
              <a:t>	</a:t>
            </a:r>
            <a:r>
              <a:rPr lang="en-US" sz="2000" b="1" i="1" dirty="0" smtClean="0">
                <a:solidFill>
                  <a:schemeClr val="tx2"/>
                </a:solidFill>
              </a:rPr>
              <a:t>(ii) except as provided in 73-3-30, the change does not impair an existing right </a:t>
            </a:r>
            <a:r>
              <a:rPr lang="en-US" sz="2000" b="1" i="1" u="sng" dirty="0" smtClean="0">
                <a:solidFill>
                  <a:schemeClr val="tx2"/>
                </a:solidFill>
              </a:rPr>
              <a:t>without just compensation or adequate mitigation </a:t>
            </a:r>
            <a:endParaRPr lang="en-US" sz="2000" b="1" i="1" u="sng" dirty="0">
              <a:solidFill>
                <a:schemeClr val="tx2"/>
              </a:solidFill>
            </a:endParaRPr>
          </a:p>
          <a:p>
            <a:pPr marL="0" indent="0" eaLnBrk="1" hangingPunct="1">
              <a:buNone/>
            </a:pPr>
            <a:endParaRPr lang="en-US" altLang="en-US" sz="2000" b="1" i="1" dirty="0" smtClean="0">
              <a:solidFill>
                <a:schemeClr val="tx2"/>
              </a:solidFill>
            </a:endParaRPr>
          </a:p>
          <a:p>
            <a:pPr marL="0" indent="0" eaLnBrk="1" hangingPunct="1">
              <a:buNone/>
            </a:pPr>
            <a:r>
              <a:rPr lang="en-US" altLang="en-US" sz="2000" b="1" i="1" dirty="0" smtClean="0">
                <a:solidFill>
                  <a:schemeClr val="tx2"/>
                </a:solidFill>
              </a:rPr>
              <a:t>Utah </a:t>
            </a:r>
            <a:r>
              <a:rPr lang="en-US" altLang="en-US" sz="2000" b="1" i="1" dirty="0">
                <a:solidFill>
                  <a:schemeClr val="tx2"/>
                </a:solidFill>
              </a:rPr>
              <a:t>Code Ann. </a:t>
            </a:r>
            <a:r>
              <a:rPr lang="en-US" sz="2000" b="1" i="1" dirty="0">
                <a:solidFill>
                  <a:schemeClr val="tx2"/>
                </a:solidFill>
              </a:rPr>
              <a:t>§</a:t>
            </a:r>
            <a:r>
              <a:rPr lang="en-US" sz="2000" b="1" i="1" dirty="0" smtClean="0">
                <a:solidFill>
                  <a:schemeClr val="tx2"/>
                </a:solidFill>
              </a:rPr>
              <a:t>73-3-3(5) (</a:t>
            </a:r>
            <a:r>
              <a:rPr lang="en-US" sz="20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2015</a:t>
            </a:r>
            <a:r>
              <a:rPr lang="en-US" sz="2000" b="1" i="1" dirty="0" smtClean="0">
                <a:solidFill>
                  <a:schemeClr val="tx2"/>
                </a:solidFill>
              </a:rPr>
              <a:t>)</a:t>
            </a:r>
          </a:p>
          <a:p>
            <a:pPr marL="0" indent="0" eaLnBrk="1" hangingPunct="1">
              <a:buNone/>
            </a:pPr>
            <a:r>
              <a:rPr lang="en-US" sz="2000" b="1" i="1" dirty="0">
                <a:solidFill>
                  <a:schemeClr val="tx2"/>
                </a:solidFill>
              </a:rPr>
              <a:t>	</a:t>
            </a:r>
            <a:r>
              <a:rPr lang="en-US" sz="2000" b="1" i="1" dirty="0" smtClean="0">
                <a:solidFill>
                  <a:schemeClr val="tx2"/>
                </a:solidFill>
              </a:rPr>
              <a:t>(a) will not cause a specific existing right to experience </a:t>
            </a:r>
            <a:r>
              <a:rPr lang="en-US" sz="2000" b="1" i="1" u="sng" dirty="0" smtClean="0">
                <a:solidFill>
                  <a:schemeClr val="tx2"/>
                </a:solidFill>
              </a:rPr>
              <a:t>quantity impairment</a:t>
            </a:r>
          </a:p>
          <a:p>
            <a:pPr marL="0" indent="0" eaLnBrk="1" hangingPunct="1">
              <a:buNone/>
            </a:pPr>
            <a:endParaRPr lang="en-US" sz="2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eaLnBrk="1" hangingPunct="1">
              <a:buNone/>
            </a:pPr>
            <a:endParaRPr lang="en-US" altLang="en-US" sz="2200" b="1" i="1" dirty="0" smtClean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26" y="169606"/>
            <a:ext cx="8762999" cy="8332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0" y="2667000"/>
            <a:ext cx="1295400" cy="1335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00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6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4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APPROVAL CRITERIA:</a:t>
            </a:r>
          </a:p>
          <a:p>
            <a:pPr marL="0" indent="0" eaLnBrk="1" hangingPunct="1">
              <a:buNone/>
            </a:pPr>
            <a:r>
              <a:rPr lang="en-US" altLang="en-US" sz="24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</a:t>
            </a:r>
            <a:r>
              <a:rPr lang="en-US" altLang="en-US" sz="2000" b="1" i="1" dirty="0" smtClean="0">
                <a:solidFill>
                  <a:schemeClr val="tx2"/>
                </a:solidFill>
              </a:rPr>
              <a:t>For </a:t>
            </a:r>
            <a:r>
              <a:rPr lang="en-US" altLang="en-US" sz="2000" b="1" i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Change Applications</a:t>
            </a:r>
            <a:r>
              <a:rPr lang="en-US" altLang="en-US" sz="2000" b="1" i="1" dirty="0" smtClean="0">
                <a:solidFill>
                  <a:schemeClr val="tx2"/>
                </a:solidFill>
              </a:rPr>
              <a:t>:</a:t>
            </a:r>
          </a:p>
          <a:p>
            <a:pPr marL="0" indent="0" eaLnBrk="1" hangingPunct="1">
              <a:buNone/>
            </a:pPr>
            <a:r>
              <a:rPr lang="en-US" altLang="en-US" sz="2000" b="1" i="1" dirty="0" smtClean="0">
                <a:solidFill>
                  <a:schemeClr val="tx2"/>
                </a:solidFill>
              </a:rPr>
              <a:t>Utah </a:t>
            </a:r>
            <a:r>
              <a:rPr lang="en-US" altLang="en-US" sz="2000" b="1" i="1" dirty="0">
                <a:solidFill>
                  <a:schemeClr val="tx2"/>
                </a:solidFill>
              </a:rPr>
              <a:t>Code Ann. </a:t>
            </a:r>
            <a:r>
              <a:rPr lang="en-US" sz="2000" b="1" i="1" dirty="0">
                <a:solidFill>
                  <a:schemeClr val="tx2"/>
                </a:solidFill>
              </a:rPr>
              <a:t>§</a:t>
            </a:r>
            <a:r>
              <a:rPr lang="en-US" sz="2000" b="1" i="1" dirty="0" smtClean="0">
                <a:solidFill>
                  <a:schemeClr val="tx2"/>
                </a:solidFill>
              </a:rPr>
              <a:t>73-3-3(1)(b)(</a:t>
            </a:r>
            <a:r>
              <a:rPr lang="en-US" sz="2000" b="1" i="1" dirty="0" err="1" smtClean="0">
                <a:solidFill>
                  <a:schemeClr val="tx2"/>
                </a:solidFill>
              </a:rPr>
              <a:t>i</a:t>
            </a:r>
            <a:r>
              <a:rPr lang="en-US" sz="2000" b="1" i="1" dirty="0" smtClean="0">
                <a:solidFill>
                  <a:schemeClr val="tx2"/>
                </a:solidFill>
              </a:rPr>
              <a:t>)</a:t>
            </a:r>
          </a:p>
          <a:p>
            <a:pPr marL="0" indent="0" eaLnBrk="1" hangingPunct="1">
              <a:buNone/>
            </a:pPr>
            <a:r>
              <a:rPr lang="en-US" sz="2000" b="1" i="1" dirty="0">
                <a:solidFill>
                  <a:schemeClr val="tx2"/>
                </a:solidFill>
              </a:rPr>
              <a:t>	</a:t>
            </a:r>
            <a:endParaRPr lang="en-US" sz="2000" b="1" i="1" u="sng" dirty="0">
              <a:solidFill>
                <a:schemeClr val="tx2"/>
              </a:solidFill>
            </a:endParaRPr>
          </a:p>
          <a:p>
            <a:pPr marL="0" indent="0" eaLnBrk="1" hangingPunct="1">
              <a:buNone/>
            </a:pPr>
            <a:r>
              <a:rPr lang="en-US" sz="2000" b="1" i="1" u="sng" dirty="0" smtClean="0">
                <a:solidFill>
                  <a:schemeClr val="tx2"/>
                </a:solidFill>
              </a:rPr>
              <a:t>Quantity Impairment:</a:t>
            </a:r>
            <a:r>
              <a:rPr lang="en-US" sz="2000" b="1" i="1" dirty="0" smtClean="0">
                <a:solidFill>
                  <a:schemeClr val="tx2"/>
                </a:solidFill>
              </a:rPr>
              <a:t> means any reduction in water…</a:t>
            </a:r>
          </a:p>
          <a:p>
            <a:pPr marL="0" indent="0" eaLnBrk="1" hangingPunct="1">
              <a:buNone/>
            </a:pPr>
            <a:endParaRPr lang="en-US" sz="800" b="1" i="1" dirty="0" smtClean="0">
              <a:solidFill>
                <a:schemeClr val="tx2"/>
              </a:solidFill>
            </a:endParaRPr>
          </a:p>
          <a:p>
            <a:pPr marL="0" indent="0" eaLnBrk="1" hangingPunct="1">
              <a:buNone/>
            </a:pPr>
            <a:r>
              <a:rPr lang="en-US" sz="2000" b="1" i="1" dirty="0" smtClean="0">
                <a:solidFill>
                  <a:schemeClr val="tx2"/>
                </a:solidFill>
              </a:rPr>
              <a:t>	(A) diminishing the quantity of water</a:t>
            </a:r>
          </a:p>
          <a:p>
            <a:pPr marL="0" indent="0" eaLnBrk="1" hangingPunct="1">
              <a:buNone/>
            </a:pPr>
            <a:endParaRPr lang="en-US" sz="800" b="1" i="1" dirty="0" smtClean="0">
              <a:solidFill>
                <a:schemeClr val="tx2"/>
              </a:solidFill>
            </a:endParaRPr>
          </a:p>
          <a:p>
            <a:pPr marL="0" indent="0" eaLnBrk="1" hangingPunct="1">
              <a:buNone/>
            </a:pPr>
            <a:r>
              <a:rPr lang="en-US" sz="2000" b="1" i="1" dirty="0">
                <a:solidFill>
                  <a:schemeClr val="tx2"/>
                </a:solidFill>
              </a:rPr>
              <a:t>	</a:t>
            </a:r>
            <a:r>
              <a:rPr lang="en-US" sz="2000" b="1" i="1" dirty="0" smtClean="0">
                <a:solidFill>
                  <a:schemeClr val="tx2"/>
                </a:solidFill>
              </a:rPr>
              <a:t>(B) change in the timing of availability of water</a:t>
            </a:r>
          </a:p>
          <a:p>
            <a:pPr marL="0" indent="0" eaLnBrk="1" hangingPunct="1">
              <a:buNone/>
            </a:pPr>
            <a:endParaRPr lang="en-US" sz="800" b="1" i="1" dirty="0" smtClean="0">
              <a:solidFill>
                <a:schemeClr val="tx2"/>
              </a:solidFill>
            </a:endParaRPr>
          </a:p>
          <a:p>
            <a:pPr marL="1258888" indent="-914400" eaLnBrk="1" hangingPunct="1">
              <a:buNone/>
              <a:tabLst>
                <a:tab pos="914400" algn="l"/>
              </a:tabLst>
            </a:pPr>
            <a:r>
              <a:rPr lang="en-US" sz="2000" b="1" i="1" dirty="0">
                <a:solidFill>
                  <a:schemeClr val="tx2"/>
                </a:solidFill>
              </a:rPr>
              <a:t>	</a:t>
            </a:r>
            <a:r>
              <a:rPr lang="en-US" sz="2000" b="1" i="1" dirty="0" smtClean="0">
                <a:solidFill>
                  <a:schemeClr val="tx2"/>
                </a:solidFill>
              </a:rPr>
              <a:t>(C) enlarging the quantity of water depleted by the proposed nature of use</a:t>
            </a:r>
          </a:p>
          <a:p>
            <a:pPr marL="0" indent="0" eaLnBrk="1" hangingPunct="1">
              <a:buNone/>
            </a:pPr>
            <a:endParaRPr lang="en-US" sz="2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eaLnBrk="1" hangingPunct="1">
              <a:buNone/>
            </a:pPr>
            <a:endParaRPr lang="en-US" altLang="en-US" sz="2200" b="1" i="1" dirty="0" smtClean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26" y="169606"/>
            <a:ext cx="8762999" cy="8332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1524000"/>
            <a:ext cx="1533525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97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6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4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APPROVAL CRITERIA:</a:t>
            </a:r>
          </a:p>
          <a:p>
            <a:pPr marL="0" indent="0" eaLnBrk="1" hangingPunct="1">
              <a:buNone/>
            </a:pPr>
            <a:r>
              <a:rPr lang="en-US" altLang="en-US" sz="24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</a:t>
            </a:r>
            <a:r>
              <a:rPr lang="en-US" altLang="en-US" sz="2000" b="1" i="1" dirty="0" smtClean="0">
                <a:solidFill>
                  <a:schemeClr val="tx2"/>
                </a:solidFill>
              </a:rPr>
              <a:t>For </a:t>
            </a:r>
            <a:r>
              <a:rPr lang="en-US" altLang="en-US" sz="2000" b="1" i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Change Applications</a:t>
            </a:r>
            <a:r>
              <a:rPr lang="en-US" altLang="en-US" sz="2000" b="1" i="1" dirty="0" smtClean="0">
                <a:solidFill>
                  <a:schemeClr val="tx2"/>
                </a:solidFill>
              </a:rPr>
              <a:t>:</a:t>
            </a:r>
          </a:p>
          <a:p>
            <a:pPr marL="0" indent="0" eaLnBrk="1" hangingPunct="1">
              <a:buNone/>
            </a:pPr>
            <a:r>
              <a:rPr lang="en-US" altLang="en-US" sz="2000" b="1" i="1" dirty="0" smtClean="0">
                <a:solidFill>
                  <a:schemeClr val="tx2"/>
                </a:solidFill>
              </a:rPr>
              <a:t>Utah </a:t>
            </a:r>
            <a:r>
              <a:rPr lang="en-US" altLang="en-US" sz="2000" b="1" i="1" dirty="0">
                <a:solidFill>
                  <a:schemeClr val="tx2"/>
                </a:solidFill>
              </a:rPr>
              <a:t>Code Ann. </a:t>
            </a:r>
            <a:r>
              <a:rPr lang="en-US" sz="2000" b="1" i="1" dirty="0">
                <a:solidFill>
                  <a:schemeClr val="tx2"/>
                </a:solidFill>
              </a:rPr>
              <a:t>§</a:t>
            </a:r>
            <a:r>
              <a:rPr lang="en-US" sz="2000" b="1" i="1" dirty="0" smtClean="0">
                <a:solidFill>
                  <a:schemeClr val="tx2"/>
                </a:solidFill>
              </a:rPr>
              <a:t>73-3-3(1)(b)(ii)</a:t>
            </a:r>
          </a:p>
          <a:p>
            <a:pPr marL="0" indent="0" eaLnBrk="1" hangingPunct="1">
              <a:buNone/>
            </a:pPr>
            <a:r>
              <a:rPr lang="en-US" sz="2000" b="1" i="1" dirty="0">
                <a:solidFill>
                  <a:schemeClr val="tx2"/>
                </a:solidFill>
              </a:rPr>
              <a:t>	</a:t>
            </a:r>
            <a:endParaRPr lang="en-US" sz="2000" b="1" i="1" u="sng" dirty="0">
              <a:solidFill>
                <a:schemeClr val="tx2"/>
              </a:solidFill>
            </a:endParaRPr>
          </a:p>
          <a:p>
            <a:pPr marL="0" indent="0" eaLnBrk="1" hangingPunct="1">
              <a:buNone/>
            </a:pPr>
            <a:r>
              <a:rPr lang="en-US" sz="2000" b="1" i="1" u="sng" dirty="0" smtClean="0">
                <a:solidFill>
                  <a:schemeClr val="tx2"/>
                </a:solidFill>
              </a:rPr>
              <a:t>Quantity Impairment: </a:t>
            </a:r>
            <a:r>
              <a:rPr lang="en-US" sz="2000" b="1" i="1" dirty="0" smtClean="0">
                <a:solidFill>
                  <a:schemeClr val="tx2"/>
                </a:solidFill>
              </a:rPr>
              <a:t> does </a:t>
            </a:r>
            <a:r>
              <a:rPr lang="en-US" sz="2000" b="1" i="1" u="sng" dirty="0" smtClean="0">
                <a:solidFill>
                  <a:schemeClr val="tx2"/>
                </a:solidFill>
              </a:rPr>
              <a:t>not </a:t>
            </a:r>
            <a:r>
              <a:rPr lang="en-US" sz="2000" b="1" i="1" dirty="0" smtClean="0">
                <a:solidFill>
                  <a:schemeClr val="tx2"/>
                </a:solidFill>
              </a:rPr>
              <a:t>mean a decrease in the static level of water in an underground basin or aquifer…if the volume of water necessary to satisfy an existing right otherwise remains reasonably available</a:t>
            </a:r>
          </a:p>
          <a:p>
            <a:pPr marL="0" indent="0" eaLnBrk="1" hangingPunct="1">
              <a:buNone/>
            </a:pPr>
            <a:endParaRPr lang="en-US" sz="2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eaLnBrk="1" hangingPunct="1">
              <a:buNone/>
            </a:pPr>
            <a:endParaRPr lang="en-US" altLang="en-US" sz="2200" b="1" i="1" dirty="0" smtClean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26" y="169606"/>
            <a:ext cx="8762999" cy="8332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371600"/>
            <a:ext cx="1533525" cy="15811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4356305"/>
            <a:ext cx="255270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49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6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4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APPROVAL CRITERIA:</a:t>
            </a:r>
          </a:p>
          <a:p>
            <a:pPr marL="0" indent="0" eaLnBrk="1" hangingPunct="1">
              <a:buNone/>
            </a:pPr>
            <a:r>
              <a:rPr lang="en-US" altLang="en-US" sz="24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</a:t>
            </a:r>
            <a:r>
              <a:rPr lang="en-US" altLang="en-US" sz="2000" b="1" i="1" dirty="0" smtClean="0">
                <a:solidFill>
                  <a:schemeClr val="tx2"/>
                </a:solidFill>
              </a:rPr>
              <a:t>For </a:t>
            </a:r>
            <a:r>
              <a:rPr lang="en-US" altLang="en-US" sz="2000" b="1" i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Change Applications</a:t>
            </a:r>
            <a:r>
              <a:rPr lang="en-US" altLang="en-US" sz="2000" b="1" i="1" dirty="0" smtClean="0">
                <a:solidFill>
                  <a:schemeClr val="tx2"/>
                </a:solidFill>
              </a:rPr>
              <a:t>:</a:t>
            </a:r>
          </a:p>
          <a:p>
            <a:pPr marL="0" indent="0" eaLnBrk="1" hangingPunct="1">
              <a:buNone/>
            </a:pPr>
            <a:r>
              <a:rPr lang="en-US" altLang="en-US" sz="2000" b="1" i="1" dirty="0" smtClean="0">
                <a:solidFill>
                  <a:schemeClr val="tx2"/>
                </a:solidFill>
              </a:rPr>
              <a:t>Utah </a:t>
            </a:r>
            <a:r>
              <a:rPr lang="en-US" altLang="en-US" sz="2000" b="1" i="1" dirty="0">
                <a:solidFill>
                  <a:schemeClr val="tx2"/>
                </a:solidFill>
              </a:rPr>
              <a:t>Code Ann. </a:t>
            </a:r>
            <a:r>
              <a:rPr lang="en-US" sz="2000" b="1" i="1" dirty="0">
                <a:solidFill>
                  <a:schemeClr val="tx2"/>
                </a:solidFill>
              </a:rPr>
              <a:t>§</a:t>
            </a:r>
            <a:r>
              <a:rPr lang="en-US" sz="2000" b="1" i="1" dirty="0" smtClean="0">
                <a:solidFill>
                  <a:schemeClr val="tx2"/>
                </a:solidFill>
              </a:rPr>
              <a:t>73-3-3(5)(b)</a:t>
            </a:r>
          </a:p>
          <a:p>
            <a:pPr marL="0" indent="0" eaLnBrk="1" hangingPunct="1">
              <a:buNone/>
            </a:pPr>
            <a:r>
              <a:rPr lang="en-US" sz="1000" b="1" i="1" dirty="0">
                <a:solidFill>
                  <a:schemeClr val="tx2"/>
                </a:solidFill>
              </a:rPr>
              <a:t>	</a:t>
            </a:r>
            <a:endParaRPr lang="en-US" sz="1000" b="1" i="1" u="sng" dirty="0">
              <a:solidFill>
                <a:schemeClr val="tx2"/>
              </a:solidFill>
            </a:endParaRPr>
          </a:p>
          <a:p>
            <a:pPr marL="0" indent="0" eaLnBrk="1" hangingPunct="1">
              <a:buNone/>
            </a:pPr>
            <a:r>
              <a:rPr lang="en-US" sz="2000" b="1" i="1" dirty="0" smtClean="0">
                <a:solidFill>
                  <a:schemeClr val="tx2"/>
                </a:solidFill>
              </a:rPr>
              <a:t>	Applicant has the burden of…rebutting the </a:t>
            </a:r>
            <a:r>
              <a:rPr lang="en-US" sz="2000" b="1" i="1" u="sng" dirty="0" smtClean="0">
                <a:solidFill>
                  <a:schemeClr val="tx2"/>
                </a:solidFill>
              </a:rPr>
              <a:t>pre</a:t>
            </a:r>
            <a:r>
              <a:rPr lang="en-US" sz="2000" b="1" i="1" u="sng" dirty="0" smtClean="0">
                <a:solidFill>
                  <a:schemeClr val="tx2"/>
                </a:solidFill>
              </a:rPr>
              <a:t>sumption </a:t>
            </a:r>
            <a:r>
              <a:rPr lang="en-US" sz="2000" b="1" i="1" u="sng" dirty="0" smtClean="0">
                <a:solidFill>
                  <a:schemeClr val="tx2"/>
                </a:solidFill>
              </a:rPr>
              <a:t>of Quantity Impairment </a:t>
            </a:r>
            <a:r>
              <a:rPr lang="en-US" sz="2000" b="1" i="1" dirty="0" smtClean="0">
                <a:solidFill>
                  <a:schemeClr val="tx2"/>
                </a:solidFill>
              </a:rPr>
              <a:t>described in Subsection 73-3-8(6)(c)</a:t>
            </a:r>
          </a:p>
          <a:p>
            <a:pPr marL="0" indent="0" eaLnBrk="1" hangingPunct="1">
              <a:buNone/>
            </a:pPr>
            <a:endParaRPr lang="en-US" sz="2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eaLnBrk="1" hangingPunct="1">
              <a:buNone/>
            </a:pPr>
            <a:r>
              <a:rPr lang="en-US" altLang="en-US" sz="2000" b="1" i="1" dirty="0">
                <a:solidFill>
                  <a:schemeClr val="tx2"/>
                </a:solidFill>
              </a:rPr>
              <a:t>Utah Code Ann. </a:t>
            </a:r>
            <a:r>
              <a:rPr lang="en-US" sz="2000" b="1" i="1" dirty="0" smtClean="0">
                <a:solidFill>
                  <a:schemeClr val="tx2"/>
                </a:solidFill>
              </a:rPr>
              <a:t>§</a:t>
            </a:r>
            <a:r>
              <a:rPr lang="en-US" sz="2000" b="1" i="1" dirty="0">
                <a:solidFill>
                  <a:schemeClr val="tx2"/>
                </a:solidFill>
              </a:rPr>
              <a:t>73-3-8(6)(c</a:t>
            </a:r>
            <a:r>
              <a:rPr lang="en-US" sz="2000" b="1" i="1" dirty="0" smtClean="0">
                <a:solidFill>
                  <a:schemeClr val="tx2"/>
                </a:solidFill>
              </a:rPr>
              <a:t>)</a:t>
            </a:r>
          </a:p>
          <a:p>
            <a:pPr marL="0" indent="0" eaLnBrk="1" hangingPunct="1">
              <a:buNone/>
              <a:tabLst>
                <a:tab pos="166688" algn="l"/>
              </a:tabLst>
            </a:pPr>
            <a:r>
              <a:rPr lang="en-US" sz="2000" b="1" i="1" dirty="0" smtClean="0">
                <a:solidFill>
                  <a:schemeClr val="tx2"/>
                </a:solidFill>
              </a:rPr>
              <a:t>	For a period of at least </a:t>
            </a:r>
            <a:r>
              <a:rPr lang="en-US" sz="2000" b="1" i="1" u="sng" dirty="0" smtClean="0">
                <a:solidFill>
                  <a:schemeClr val="tx2"/>
                </a:solidFill>
              </a:rPr>
              <a:t>seven consecutive years</a:t>
            </a:r>
            <a:r>
              <a:rPr lang="en-US" sz="2000" b="1" i="1" dirty="0" smtClean="0">
                <a:solidFill>
                  <a:schemeClr val="tx2"/>
                </a:solidFill>
              </a:rPr>
              <a:t>: </a:t>
            </a:r>
          </a:p>
          <a:p>
            <a:pPr marL="0" indent="0" eaLnBrk="1" hangingPunct="1">
              <a:buNone/>
              <a:tabLst>
                <a:tab pos="166688" algn="l"/>
              </a:tabLst>
            </a:pPr>
            <a:endParaRPr lang="en-US" sz="900" b="1" i="1" dirty="0">
              <a:solidFill>
                <a:schemeClr val="tx2"/>
              </a:solidFill>
            </a:endParaRPr>
          </a:p>
          <a:p>
            <a:pPr indent="60325" eaLnBrk="1" hangingPunct="1">
              <a:buFont typeface="Wingdings" panose="05000000000000000000" pitchFamily="2" charset="2"/>
              <a:buChar char="Ø"/>
            </a:pPr>
            <a:r>
              <a:rPr lang="en-US" altLang="en-US" sz="2200" b="1" i="1" dirty="0" smtClean="0">
                <a:solidFill>
                  <a:schemeClr val="tx2"/>
                </a:solidFill>
                <a:latin typeface="+mj-lt"/>
              </a:rPr>
              <a:t>	Not diverted from the approved point of diversion; nor</a:t>
            </a:r>
          </a:p>
          <a:p>
            <a:pPr marL="796925" indent="-452438" defTabSz="796925" eaLnBrk="1" hangingPunct="1">
              <a:buFont typeface="Wingdings" panose="05000000000000000000" pitchFamily="2" charset="2"/>
              <a:buChar char="Ø"/>
            </a:pPr>
            <a:r>
              <a:rPr lang="en-US" altLang="en-US" sz="2200" b="1" i="1" dirty="0" smtClean="0">
                <a:solidFill>
                  <a:schemeClr val="tx2"/>
                </a:solidFill>
                <a:latin typeface="+mj-lt"/>
              </a:rPr>
              <a:t> Beneficially used at the approved place of use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26" y="169606"/>
            <a:ext cx="8762999" cy="8332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371600"/>
            <a:ext cx="1533525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17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6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4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APPROVAL CRITERIA:</a:t>
            </a:r>
          </a:p>
          <a:p>
            <a:pPr marL="0" indent="0" eaLnBrk="1" hangingPunct="1">
              <a:buNone/>
            </a:pPr>
            <a:r>
              <a:rPr lang="en-US" altLang="en-US" sz="24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</a:t>
            </a:r>
            <a:r>
              <a:rPr lang="en-US" altLang="en-US" sz="2000" b="1" i="1" dirty="0" smtClean="0">
                <a:solidFill>
                  <a:schemeClr val="tx2"/>
                </a:solidFill>
              </a:rPr>
              <a:t>For </a:t>
            </a:r>
            <a:r>
              <a:rPr lang="en-US" altLang="en-US" sz="2000" b="1" i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Change Applications</a:t>
            </a:r>
            <a:r>
              <a:rPr lang="en-US" altLang="en-US" sz="2000" b="1" i="1" dirty="0" smtClean="0">
                <a:solidFill>
                  <a:schemeClr val="tx2"/>
                </a:solidFill>
              </a:rPr>
              <a:t>:</a:t>
            </a:r>
          </a:p>
          <a:p>
            <a:pPr marL="0" indent="0" eaLnBrk="1" hangingPunct="1">
              <a:buNone/>
            </a:pPr>
            <a:r>
              <a:rPr lang="en-US" altLang="en-US" sz="2000" b="1" i="1" dirty="0" smtClean="0">
                <a:solidFill>
                  <a:schemeClr val="tx2"/>
                </a:solidFill>
              </a:rPr>
              <a:t>Utah </a:t>
            </a:r>
            <a:r>
              <a:rPr lang="en-US" altLang="en-US" sz="2000" b="1" i="1" dirty="0">
                <a:solidFill>
                  <a:schemeClr val="tx2"/>
                </a:solidFill>
              </a:rPr>
              <a:t>Code Ann. </a:t>
            </a:r>
            <a:r>
              <a:rPr lang="en-US" sz="2000" b="1" i="1" dirty="0" smtClean="0">
                <a:solidFill>
                  <a:schemeClr val="tx2"/>
                </a:solidFill>
              </a:rPr>
              <a:t>§</a:t>
            </a:r>
            <a:r>
              <a:rPr lang="en-US" sz="2000" b="1" i="1" dirty="0">
                <a:solidFill>
                  <a:schemeClr val="tx2"/>
                </a:solidFill>
              </a:rPr>
              <a:t>73-3-8(6)(c</a:t>
            </a:r>
            <a:r>
              <a:rPr lang="en-US" sz="2000" b="1" i="1" dirty="0" smtClean="0">
                <a:solidFill>
                  <a:schemeClr val="tx2"/>
                </a:solidFill>
              </a:rPr>
              <a:t>)</a:t>
            </a:r>
          </a:p>
          <a:p>
            <a:pPr marL="0" indent="0" eaLnBrk="1" hangingPunct="1">
              <a:buNone/>
              <a:tabLst>
                <a:tab pos="166688" algn="l"/>
              </a:tabLst>
            </a:pPr>
            <a:r>
              <a:rPr lang="en-US" sz="2000" b="1" i="1" dirty="0" smtClean="0">
                <a:solidFill>
                  <a:schemeClr val="tx2"/>
                </a:solidFill>
              </a:rPr>
              <a:t>	May not be considered unless raised in a: </a:t>
            </a:r>
          </a:p>
          <a:p>
            <a:pPr marL="0" indent="0" eaLnBrk="1" hangingPunct="1">
              <a:buNone/>
              <a:tabLst>
                <a:tab pos="166688" algn="l"/>
              </a:tabLst>
            </a:pPr>
            <a:endParaRPr lang="en-US" sz="900" b="1" i="1" dirty="0">
              <a:solidFill>
                <a:schemeClr val="tx2"/>
              </a:solidFill>
            </a:endParaRPr>
          </a:p>
          <a:p>
            <a:pPr indent="60325" eaLnBrk="1" hangingPunct="1">
              <a:buFont typeface="Wingdings" panose="05000000000000000000" pitchFamily="2" charset="2"/>
              <a:buChar char="Ø"/>
            </a:pPr>
            <a:r>
              <a:rPr lang="en-US" altLang="en-US" sz="2200" b="1" i="1" dirty="0" smtClean="0">
                <a:solidFill>
                  <a:schemeClr val="tx2"/>
                </a:solidFill>
                <a:latin typeface="+mj-lt"/>
              </a:rPr>
              <a:t>	Timely protest identifying the rights that may be impaired, or</a:t>
            </a:r>
          </a:p>
          <a:p>
            <a:pPr indent="60325" eaLnBrk="1" hangingPunct="1">
              <a:buFont typeface="Wingdings" panose="05000000000000000000" pitchFamily="2" charset="2"/>
              <a:buChar char="Ø"/>
            </a:pPr>
            <a:endParaRPr lang="en-US" altLang="en-US" sz="1400" b="1" i="1" dirty="0" smtClean="0">
              <a:solidFill>
                <a:schemeClr val="tx2"/>
              </a:solidFill>
              <a:latin typeface="+mj-lt"/>
            </a:endParaRPr>
          </a:p>
          <a:p>
            <a:pPr marL="796925" indent="-452438" defTabSz="796925" eaLnBrk="1" hangingPunct="1">
              <a:buFont typeface="Wingdings" panose="05000000000000000000" pitchFamily="2" charset="2"/>
              <a:buChar char="Ø"/>
            </a:pPr>
            <a:r>
              <a:rPr lang="en-US" altLang="en-US" sz="2200" b="1" i="1" dirty="0" smtClean="0">
                <a:solidFill>
                  <a:schemeClr val="tx2"/>
                </a:solidFill>
                <a:latin typeface="+mj-lt"/>
              </a:rPr>
              <a:t> Written notice from the State Engineer within 90 days from the filing of the application and identifying the rights that may be impaired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26" y="169606"/>
            <a:ext cx="8762999" cy="8332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371600"/>
            <a:ext cx="1533525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74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6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4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APPROVAL CRITERIA:</a:t>
            </a:r>
          </a:p>
          <a:p>
            <a:pPr marL="0" indent="0" eaLnBrk="1" hangingPunct="1">
              <a:buNone/>
            </a:pPr>
            <a:r>
              <a:rPr lang="en-US" altLang="en-US" sz="24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</a:t>
            </a:r>
            <a:r>
              <a:rPr lang="en-US" altLang="en-US" sz="2000" b="1" i="1" dirty="0" smtClean="0">
                <a:solidFill>
                  <a:schemeClr val="tx2"/>
                </a:solidFill>
              </a:rPr>
              <a:t>For </a:t>
            </a:r>
            <a:r>
              <a:rPr lang="en-US" altLang="en-US" sz="2000" b="1" i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Exchange Applications</a:t>
            </a:r>
            <a:r>
              <a:rPr lang="en-US" altLang="en-US" sz="2000" b="1" i="1" dirty="0" smtClean="0">
                <a:solidFill>
                  <a:schemeClr val="tx2"/>
                </a:solidFill>
              </a:rPr>
              <a:t>:</a:t>
            </a:r>
          </a:p>
          <a:p>
            <a:pPr marL="0" indent="0" eaLnBrk="1" hangingPunct="1">
              <a:buNone/>
            </a:pPr>
            <a:r>
              <a:rPr lang="en-US" altLang="en-US" sz="2000" b="1" i="1" dirty="0" smtClean="0">
                <a:solidFill>
                  <a:schemeClr val="tx2"/>
                </a:solidFill>
              </a:rPr>
              <a:t>Utah </a:t>
            </a:r>
            <a:r>
              <a:rPr lang="en-US" altLang="en-US" sz="2000" b="1" i="1" dirty="0">
                <a:solidFill>
                  <a:schemeClr val="tx2"/>
                </a:solidFill>
              </a:rPr>
              <a:t>Code Ann. </a:t>
            </a:r>
            <a:r>
              <a:rPr lang="en-US" sz="2000" b="1" i="1" dirty="0" smtClean="0">
                <a:solidFill>
                  <a:schemeClr val="tx2"/>
                </a:solidFill>
              </a:rPr>
              <a:t>§73-3-20</a:t>
            </a:r>
          </a:p>
          <a:p>
            <a:pPr marL="0" indent="0" eaLnBrk="1" hangingPunct="1">
              <a:buNone/>
            </a:pPr>
            <a:endParaRPr lang="en-US" sz="2000" b="1" i="1" dirty="0">
              <a:solidFill>
                <a:schemeClr val="tx2"/>
              </a:solidFill>
            </a:endParaRPr>
          </a:p>
          <a:p>
            <a:pPr marL="0" indent="0" eaLnBrk="1" hangingPunct="1">
              <a:buNone/>
            </a:pPr>
            <a:r>
              <a:rPr lang="en-US" sz="2000" b="1" i="1" dirty="0" smtClean="0">
                <a:solidFill>
                  <a:schemeClr val="tx2"/>
                </a:solidFill>
              </a:rPr>
              <a:t>	(1)  …the original water in such stream, body of water, or reservoir must not be deteriorated in quality or diminished in quantity</a:t>
            </a:r>
          </a:p>
          <a:p>
            <a:pPr marL="0" indent="0" eaLnBrk="1" hangingPunct="1">
              <a:buNone/>
            </a:pPr>
            <a:endParaRPr lang="en-US" sz="2000" b="1" i="1" dirty="0">
              <a:solidFill>
                <a:schemeClr val="tx2"/>
              </a:solidFill>
            </a:endParaRPr>
          </a:p>
          <a:p>
            <a:pPr marL="0" indent="0" eaLnBrk="1" hangingPunct="1">
              <a:buNone/>
            </a:pPr>
            <a:r>
              <a:rPr lang="en-US" sz="2000" b="1" i="1" dirty="0" smtClean="0">
                <a:solidFill>
                  <a:schemeClr val="tx2"/>
                </a:solidFill>
              </a:rPr>
              <a:t>	(2)(a)(iii)(B) …has a </a:t>
            </a:r>
            <a:r>
              <a:rPr lang="en-US" sz="2000" b="1" i="1" u="sng" dirty="0" smtClean="0">
                <a:solidFill>
                  <a:schemeClr val="tx2"/>
                </a:solidFill>
              </a:rPr>
              <a:t>legal interest </a:t>
            </a:r>
            <a:r>
              <a:rPr lang="en-US" sz="2000" b="1" i="1" dirty="0" smtClean="0">
                <a:solidFill>
                  <a:schemeClr val="tx2"/>
                </a:solidFill>
              </a:rPr>
              <a:t>in the underlying water right used as the basis for the exchange</a:t>
            </a:r>
          </a:p>
          <a:p>
            <a:pPr marL="0" indent="0" eaLnBrk="1" hangingPunct="1">
              <a:buNone/>
            </a:pPr>
            <a:endParaRPr lang="en-US" sz="2000" b="1" i="1" dirty="0">
              <a:solidFill>
                <a:schemeClr val="tx2"/>
              </a:solidFill>
            </a:endParaRPr>
          </a:p>
          <a:p>
            <a:pPr marL="912813" eaLnBrk="1" hangingPunct="1">
              <a:buFont typeface="Wingdings" panose="05000000000000000000" pitchFamily="2" charset="2"/>
              <a:buChar char="Ø"/>
            </a:pPr>
            <a:r>
              <a:rPr lang="en-US" sz="2000" b="1" i="1" dirty="0" smtClean="0">
                <a:solidFill>
                  <a:schemeClr val="tx2"/>
                </a:solidFill>
              </a:rPr>
              <a:t>Often Accomplished via </a:t>
            </a:r>
            <a:r>
              <a:rPr lang="en-US" sz="2000" b="1" i="1" u="sng" dirty="0" smtClean="0">
                <a:solidFill>
                  <a:schemeClr val="tx2"/>
                </a:solidFill>
              </a:rPr>
              <a:t>Contract</a:t>
            </a:r>
            <a:r>
              <a:rPr lang="en-US" sz="2000" b="1" i="1" dirty="0" smtClean="0">
                <a:solidFill>
                  <a:schemeClr val="tx2"/>
                </a:solidFill>
              </a:rPr>
              <a:t> with the Water Right Owner</a:t>
            </a:r>
          </a:p>
          <a:p>
            <a:pPr marL="0" indent="0" eaLnBrk="1" hangingPunct="1">
              <a:buNone/>
              <a:tabLst>
                <a:tab pos="166688" algn="l"/>
              </a:tabLst>
            </a:pPr>
            <a:r>
              <a:rPr lang="en-US" sz="2000" b="1" i="1" dirty="0" smtClean="0">
                <a:solidFill>
                  <a:schemeClr val="tx2"/>
                </a:solidFill>
              </a:rPr>
              <a:t>	</a:t>
            </a:r>
            <a:endParaRPr lang="en-US" altLang="en-US" sz="2200" b="1" i="1" dirty="0" smtClean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26" y="169606"/>
            <a:ext cx="8762999" cy="8332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371600"/>
            <a:ext cx="1533525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82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6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4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APPROVAL CRITERIA:</a:t>
            </a:r>
          </a:p>
          <a:p>
            <a:pPr marL="0" indent="0" eaLnBrk="1" hangingPunct="1">
              <a:buNone/>
            </a:pPr>
            <a:r>
              <a:rPr lang="en-US" altLang="en-US" sz="24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Utah Code Ann. </a:t>
            </a:r>
            <a:r>
              <a:rPr lang="en-US" sz="24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§73-3-8</a:t>
            </a:r>
            <a:endParaRPr lang="en-US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0" indent="0" eaLnBrk="1" hangingPunct="1">
              <a:buNone/>
            </a:pPr>
            <a:r>
              <a:rPr lang="en-US" altLang="en-US" sz="24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</a:t>
            </a:r>
          </a:p>
          <a:p>
            <a:pPr marL="0" indent="0" eaLnBrk="1" hangingPunct="1">
              <a:buNone/>
            </a:pPr>
            <a:r>
              <a:rPr lang="en-US" altLang="en-US" sz="24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altLang="en-US" sz="24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altLang="en-US" sz="2400" b="1" i="1" dirty="0" smtClean="0">
                <a:solidFill>
                  <a:schemeClr val="tx2"/>
                </a:solidFill>
                <a:latin typeface="+mj-lt"/>
              </a:rPr>
              <a:t>(1)(a) It shall be the </a:t>
            </a:r>
            <a:r>
              <a:rPr lang="en-US" altLang="en-US" sz="2400" b="1" i="1" u="sng" dirty="0" smtClean="0">
                <a:solidFill>
                  <a:schemeClr val="tx2"/>
                </a:solidFill>
                <a:latin typeface="+mj-lt"/>
              </a:rPr>
              <a:t>duty of the State Engineer to approve </a:t>
            </a:r>
            <a:r>
              <a:rPr lang="en-US" altLang="en-US" sz="2400" b="1" i="1" dirty="0" smtClean="0">
                <a:solidFill>
                  <a:schemeClr val="tx2"/>
                </a:solidFill>
                <a:latin typeface="+mj-lt"/>
              </a:rPr>
              <a:t>an application if there is reason to believe:	</a:t>
            </a:r>
          </a:p>
          <a:p>
            <a:pPr marL="0" indent="0" eaLnBrk="1" hangingPunct="1">
              <a:buNone/>
            </a:pPr>
            <a:endParaRPr lang="en-US" altLang="en-US" sz="2400" b="1" i="1" dirty="0">
              <a:solidFill>
                <a:schemeClr val="tx2"/>
              </a:solidFill>
              <a:latin typeface="+mj-lt"/>
            </a:endParaRPr>
          </a:p>
          <a:p>
            <a:pPr marL="1376363" indent="-1376363" eaLnBrk="1" hangingPunct="1">
              <a:buNone/>
            </a:pPr>
            <a:r>
              <a:rPr lang="en-US" altLang="en-US" sz="2400" b="1" i="1" dirty="0" smtClean="0">
                <a:solidFill>
                  <a:schemeClr val="tx2"/>
                </a:solidFill>
                <a:latin typeface="+mj-lt"/>
              </a:rPr>
              <a:t>	</a:t>
            </a:r>
            <a:r>
              <a:rPr lang="en-US" altLang="en-US" sz="2200" b="1" i="1" dirty="0" smtClean="0">
                <a:solidFill>
                  <a:schemeClr val="tx2"/>
                </a:solidFill>
                <a:latin typeface="+mj-lt"/>
              </a:rPr>
              <a:t>(iii)  the proposed plan is </a:t>
            </a:r>
            <a:r>
              <a:rPr lang="en-US" altLang="en-US" sz="2200" b="1" i="1" u="sng" dirty="0" smtClean="0">
                <a:solidFill>
                  <a:schemeClr val="tx2"/>
                </a:solidFill>
                <a:latin typeface="+mj-lt"/>
              </a:rPr>
              <a:t>physically and economically feasible</a:t>
            </a:r>
            <a:r>
              <a:rPr lang="en-US" altLang="en-US" sz="2200" b="1" i="1" dirty="0" smtClean="0">
                <a:solidFill>
                  <a:schemeClr val="tx2"/>
                </a:solidFill>
                <a:latin typeface="+mj-lt"/>
              </a:rPr>
              <a:t>, unless the application is filed by the U.S. Bureau of Reclamation, and would </a:t>
            </a:r>
            <a:r>
              <a:rPr lang="en-US" altLang="en-US" sz="2200" b="1" i="1" u="sng" dirty="0" smtClean="0">
                <a:solidFill>
                  <a:schemeClr val="tx2"/>
                </a:solidFill>
                <a:latin typeface="+mj-lt"/>
              </a:rPr>
              <a:t>not prove detrimental to the public welfare</a:t>
            </a:r>
            <a:r>
              <a:rPr lang="en-US" altLang="en-US" sz="2200" b="1" i="1" dirty="0" smtClean="0">
                <a:solidFill>
                  <a:schemeClr val="tx2"/>
                </a:solidFill>
                <a:latin typeface="+mj-lt"/>
              </a:rPr>
              <a:t> </a:t>
            </a:r>
            <a:endParaRPr lang="en-US" altLang="en-US" sz="2200" b="1" i="1" u="sng" dirty="0" smtClean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26" y="169606"/>
            <a:ext cx="8762999" cy="833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38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26" y="169606"/>
            <a:ext cx="8762999" cy="833284"/>
          </a:xfrm>
          <a:prstGeom prst="rect">
            <a:avLst/>
          </a:prstGeom>
        </p:spPr>
      </p:pic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88" y="140891"/>
            <a:ext cx="8808474" cy="6576218"/>
          </a:xfrm>
        </p:spPr>
      </p:pic>
      <p:sp>
        <p:nvSpPr>
          <p:cNvPr id="3" name="Rectangle 2"/>
          <p:cNvSpPr/>
          <p:nvPr/>
        </p:nvSpPr>
        <p:spPr>
          <a:xfrm>
            <a:off x="4267200" y="4800600"/>
            <a:ext cx="4406784" cy="769441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en-US" altLang="en-US" sz="4400" b="1" dirty="0">
                <a:solidFill>
                  <a:schemeClr val="tx2">
                    <a:lumMod val="75000"/>
                  </a:schemeClr>
                </a:solidFill>
                <a:effectLst>
                  <a:reflection blurRad="6350" stA="55000" endA="50" endPos="85000" dist="29997" dir="5400000" sy="-100000" algn="bl" rotWithShape="0"/>
                </a:effectLst>
              </a:rPr>
              <a:t>APPLICATIONS</a:t>
            </a:r>
            <a:endParaRPr lang="en-US" sz="4400" dirty="0">
              <a:solidFill>
                <a:schemeClr val="tx2">
                  <a:lumMod val="75000"/>
                </a:schemeClr>
              </a:solidFill>
              <a:effectLst>
                <a:reflection blurRad="6350" stA="55000" endA="50" endPos="85000" dist="29997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4017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6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4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APPROVAL CRITERIA:</a:t>
            </a:r>
          </a:p>
          <a:p>
            <a:pPr marL="0" indent="0" eaLnBrk="1" hangingPunct="1">
              <a:buNone/>
            </a:pPr>
            <a:r>
              <a:rPr lang="en-US" altLang="en-US" sz="24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Utah Code Ann. </a:t>
            </a:r>
            <a:r>
              <a:rPr lang="en-US" sz="24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§73-3-8</a:t>
            </a:r>
          </a:p>
          <a:p>
            <a:pPr marL="0" indent="0" eaLnBrk="1" hangingPunct="1">
              <a:buNone/>
            </a:pPr>
            <a:endParaRPr lang="en-US" sz="1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1376363" indent="-1376363" eaLnBrk="1" hangingPunct="1">
              <a:buNone/>
            </a:pPr>
            <a:r>
              <a:rPr lang="en-US" altLang="en-US" sz="2200" b="1" i="1" dirty="0" smtClean="0">
                <a:solidFill>
                  <a:schemeClr val="tx2"/>
                </a:solidFill>
                <a:latin typeface="+mj-lt"/>
              </a:rPr>
              <a:t>	…proposed plan is </a:t>
            </a:r>
            <a:r>
              <a:rPr lang="en-US" altLang="en-US" sz="2200" b="1" i="1" u="sng" dirty="0" smtClean="0">
                <a:solidFill>
                  <a:schemeClr val="tx2"/>
                </a:solidFill>
                <a:latin typeface="+mj-lt"/>
              </a:rPr>
              <a:t>physically and economically feasible</a:t>
            </a:r>
            <a:r>
              <a:rPr lang="en-US" altLang="en-US" sz="2200" b="1" i="1" dirty="0" smtClean="0">
                <a:solidFill>
                  <a:schemeClr val="tx2"/>
                </a:solidFill>
                <a:latin typeface="+mj-lt"/>
              </a:rPr>
              <a:t>, </a:t>
            </a:r>
          </a:p>
          <a:p>
            <a:pPr marL="1376363" indent="-1376363" eaLnBrk="1" hangingPunct="1">
              <a:buNone/>
            </a:pPr>
            <a:endParaRPr lang="en-US" altLang="en-US" sz="2200" b="1" i="1" u="sng" dirty="0">
              <a:solidFill>
                <a:schemeClr val="tx2"/>
              </a:solidFill>
              <a:latin typeface="+mj-lt"/>
            </a:endParaRPr>
          </a:p>
          <a:p>
            <a:pPr marL="912813" indent="-568325" eaLnBrk="1" hangingPunct="1">
              <a:buFont typeface="Wingdings" panose="05000000000000000000" pitchFamily="2" charset="2"/>
              <a:buChar char="Ø"/>
            </a:pPr>
            <a:r>
              <a:rPr lang="en-US" altLang="en-US" sz="2200" b="1" i="1" dirty="0" smtClean="0">
                <a:solidFill>
                  <a:schemeClr val="tx2"/>
                </a:solidFill>
                <a:latin typeface="+mj-lt"/>
              </a:rPr>
              <a:t>Does not require final design, only, that the plan be physically feasible</a:t>
            </a:r>
          </a:p>
          <a:p>
            <a:pPr marL="912813" indent="-568325" eaLnBrk="1" hangingPunct="1">
              <a:buFont typeface="Wingdings" panose="05000000000000000000" pitchFamily="2" charset="2"/>
              <a:buChar char="Ø"/>
            </a:pPr>
            <a:endParaRPr lang="en-US" altLang="en-US" sz="1000" b="1" i="1" dirty="0" smtClean="0">
              <a:solidFill>
                <a:schemeClr val="tx2"/>
              </a:solidFill>
              <a:latin typeface="+mj-lt"/>
            </a:endParaRPr>
          </a:p>
          <a:p>
            <a:pPr marL="912813" indent="-568325" eaLnBrk="1" hangingPunct="1">
              <a:buFont typeface="Wingdings" panose="05000000000000000000" pitchFamily="2" charset="2"/>
              <a:buChar char="Ø"/>
            </a:pPr>
            <a:r>
              <a:rPr lang="en-US" altLang="en-US" sz="2200" b="1" i="1" dirty="0" smtClean="0">
                <a:solidFill>
                  <a:schemeClr val="tx2"/>
                </a:solidFill>
                <a:latin typeface="+mj-lt"/>
              </a:rPr>
              <a:t>Does not require the applicants to prove their entire project will be economically feasible by expending all of the require monies at this stage of the process…merely a reasonable probability that the project can be built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26" y="169606"/>
            <a:ext cx="8762999" cy="8332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301" y="1600200"/>
            <a:ext cx="2158861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37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6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4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APPROVAL CRITERIA:</a:t>
            </a:r>
          </a:p>
          <a:p>
            <a:pPr marL="0" indent="0" eaLnBrk="1" hangingPunct="1">
              <a:buNone/>
            </a:pPr>
            <a:r>
              <a:rPr lang="en-US" altLang="en-US" sz="24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Utah Code Ann. </a:t>
            </a:r>
            <a:r>
              <a:rPr lang="en-US" sz="24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§73-3-8</a:t>
            </a:r>
            <a:endParaRPr lang="en-US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0" indent="0" eaLnBrk="1" hangingPunct="1">
              <a:buNone/>
            </a:pPr>
            <a:r>
              <a:rPr lang="en-US" altLang="en-US" sz="24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</a:t>
            </a:r>
          </a:p>
          <a:p>
            <a:pPr marL="0" indent="0" eaLnBrk="1" hangingPunct="1">
              <a:buNone/>
            </a:pPr>
            <a:r>
              <a:rPr lang="en-US" altLang="en-US" sz="24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altLang="en-US" sz="24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altLang="en-US" sz="2400" b="1" i="1" dirty="0" smtClean="0">
                <a:solidFill>
                  <a:schemeClr val="tx2"/>
                </a:solidFill>
                <a:latin typeface="+mj-lt"/>
              </a:rPr>
              <a:t>(1)(a) It shall be the </a:t>
            </a:r>
            <a:r>
              <a:rPr lang="en-US" altLang="en-US" sz="2400" b="1" i="1" u="sng" dirty="0" smtClean="0">
                <a:solidFill>
                  <a:schemeClr val="tx2"/>
                </a:solidFill>
                <a:latin typeface="+mj-lt"/>
              </a:rPr>
              <a:t>duty of the State Engineer to approve </a:t>
            </a:r>
            <a:r>
              <a:rPr lang="en-US" altLang="en-US" sz="2400" b="1" i="1" dirty="0" smtClean="0">
                <a:solidFill>
                  <a:schemeClr val="tx2"/>
                </a:solidFill>
                <a:latin typeface="+mj-lt"/>
              </a:rPr>
              <a:t>an application if there is reason to believe:	</a:t>
            </a:r>
          </a:p>
          <a:p>
            <a:pPr marL="0" indent="0" eaLnBrk="1" hangingPunct="1">
              <a:buNone/>
            </a:pPr>
            <a:endParaRPr lang="en-US" altLang="en-US" sz="2400" b="1" i="1" dirty="0">
              <a:solidFill>
                <a:schemeClr val="tx2"/>
              </a:solidFill>
              <a:latin typeface="+mj-lt"/>
            </a:endParaRPr>
          </a:p>
          <a:p>
            <a:pPr marL="1376363" indent="-1376363" eaLnBrk="1" hangingPunct="1">
              <a:buNone/>
            </a:pPr>
            <a:r>
              <a:rPr lang="en-US" altLang="en-US" sz="2400" b="1" i="1" dirty="0" smtClean="0">
                <a:solidFill>
                  <a:schemeClr val="tx2"/>
                </a:solidFill>
                <a:latin typeface="+mj-lt"/>
              </a:rPr>
              <a:t>	</a:t>
            </a:r>
            <a:r>
              <a:rPr lang="en-US" altLang="en-US" sz="2200" b="1" i="1" dirty="0" smtClean="0">
                <a:solidFill>
                  <a:schemeClr val="tx2"/>
                </a:solidFill>
                <a:latin typeface="+mj-lt"/>
              </a:rPr>
              <a:t>(iv)  the applicant has the </a:t>
            </a:r>
            <a:r>
              <a:rPr lang="en-US" altLang="en-US" sz="2200" b="1" i="1" u="sng" dirty="0" smtClean="0">
                <a:solidFill>
                  <a:schemeClr val="tx2"/>
                </a:solidFill>
                <a:latin typeface="+mj-lt"/>
              </a:rPr>
              <a:t>financial ability to complete the proposed works</a:t>
            </a:r>
            <a:r>
              <a:rPr lang="en-US" altLang="en-US" sz="2200" b="1" i="1" dirty="0" smtClean="0">
                <a:solidFill>
                  <a:schemeClr val="tx2"/>
                </a:solidFill>
                <a:latin typeface="+mj-lt"/>
              </a:rPr>
              <a:t> </a:t>
            </a:r>
            <a:endParaRPr lang="en-US" altLang="en-US" sz="2200" b="1" i="1" u="sng" dirty="0" smtClean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26" y="169606"/>
            <a:ext cx="8762999" cy="833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21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6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4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APPROVAL CRITERIA:</a:t>
            </a:r>
          </a:p>
          <a:p>
            <a:pPr marL="0" indent="0" eaLnBrk="1" hangingPunct="1">
              <a:buNone/>
            </a:pPr>
            <a:r>
              <a:rPr lang="en-US" altLang="en-US" sz="24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Utah Code Ann. </a:t>
            </a:r>
            <a:r>
              <a:rPr lang="en-US" sz="24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§73-3-11</a:t>
            </a:r>
            <a:endParaRPr lang="en-US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0" indent="0" eaLnBrk="1" hangingPunct="1">
              <a:buNone/>
            </a:pPr>
            <a:r>
              <a:rPr lang="en-US" altLang="en-US" sz="24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</a:t>
            </a:r>
          </a:p>
          <a:p>
            <a:pPr marL="0" indent="0" eaLnBrk="1" hangingPunct="1">
              <a:buNone/>
            </a:pPr>
            <a:r>
              <a:rPr lang="en-US" altLang="en-US" sz="24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altLang="en-US" sz="24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altLang="en-US" sz="2400" b="1" i="1" dirty="0" smtClean="0">
                <a:solidFill>
                  <a:schemeClr val="tx2"/>
                </a:solidFill>
                <a:latin typeface="+mj-lt"/>
              </a:rPr>
              <a:t>Statement of Financial Ability of Applicants</a:t>
            </a:r>
          </a:p>
          <a:p>
            <a:pPr marL="0" indent="0" eaLnBrk="1" hangingPunct="1">
              <a:buNone/>
            </a:pPr>
            <a:r>
              <a:rPr lang="en-US" altLang="en-US" sz="2400" b="1" i="1" dirty="0" smtClean="0">
                <a:solidFill>
                  <a:schemeClr val="tx2"/>
                </a:solidFill>
                <a:latin typeface="+mj-lt"/>
              </a:rPr>
              <a:t>      (for an incorporated company):</a:t>
            </a:r>
          </a:p>
          <a:p>
            <a:pPr marL="0" indent="0" eaLnBrk="1" hangingPunct="1">
              <a:buNone/>
            </a:pPr>
            <a:endParaRPr lang="en-US" altLang="en-US" sz="800" b="1" i="1" dirty="0" smtClean="0">
              <a:solidFill>
                <a:schemeClr val="tx2"/>
              </a:solidFill>
              <a:latin typeface="+mj-lt"/>
            </a:endParaRPr>
          </a:p>
          <a:p>
            <a:pPr marL="912813" eaLnBrk="1" hangingPunct="1">
              <a:buFont typeface="Wingdings" panose="05000000000000000000" pitchFamily="2" charset="2"/>
              <a:buChar char="Ø"/>
            </a:pPr>
            <a:r>
              <a:rPr lang="en-US" altLang="en-US" sz="2400" b="1" i="1" dirty="0" smtClean="0">
                <a:solidFill>
                  <a:schemeClr val="tx2"/>
                </a:solidFill>
                <a:latin typeface="+mj-lt"/>
              </a:rPr>
              <a:t>Articles of Incorporation</a:t>
            </a:r>
          </a:p>
          <a:p>
            <a:pPr marL="912813" eaLnBrk="1" hangingPunct="1">
              <a:buFont typeface="Wingdings" panose="05000000000000000000" pitchFamily="2" charset="2"/>
              <a:buChar char="Ø"/>
            </a:pPr>
            <a:endParaRPr lang="en-US" altLang="en-US" sz="800" b="1" i="1" dirty="0" smtClean="0">
              <a:solidFill>
                <a:schemeClr val="tx2"/>
              </a:solidFill>
              <a:latin typeface="+mj-lt"/>
            </a:endParaRPr>
          </a:p>
          <a:p>
            <a:pPr marL="912813" eaLnBrk="1" hangingPunct="1">
              <a:buFont typeface="Wingdings" panose="05000000000000000000" pitchFamily="2" charset="2"/>
              <a:buChar char="Ø"/>
            </a:pPr>
            <a:r>
              <a:rPr lang="en-US" altLang="en-US" sz="2400" b="1" i="1" dirty="0" smtClean="0">
                <a:solidFill>
                  <a:schemeClr val="tx2"/>
                </a:solidFill>
                <a:latin typeface="+mj-lt"/>
              </a:rPr>
              <a:t>Names and Places of Residence of its Directors and Officers</a:t>
            </a:r>
          </a:p>
          <a:p>
            <a:pPr marL="912813" eaLnBrk="1" hangingPunct="1">
              <a:buFont typeface="Wingdings" panose="05000000000000000000" pitchFamily="2" charset="2"/>
              <a:buChar char="Ø"/>
            </a:pPr>
            <a:endParaRPr lang="en-US" altLang="en-US" sz="800" b="1" i="1" dirty="0" smtClean="0">
              <a:solidFill>
                <a:schemeClr val="tx2"/>
              </a:solidFill>
              <a:latin typeface="+mj-lt"/>
            </a:endParaRPr>
          </a:p>
          <a:p>
            <a:pPr marL="912813" eaLnBrk="1" hangingPunct="1">
              <a:buFont typeface="Wingdings" panose="05000000000000000000" pitchFamily="2" charset="2"/>
              <a:buChar char="Ø"/>
            </a:pPr>
            <a:r>
              <a:rPr lang="en-US" altLang="en-US" sz="2400" b="1" i="1" dirty="0" smtClean="0">
                <a:solidFill>
                  <a:schemeClr val="tx2"/>
                </a:solidFill>
                <a:latin typeface="+mj-lt"/>
              </a:rPr>
              <a:t>Amount of authorized and paid-up capital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en-US" altLang="en-US" sz="2200" b="1" i="1" u="sng" dirty="0" smtClean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26" y="169606"/>
            <a:ext cx="8762999" cy="8332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600200"/>
            <a:ext cx="2158861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81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6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4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APPROVAL CRITERIA:</a:t>
            </a:r>
          </a:p>
          <a:p>
            <a:pPr marL="0" indent="0" eaLnBrk="1" hangingPunct="1">
              <a:buNone/>
            </a:pPr>
            <a:r>
              <a:rPr lang="en-US" altLang="en-US" sz="24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Utah Code Ann. </a:t>
            </a:r>
            <a:r>
              <a:rPr lang="en-US" sz="24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§73-3-8</a:t>
            </a:r>
            <a:endParaRPr lang="en-US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0" indent="0" eaLnBrk="1" hangingPunct="1">
              <a:buNone/>
            </a:pPr>
            <a:r>
              <a:rPr lang="en-US" altLang="en-US" sz="24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</a:t>
            </a:r>
          </a:p>
          <a:p>
            <a:pPr marL="0" indent="0" eaLnBrk="1" hangingPunct="1">
              <a:buNone/>
            </a:pPr>
            <a:r>
              <a:rPr lang="en-US" altLang="en-US" sz="24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altLang="en-US" sz="24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altLang="en-US" sz="2400" b="1" i="1" dirty="0" smtClean="0">
                <a:solidFill>
                  <a:schemeClr val="tx2"/>
                </a:solidFill>
                <a:latin typeface="+mj-lt"/>
              </a:rPr>
              <a:t>(1)(a) It shall be the </a:t>
            </a:r>
            <a:r>
              <a:rPr lang="en-US" altLang="en-US" sz="2400" b="1" i="1" u="sng" dirty="0" smtClean="0">
                <a:solidFill>
                  <a:schemeClr val="tx2"/>
                </a:solidFill>
                <a:latin typeface="+mj-lt"/>
              </a:rPr>
              <a:t>duty of the State Engineer to approve </a:t>
            </a:r>
            <a:r>
              <a:rPr lang="en-US" altLang="en-US" sz="2400" b="1" i="1" dirty="0" smtClean="0">
                <a:solidFill>
                  <a:schemeClr val="tx2"/>
                </a:solidFill>
                <a:latin typeface="+mj-lt"/>
              </a:rPr>
              <a:t>an application if there is reason to believe:	</a:t>
            </a:r>
          </a:p>
          <a:p>
            <a:pPr marL="0" indent="0" eaLnBrk="1" hangingPunct="1">
              <a:buNone/>
            </a:pPr>
            <a:endParaRPr lang="en-US" altLang="en-US" sz="2400" b="1" i="1" dirty="0">
              <a:solidFill>
                <a:schemeClr val="tx2"/>
              </a:solidFill>
              <a:latin typeface="+mj-lt"/>
            </a:endParaRPr>
          </a:p>
          <a:p>
            <a:pPr marL="1376363" indent="-1376363" eaLnBrk="1" hangingPunct="1">
              <a:buNone/>
            </a:pPr>
            <a:r>
              <a:rPr lang="en-US" altLang="en-US" sz="2400" b="1" i="1" dirty="0" smtClean="0">
                <a:solidFill>
                  <a:schemeClr val="tx2"/>
                </a:solidFill>
                <a:latin typeface="+mj-lt"/>
              </a:rPr>
              <a:t>	</a:t>
            </a:r>
            <a:r>
              <a:rPr lang="en-US" altLang="en-US" sz="2200" b="1" i="1" dirty="0" smtClean="0">
                <a:solidFill>
                  <a:schemeClr val="tx2"/>
                </a:solidFill>
                <a:latin typeface="+mj-lt"/>
              </a:rPr>
              <a:t>(v)  the application was </a:t>
            </a:r>
            <a:r>
              <a:rPr lang="en-US" altLang="en-US" sz="2200" b="1" i="1" u="sng" dirty="0" smtClean="0">
                <a:solidFill>
                  <a:schemeClr val="tx2"/>
                </a:solidFill>
                <a:latin typeface="+mj-lt"/>
              </a:rPr>
              <a:t>filed in good faith and not for purposes of speculation or monopoly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26" y="169606"/>
            <a:ext cx="8762999" cy="833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22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6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4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APPROVAL CRITERIA:</a:t>
            </a:r>
          </a:p>
          <a:p>
            <a:pPr marL="0" indent="0" eaLnBrk="1" hangingPunct="1">
              <a:buNone/>
            </a:pPr>
            <a:r>
              <a:rPr lang="en-US" altLang="en-US" sz="24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Utah Code Ann. </a:t>
            </a:r>
            <a:r>
              <a:rPr lang="en-US" sz="24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§73-3-8</a:t>
            </a:r>
            <a:endParaRPr lang="en-US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0" indent="0" eaLnBrk="1" hangingPunct="1">
              <a:buNone/>
            </a:pPr>
            <a:r>
              <a:rPr lang="en-US" altLang="en-US" sz="24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  </a:t>
            </a:r>
            <a:r>
              <a:rPr lang="en-US" altLang="en-US" sz="2400" b="1" i="1" dirty="0" smtClean="0">
                <a:solidFill>
                  <a:schemeClr val="tx2"/>
                </a:solidFill>
                <a:latin typeface="+mj-lt"/>
              </a:rPr>
              <a:t>	…</a:t>
            </a:r>
            <a:r>
              <a:rPr lang="en-US" altLang="en-US" sz="2200" b="1" i="1" u="sng" dirty="0" smtClean="0">
                <a:solidFill>
                  <a:schemeClr val="tx2"/>
                </a:solidFill>
                <a:latin typeface="+mj-lt"/>
              </a:rPr>
              <a:t>filed in good faith and not for purposes of speculation or monopoly</a:t>
            </a:r>
          </a:p>
          <a:p>
            <a:pPr marL="0" indent="0" eaLnBrk="1" hangingPunct="1">
              <a:buNone/>
            </a:pPr>
            <a:endParaRPr lang="en-US" altLang="en-US" sz="2200" b="1" i="1" u="sng" dirty="0">
              <a:solidFill>
                <a:schemeClr val="tx2"/>
              </a:solidFill>
              <a:latin typeface="+mj-lt"/>
            </a:endParaRPr>
          </a:p>
          <a:p>
            <a:pPr marL="0" indent="0" eaLnBrk="1" hangingPunct="1">
              <a:buNone/>
            </a:pPr>
            <a:r>
              <a:rPr lang="en-US" altLang="en-US" sz="2200" b="1" i="1" dirty="0">
                <a:solidFill>
                  <a:schemeClr val="tx2"/>
                </a:solidFill>
                <a:latin typeface="+mj-lt"/>
              </a:rPr>
              <a:t>	</a:t>
            </a:r>
            <a:r>
              <a:rPr lang="en-US" altLang="en-US" sz="2200" b="1" i="1" u="sng" dirty="0" smtClean="0">
                <a:solidFill>
                  <a:schemeClr val="tx2"/>
                </a:solidFill>
                <a:latin typeface="+mj-lt"/>
              </a:rPr>
              <a:t>W. Water, LLC v. Olds (2008)</a:t>
            </a:r>
          </a:p>
          <a:p>
            <a:pPr marL="0" indent="0" eaLnBrk="1" hangingPunct="1">
              <a:buNone/>
              <a:tabLst>
                <a:tab pos="461963" algn="l"/>
              </a:tabLst>
            </a:pPr>
            <a:r>
              <a:rPr lang="en-US" altLang="en-US" sz="2200" b="1" i="1" dirty="0">
                <a:solidFill>
                  <a:schemeClr val="tx2"/>
                </a:solidFill>
                <a:latin typeface="+mj-lt"/>
              </a:rPr>
              <a:t>	</a:t>
            </a:r>
            <a:r>
              <a:rPr lang="en-US" altLang="en-US" sz="2200" b="1" i="1" dirty="0" smtClean="0">
                <a:solidFill>
                  <a:schemeClr val="tx2"/>
                </a:solidFill>
                <a:latin typeface="+mj-lt"/>
              </a:rPr>
              <a:t>“…the State Engineer concluded that the Original Application was filed for speculation or monopoly because the only proposed beneficial use for the water was a plan to sell it to others. Indeed, </a:t>
            </a:r>
            <a:r>
              <a:rPr lang="en-US" altLang="en-US" sz="2200" b="1" i="1" u="sng" dirty="0" smtClean="0">
                <a:solidFill>
                  <a:schemeClr val="tx2"/>
                </a:solidFill>
                <a:latin typeface="+mj-lt"/>
              </a:rPr>
              <a:t>the applicants had ‘no lands, facilities, customers, or contracts</a:t>
            </a:r>
            <a:r>
              <a:rPr lang="en-US" altLang="en-US" sz="2200" b="1" i="1" dirty="0" smtClean="0">
                <a:solidFill>
                  <a:schemeClr val="tx2"/>
                </a:solidFill>
                <a:latin typeface="+mj-lt"/>
              </a:rPr>
              <a:t>.’”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26" y="169606"/>
            <a:ext cx="8762999" cy="8332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600200"/>
            <a:ext cx="2158861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67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6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4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APPROVAL CRITERIA:</a:t>
            </a:r>
          </a:p>
          <a:p>
            <a:pPr marL="0" indent="0" eaLnBrk="1" hangingPunct="1">
              <a:buNone/>
            </a:pPr>
            <a:r>
              <a:rPr lang="en-US" altLang="en-US" sz="24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Utah Code Ann. </a:t>
            </a:r>
            <a:r>
              <a:rPr lang="en-US" sz="24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§73-3-8</a:t>
            </a:r>
            <a:endParaRPr lang="en-US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0" indent="0" eaLnBrk="1" hangingPunct="1">
              <a:buNone/>
            </a:pPr>
            <a:r>
              <a:rPr lang="en-US" altLang="en-US" sz="24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</a:t>
            </a:r>
          </a:p>
          <a:p>
            <a:pPr marL="0" indent="0" eaLnBrk="1" hangingPunct="1">
              <a:buNone/>
            </a:pPr>
            <a:r>
              <a:rPr lang="en-US" altLang="en-US" sz="24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altLang="en-US" sz="24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altLang="en-US" sz="2400" b="1" i="1" dirty="0" smtClean="0">
                <a:solidFill>
                  <a:schemeClr val="tx2"/>
                </a:solidFill>
                <a:latin typeface="+mj-lt"/>
              </a:rPr>
              <a:t>(1)(a) It shall be the </a:t>
            </a:r>
            <a:r>
              <a:rPr lang="en-US" altLang="en-US" sz="2400" b="1" i="1" u="sng" dirty="0" smtClean="0">
                <a:solidFill>
                  <a:schemeClr val="tx2"/>
                </a:solidFill>
                <a:latin typeface="+mj-lt"/>
              </a:rPr>
              <a:t>duty of the State Engineer to approve </a:t>
            </a:r>
            <a:r>
              <a:rPr lang="en-US" altLang="en-US" sz="2400" b="1" i="1" dirty="0" smtClean="0">
                <a:solidFill>
                  <a:schemeClr val="tx2"/>
                </a:solidFill>
                <a:latin typeface="+mj-lt"/>
              </a:rPr>
              <a:t>an application if there is reason to believe:	</a:t>
            </a:r>
          </a:p>
          <a:p>
            <a:pPr marL="0" indent="0" eaLnBrk="1" hangingPunct="1">
              <a:buNone/>
            </a:pPr>
            <a:endParaRPr lang="en-US" altLang="en-US" sz="2400" b="1" i="1" dirty="0">
              <a:solidFill>
                <a:schemeClr val="tx2"/>
              </a:solidFill>
              <a:latin typeface="+mj-lt"/>
            </a:endParaRPr>
          </a:p>
          <a:p>
            <a:pPr marL="1376363" indent="-1376363" eaLnBrk="1" hangingPunct="1">
              <a:buNone/>
            </a:pPr>
            <a:r>
              <a:rPr lang="en-US" altLang="en-US" sz="2400" b="1" i="1" dirty="0" smtClean="0">
                <a:solidFill>
                  <a:schemeClr val="tx2"/>
                </a:solidFill>
                <a:latin typeface="+mj-lt"/>
              </a:rPr>
              <a:t>	</a:t>
            </a:r>
            <a:r>
              <a:rPr lang="en-US" altLang="en-US" sz="2200" b="1" i="1" dirty="0" smtClean="0">
                <a:solidFill>
                  <a:schemeClr val="tx2"/>
                </a:solidFill>
                <a:latin typeface="+mj-lt"/>
              </a:rPr>
              <a:t>(vi)  if applicable, the application complies with a </a:t>
            </a:r>
            <a:r>
              <a:rPr lang="en-US" altLang="en-US" sz="2200" b="1" i="1" u="sng" dirty="0" smtClean="0">
                <a:solidFill>
                  <a:schemeClr val="tx2"/>
                </a:solidFill>
                <a:latin typeface="+mj-lt"/>
              </a:rPr>
              <a:t>groundwater management plan </a:t>
            </a:r>
            <a:r>
              <a:rPr lang="en-US" altLang="en-US" sz="2200" b="1" i="1" dirty="0" smtClean="0">
                <a:solidFill>
                  <a:schemeClr val="tx2"/>
                </a:solidFill>
                <a:latin typeface="+mj-lt"/>
              </a:rPr>
              <a:t>adopted under Section 73-5-15</a:t>
            </a:r>
            <a:endParaRPr lang="en-US" altLang="en-US" sz="2200" b="1" i="1" u="sng" dirty="0" smtClean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26" y="169606"/>
            <a:ext cx="8762999" cy="833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04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6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4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APPROVAL CRITERIA:</a:t>
            </a:r>
          </a:p>
          <a:p>
            <a:pPr marL="0" indent="0" eaLnBrk="1" hangingPunct="1">
              <a:buNone/>
            </a:pPr>
            <a:r>
              <a:rPr lang="en-US" altLang="en-US" sz="24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Utah Code Ann. </a:t>
            </a:r>
            <a:r>
              <a:rPr lang="en-US" sz="24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§73-3-8</a:t>
            </a:r>
            <a:endParaRPr lang="en-US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0" indent="0" eaLnBrk="1" hangingPunct="1">
              <a:buNone/>
            </a:pPr>
            <a:r>
              <a:rPr lang="en-US" altLang="en-US" sz="24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</a:t>
            </a:r>
          </a:p>
          <a:p>
            <a:pPr marL="0" indent="0" eaLnBrk="1" hangingPunct="1">
              <a:buNone/>
            </a:pPr>
            <a:r>
              <a:rPr lang="en-US" altLang="en-US" sz="24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altLang="en-US" sz="24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altLang="en-US" sz="2400" b="1" i="1" dirty="0" smtClean="0">
                <a:solidFill>
                  <a:schemeClr val="tx2"/>
                </a:solidFill>
                <a:latin typeface="+mj-lt"/>
              </a:rPr>
              <a:t>(1)(b) If the State Engineer…has reason to believe that an application will </a:t>
            </a:r>
            <a:r>
              <a:rPr lang="en-US" altLang="en-US" sz="2400" b="1" i="1" u="sng" dirty="0" smtClean="0">
                <a:solidFill>
                  <a:schemeClr val="tx2"/>
                </a:solidFill>
                <a:latin typeface="+mj-lt"/>
              </a:rPr>
              <a:t>interfere with the water’s more beneficial use</a:t>
            </a:r>
            <a:r>
              <a:rPr lang="en-US" altLang="en-US" sz="2400" b="1" i="1" dirty="0" smtClean="0">
                <a:solidFill>
                  <a:schemeClr val="tx2"/>
                </a:solidFill>
                <a:latin typeface="+mj-lt"/>
              </a:rPr>
              <a:t> for irrigation, </a:t>
            </a:r>
            <a:r>
              <a:rPr lang="en-US" altLang="en-US" sz="24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municipal and industrial (2015)</a:t>
            </a:r>
            <a:r>
              <a:rPr lang="en-US" altLang="en-US" sz="2400" b="1" i="1" dirty="0" smtClean="0">
                <a:solidFill>
                  <a:schemeClr val="tx2"/>
                </a:solidFill>
                <a:latin typeface="+mj-lt"/>
              </a:rPr>
              <a:t>, domestic or culinary, stock watering, power or mining development or manufacturing or </a:t>
            </a:r>
            <a:r>
              <a:rPr lang="en-US" altLang="en-US" sz="2400" b="1" i="1" u="sng" dirty="0" smtClean="0">
                <a:solidFill>
                  <a:schemeClr val="tx2"/>
                </a:solidFill>
                <a:latin typeface="+mj-lt"/>
              </a:rPr>
              <a:t>will unreasonably affect public recreation or the natural stream environment, or will prove detrimental to the public welfare</a:t>
            </a:r>
            <a:r>
              <a:rPr lang="en-US" altLang="en-US" sz="2400" b="1" i="1" dirty="0" smtClean="0">
                <a:solidFill>
                  <a:schemeClr val="tx2"/>
                </a:solidFill>
                <a:latin typeface="+mj-lt"/>
              </a:rPr>
              <a:t>, the State Engineer shall withhold approval or rejection of the application until the State Engineer has investigated the matter.	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26" y="169606"/>
            <a:ext cx="8762999" cy="833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55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6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4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APPROVAL CRITERIA:</a:t>
            </a:r>
          </a:p>
          <a:p>
            <a:pPr marL="0" indent="0" eaLnBrk="1" hangingPunct="1">
              <a:buNone/>
            </a:pPr>
            <a:r>
              <a:rPr lang="en-US" altLang="en-US" sz="24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Utah Code Ann. </a:t>
            </a:r>
            <a:r>
              <a:rPr lang="en-US" sz="24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§73-3-8</a:t>
            </a:r>
            <a:endParaRPr lang="en-US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0" indent="0" eaLnBrk="1" hangingPunct="1">
              <a:buNone/>
            </a:pPr>
            <a:r>
              <a:rPr lang="en-US" altLang="en-US" sz="24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  </a:t>
            </a:r>
            <a:r>
              <a:rPr lang="en-US" altLang="en-US" sz="2400" b="1" i="1" dirty="0" smtClean="0">
                <a:solidFill>
                  <a:schemeClr val="tx2"/>
                </a:solidFill>
                <a:latin typeface="+mj-lt"/>
              </a:rPr>
              <a:t>…</a:t>
            </a:r>
            <a:r>
              <a:rPr lang="en-US" altLang="en-US" sz="2400" b="1" i="1" u="sng" dirty="0" smtClean="0">
                <a:solidFill>
                  <a:schemeClr val="tx2"/>
                </a:solidFill>
                <a:latin typeface="+mj-lt"/>
              </a:rPr>
              <a:t>public recreation or the natural stream environment, or will prove detrimental to the public welfare</a:t>
            </a:r>
            <a:r>
              <a:rPr lang="en-US" altLang="en-US" sz="2400" b="1" i="1" dirty="0" smtClean="0">
                <a:solidFill>
                  <a:schemeClr val="tx2"/>
                </a:solidFill>
                <a:latin typeface="+mj-lt"/>
              </a:rPr>
              <a:t>,</a:t>
            </a:r>
          </a:p>
          <a:p>
            <a:pPr marL="0" indent="0" eaLnBrk="1" hangingPunct="1">
              <a:buNone/>
            </a:pPr>
            <a:endParaRPr lang="en-US" altLang="en-US" sz="800" b="1" i="1" dirty="0" smtClean="0">
              <a:solidFill>
                <a:schemeClr val="tx2"/>
              </a:solidFill>
              <a:latin typeface="+mj-lt"/>
            </a:endParaRPr>
          </a:p>
          <a:p>
            <a:pPr marL="912813" eaLnBrk="1" hangingPunct="1">
              <a:buFont typeface="Wingdings" panose="05000000000000000000" pitchFamily="2" charset="2"/>
              <a:buChar char="Ø"/>
            </a:pPr>
            <a:r>
              <a:rPr lang="en-US" altLang="en-US" sz="2400" b="1" i="1" dirty="0" smtClean="0">
                <a:solidFill>
                  <a:schemeClr val="tx2"/>
                </a:solidFill>
                <a:latin typeface="+mj-lt"/>
              </a:rPr>
              <a:t>Recreational Opportunities</a:t>
            </a:r>
          </a:p>
          <a:p>
            <a:pPr marL="912813" eaLnBrk="1" hangingPunct="1">
              <a:buFont typeface="Wingdings" panose="05000000000000000000" pitchFamily="2" charset="2"/>
              <a:buChar char="Ø"/>
            </a:pPr>
            <a:endParaRPr lang="en-US" altLang="en-US" sz="400" b="1" i="1" dirty="0" smtClean="0">
              <a:solidFill>
                <a:schemeClr val="tx2"/>
              </a:solidFill>
              <a:latin typeface="+mj-lt"/>
            </a:endParaRPr>
          </a:p>
          <a:p>
            <a:pPr marL="912813" eaLnBrk="1" hangingPunct="1">
              <a:buFont typeface="Wingdings" panose="05000000000000000000" pitchFamily="2" charset="2"/>
              <a:buChar char="Ø"/>
            </a:pPr>
            <a:r>
              <a:rPr lang="en-US" altLang="en-US" sz="2400" b="1" i="1" dirty="0" smtClean="0">
                <a:solidFill>
                  <a:schemeClr val="tx2"/>
                </a:solidFill>
                <a:latin typeface="+mj-lt"/>
              </a:rPr>
              <a:t>Riparian Areas / Wildlife</a:t>
            </a:r>
          </a:p>
          <a:p>
            <a:pPr marL="912813" eaLnBrk="1" hangingPunct="1">
              <a:buFont typeface="Wingdings" panose="05000000000000000000" pitchFamily="2" charset="2"/>
              <a:buChar char="Ø"/>
            </a:pPr>
            <a:endParaRPr lang="en-US" altLang="en-US" sz="400" b="1" i="1" dirty="0" smtClean="0">
              <a:solidFill>
                <a:schemeClr val="tx2"/>
              </a:solidFill>
              <a:latin typeface="+mj-lt"/>
            </a:endParaRPr>
          </a:p>
          <a:p>
            <a:pPr marL="912813" eaLnBrk="1" hangingPunct="1">
              <a:buFont typeface="Wingdings" panose="05000000000000000000" pitchFamily="2" charset="2"/>
              <a:buChar char="Ø"/>
            </a:pPr>
            <a:r>
              <a:rPr lang="en-US" altLang="en-US" sz="2400" b="1" i="1" dirty="0" smtClean="0">
                <a:solidFill>
                  <a:schemeClr val="tx2"/>
                </a:solidFill>
                <a:latin typeface="+mj-lt"/>
              </a:rPr>
              <a:t>Endangered Species (animal / plant)</a:t>
            </a:r>
          </a:p>
          <a:p>
            <a:pPr marL="912813" eaLnBrk="1" hangingPunct="1">
              <a:buFont typeface="Wingdings" panose="05000000000000000000" pitchFamily="2" charset="2"/>
              <a:buChar char="Ø"/>
            </a:pPr>
            <a:endParaRPr lang="en-US" altLang="en-US" sz="400" b="1" i="1" dirty="0" smtClean="0">
              <a:solidFill>
                <a:schemeClr val="tx2"/>
              </a:solidFill>
              <a:latin typeface="+mj-lt"/>
            </a:endParaRPr>
          </a:p>
          <a:p>
            <a:pPr marL="912813" eaLnBrk="1" hangingPunct="1">
              <a:buFont typeface="Wingdings" panose="05000000000000000000" pitchFamily="2" charset="2"/>
              <a:buChar char="Ø"/>
            </a:pPr>
            <a:r>
              <a:rPr lang="en-US" altLang="en-US" sz="2400" b="1" i="1" dirty="0" smtClean="0">
                <a:solidFill>
                  <a:schemeClr val="tx2"/>
                </a:solidFill>
                <a:latin typeface="+mj-lt"/>
              </a:rPr>
              <a:t>Public Health / Infrastructure</a:t>
            </a:r>
          </a:p>
          <a:p>
            <a:pPr marL="912813" eaLnBrk="1" hangingPunct="1">
              <a:buFont typeface="Wingdings" panose="05000000000000000000" pitchFamily="2" charset="2"/>
              <a:buChar char="Ø"/>
            </a:pPr>
            <a:endParaRPr lang="en-US" altLang="en-US" sz="400" b="1" i="1" dirty="0" smtClean="0">
              <a:solidFill>
                <a:schemeClr val="tx2"/>
              </a:solidFill>
              <a:latin typeface="+mj-lt"/>
            </a:endParaRPr>
          </a:p>
          <a:p>
            <a:pPr marL="912813" eaLnBrk="1" hangingPunct="1">
              <a:buFont typeface="Wingdings" panose="05000000000000000000" pitchFamily="2" charset="2"/>
              <a:buChar char="Ø"/>
            </a:pPr>
            <a:r>
              <a:rPr lang="en-US" altLang="en-US" sz="2400" b="1" i="1" dirty="0" smtClean="0">
                <a:solidFill>
                  <a:schemeClr val="tx2"/>
                </a:solidFill>
                <a:latin typeface="+mj-lt"/>
              </a:rPr>
              <a:t>Large Taxpayer Funded Water Projects	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26" y="169606"/>
            <a:ext cx="8762999" cy="83328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4876800"/>
            <a:ext cx="2438034" cy="10477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3376396"/>
            <a:ext cx="1905000" cy="1148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1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26" y="169606"/>
            <a:ext cx="8762999" cy="83328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528927" y="4572000"/>
            <a:ext cx="617701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82000" endPos="85000" dist="29997" dir="5400000" sy="-100000" algn="bl" rotWithShape="0"/>
                </a:effectLst>
              </a:rPr>
              <a:t>APPROVAL CRITERIA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82000" endPos="85000" dist="29997" dir="5400000" sy="-100000" algn="bl" rotWithShape="0"/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26" y="169606"/>
            <a:ext cx="8808474" cy="645979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816160" y="4616244"/>
            <a:ext cx="3195105" cy="769441"/>
          </a:xfrm>
          <a:prstGeom prst="rect">
            <a:avLst/>
          </a:prstGeom>
          <a:solidFill>
            <a:srgbClr val="FFFFCC">
              <a:alpha val="20000"/>
            </a:srgbClr>
          </a:solidFill>
        </p:spPr>
        <p:txBody>
          <a:bodyPr wrap="none">
            <a:spAutoFit/>
          </a:bodyPr>
          <a:lstStyle/>
          <a:p>
            <a:r>
              <a:rPr lang="en-US" altLang="en-US" sz="4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82000" endPos="85000" dist="29997" dir="5400000" sy="-100000" algn="bl" rotWithShape="0"/>
                </a:effectLst>
              </a:rPr>
              <a:t>HEARINGS</a:t>
            </a:r>
            <a:endParaRPr lang="en-US" sz="44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82000" endPos="85000" dist="29997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970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6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4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ADMINISTRATIVE HEARINGS:</a:t>
            </a:r>
          </a:p>
          <a:p>
            <a:pPr marL="0" indent="0" eaLnBrk="1" hangingPunct="1">
              <a:buNone/>
            </a:pPr>
            <a:r>
              <a:rPr lang="en-US" altLang="en-US" sz="24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</a:t>
            </a:r>
          </a:p>
          <a:p>
            <a:pPr marL="0" indent="0" eaLnBrk="1" hangingPunct="1">
              <a:buNone/>
            </a:pPr>
            <a:endParaRPr lang="en-US" altLang="en-US" sz="2400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0" indent="0" eaLnBrk="1" hangingPunct="1">
              <a:buNone/>
            </a:pPr>
            <a:endParaRPr lang="en-US" altLang="en-US" sz="2400" b="1" i="1" dirty="0" smtClean="0">
              <a:solidFill>
                <a:schemeClr val="tx2"/>
              </a:solidFill>
              <a:latin typeface="+mj-lt"/>
            </a:endParaRPr>
          </a:p>
          <a:p>
            <a:pPr eaLnBrk="1" hangingPunct="1">
              <a:buFont typeface="Wingdings" panose="05000000000000000000" pitchFamily="2" charset="2"/>
              <a:buChar char="v"/>
            </a:pPr>
            <a:endParaRPr lang="en-US" altLang="en-US" sz="2400" b="1" i="1" dirty="0" smtClean="0">
              <a:solidFill>
                <a:schemeClr val="tx2"/>
              </a:solidFill>
              <a:latin typeface="+mj-lt"/>
            </a:endParaRPr>
          </a:p>
          <a:p>
            <a:pPr eaLnBrk="1" hangingPunct="1">
              <a:buFont typeface="Wingdings" panose="05000000000000000000" pitchFamily="2" charset="2"/>
              <a:buChar char="v"/>
            </a:pPr>
            <a:endParaRPr lang="en-US" altLang="en-US" sz="2400" b="1" i="1" dirty="0">
              <a:solidFill>
                <a:schemeClr val="tx2"/>
              </a:solidFill>
              <a:latin typeface="+mj-lt"/>
            </a:endParaRPr>
          </a:p>
          <a:p>
            <a:pPr eaLnBrk="1" hangingPunct="1">
              <a:buFont typeface="Wingdings" panose="05000000000000000000" pitchFamily="2" charset="2"/>
              <a:buChar char="v"/>
            </a:pPr>
            <a:endParaRPr lang="en-US" altLang="en-US" sz="2400" b="1" i="1" dirty="0" smtClean="0">
              <a:solidFill>
                <a:schemeClr val="tx2"/>
              </a:solidFill>
              <a:latin typeface="+mj-lt"/>
            </a:endParaRPr>
          </a:p>
          <a:p>
            <a:pPr eaLnBrk="1" hangingPunct="1">
              <a:buFont typeface="Wingdings" panose="05000000000000000000" pitchFamily="2" charset="2"/>
              <a:buChar char="v"/>
            </a:pPr>
            <a:endParaRPr lang="en-US" altLang="en-US" sz="2400" b="1" i="1" dirty="0">
              <a:solidFill>
                <a:schemeClr val="tx2"/>
              </a:solidFill>
              <a:latin typeface="+mj-lt"/>
            </a:endParaRP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n-US" altLang="en-US" sz="2400" b="1" i="1" dirty="0" smtClean="0">
                <a:solidFill>
                  <a:schemeClr val="tx2"/>
                </a:solidFill>
                <a:latin typeface="+mj-lt"/>
              </a:rPr>
              <a:t>Purpose – Gather additional information and data relative and pertinent to the application(s) before the State Engineer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26" y="169606"/>
            <a:ext cx="8762999" cy="83328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125" y="2057400"/>
            <a:ext cx="72390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718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6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4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APPLICATIONS: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endParaRPr lang="en-US" altLang="en-US" sz="24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917575" lvl="4" eaLnBrk="1" hangingPunct="1">
              <a:buFont typeface="Wingdings" panose="05000000000000000000" pitchFamily="2" charset="2"/>
              <a:buChar char="Ø"/>
            </a:pPr>
            <a:r>
              <a:rPr lang="en-US" alt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Application to Appropriate</a:t>
            </a:r>
          </a:p>
          <a:p>
            <a:pPr marL="1828800" lvl="4" indent="0" eaLnBrk="1" hangingPunct="1">
              <a:buNone/>
            </a:pPr>
            <a:endParaRPr lang="en-US" altLang="en-US" sz="10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917575" lvl="4" eaLnBrk="1" hangingPunct="1">
              <a:buFont typeface="Wingdings" panose="05000000000000000000" pitchFamily="2" charset="2"/>
              <a:buChar char="Ø"/>
            </a:pPr>
            <a:r>
              <a:rPr lang="en-US" alt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Change Applications</a:t>
            </a:r>
          </a:p>
          <a:p>
            <a:pPr marL="1828800" lvl="4" indent="0" eaLnBrk="1" hangingPunct="1">
              <a:buNone/>
            </a:pPr>
            <a:endParaRPr lang="en-US" altLang="en-US" sz="10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917575" lvl="4" eaLnBrk="1" hangingPunct="1">
              <a:buFont typeface="Wingdings" panose="05000000000000000000" pitchFamily="2" charset="2"/>
              <a:buChar char="Ø"/>
            </a:pPr>
            <a:r>
              <a:rPr lang="en-US" alt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Temporary Applications</a:t>
            </a:r>
          </a:p>
          <a:p>
            <a:pPr marL="1828800" lvl="4" indent="0" eaLnBrk="1" hangingPunct="1">
              <a:buNone/>
            </a:pPr>
            <a:endParaRPr lang="en-US" altLang="en-US" sz="10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917575" lvl="4" eaLnBrk="1" hangingPunct="1">
              <a:buFont typeface="Wingdings" panose="05000000000000000000" pitchFamily="2" charset="2"/>
              <a:buChar char="Ø"/>
            </a:pPr>
            <a:r>
              <a:rPr lang="en-US" alt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Fixed Time Applications</a:t>
            </a:r>
          </a:p>
          <a:p>
            <a:pPr marL="1828800" lvl="4" indent="0" eaLnBrk="1" hangingPunct="1">
              <a:buNone/>
            </a:pPr>
            <a:endParaRPr lang="en-US" altLang="en-US" sz="10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917575" lvl="4" eaLnBrk="1" hangingPunct="1">
              <a:buFont typeface="Wingdings" panose="05000000000000000000" pitchFamily="2" charset="2"/>
              <a:buChar char="Ø"/>
            </a:pPr>
            <a:r>
              <a:rPr lang="en-US" alt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Exchange Applications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26" y="169606"/>
            <a:ext cx="8762999" cy="83328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335" y="1676400"/>
            <a:ext cx="3200400" cy="413582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6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4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ADMINISTRATIVE HEARINGS:</a:t>
            </a:r>
          </a:p>
          <a:p>
            <a:pPr marL="0" indent="0" eaLnBrk="1" hangingPunct="1">
              <a:buNone/>
            </a:pPr>
            <a:r>
              <a:rPr lang="en-US" altLang="en-US" sz="24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Utah Code Ann. Rule R655-6</a:t>
            </a:r>
            <a:endParaRPr lang="en-US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0" indent="0" eaLnBrk="1" hangingPunct="1">
              <a:buNone/>
            </a:pPr>
            <a:endParaRPr lang="en-US" altLang="en-US" sz="2400" b="1" i="1" dirty="0" smtClean="0">
              <a:solidFill>
                <a:schemeClr val="tx2"/>
              </a:solidFill>
              <a:latin typeface="+mj-lt"/>
            </a:endParaRP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n-US" altLang="en-US" sz="2400" b="1" i="1" u="sng" dirty="0" smtClean="0">
                <a:solidFill>
                  <a:schemeClr val="tx2"/>
                </a:solidFill>
                <a:latin typeface="+mj-lt"/>
              </a:rPr>
              <a:t>May</a:t>
            </a:r>
            <a:r>
              <a:rPr lang="en-US" altLang="en-US" sz="2400" b="1" i="1" dirty="0" smtClean="0">
                <a:solidFill>
                  <a:schemeClr val="tx2"/>
                </a:solidFill>
                <a:latin typeface="+mj-lt"/>
              </a:rPr>
              <a:t> be held if requested in a timely filed protest</a:t>
            </a:r>
          </a:p>
          <a:p>
            <a:pPr marL="0" indent="0" eaLnBrk="1" hangingPunct="1">
              <a:buNone/>
            </a:pPr>
            <a:endParaRPr lang="en-US" altLang="en-US" sz="2400" b="1" i="1" dirty="0" smtClean="0">
              <a:solidFill>
                <a:schemeClr val="tx2"/>
              </a:solidFill>
              <a:latin typeface="+mj-lt"/>
            </a:endParaRP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n-US" altLang="en-US" sz="2400" b="1" i="1" u="sng" dirty="0" smtClean="0">
                <a:solidFill>
                  <a:schemeClr val="tx2"/>
                </a:solidFill>
                <a:latin typeface="+mj-lt"/>
              </a:rPr>
              <a:t>May</a:t>
            </a:r>
            <a:r>
              <a:rPr lang="en-US" altLang="en-US" sz="2400" b="1" i="1" dirty="0" smtClean="0">
                <a:solidFill>
                  <a:schemeClr val="tx2"/>
                </a:solidFill>
                <a:latin typeface="+mj-lt"/>
              </a:rPr>
              <a:t> be held at the discretion of the Division even if a protest has not been filed</a:t>
            </a:r>
          </a:p>
          <a:p>
            <a:pPr marL="0" indent="0" eaLnBrk="1" hangingPunct="1">
              <a:buNone/>
            </a:pPr>
            <a:endParaRPr lang="en-US" altLang="en-US" sz="2400" b="1" i="1" dirty="0" smtClean="0">
              <a:solidFill>
                <a:schemeClr val="tx2"/>
              </a:solidFill>
              <a:latin typeface="+mj-lt"/>
            </a:endParaRP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n-US" altLang="en-US" sz="2400" b="1" i="1" dirty="0">
                <a:solidFill>
                  <a:schemeClr val="tx2"/>
                </a:solidFill>
              </a:rPr>
              <a:t>Informal Proceeding (</a:t>
            </a:r>
            <a:r>
              <a:rPr lang="en-US" altLang="en-US" sz="2400" b="1" i="1" u="sng" dirty="0">
                <a:solidFill>
                  <a:schemeClr val="tx2"/>
                </a:solidFill>
              </a:rPr>
              <a:t>attorney not required</a:t>
            </a:r>
            <a:r>
              <a:rPr lang="en-US" altLang="en-US" sz="2400" b="1" i="1" dirty="0">
                <a:solidFill>
                  <a:schemeClr val="tx2"/>
                </a:solidFill>
              </a:rPr>
              <a:t>)</a:t>
            </a:r>
          </a:p>
          <a:p>
            <a:pPr marL="0" indent="0" eaLnBrk="1" hangingPunct="1">
              <a:buNone/>
            </a:pPr>
            <a:endParaRPr lang="en-US" altLang="en-US" sz="2400" b="1" i="1" dirty="0" smtClean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26" y="169606"/>
            <a:ext cx="8762999" cy="833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45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6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4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ADMINISTRATIVE HEARINGS:</a:t>
            </a:r>
          </a:p>
          <a:p>
            <a:pPr marL="0" indent="0" eaLnBrk="1" hangingPunct="1">
              <a:buNone/>
            </a:pPr>
            <a:r>
              <a:rPr lang="en-US" altLang="en-US" sz="24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Utah Code Ann. Rule R655-6</a:t>
            </a:r>
            <a:endParaRPr lang="en-US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0" indent="0" eaLnBrk="1" hangingPunct="1">
              <a:buNone/>
            </a:pPr>
            <a:endParaRPr lang="en-US" altLang="en-US" sz="2400" b="1" i="1" dirty="0" smtClean="0">
              <a:solidFill>
                <a:schemeClr val="tx2"/>
              </a:solidFill>
              <a:latin typeface="+mj-lt"/>
            </a:endParaRP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n-US" altLang="en-US" sz="2400" b="1" i="1" dirty="0" smtClean="0">
                <a:solidFill>
                  <a:schemeClr val="tx2"/>
                </a:solidFill>
                <a:latin typeface="+mj-lt"/>
              </a:rPr>
              <a:t>Open to all </a:t>
            </a:r>
            <a:r>
              <a:rPr lang="en-US" altLang="en-US" sz="2400" b="1" i="1" u="sng" dirty="0" smtClean="0">
                <a:solidFill>
                  <a:schemeClr val="tx2"/>
                </a:solidFill>
                <a:latin typeface="+mj-lt"/>
              </a:rPr>
              <a:t>Parties </a:t>
            </a:r>
            <a:r>
              <a:rPr lang="en-US" altLang="en-US" sz="2400" b="1" i="1" dirty="0" smtClean="0">
                <a:solidFill>
                  <a:schemeClr val="tx2"/>
                </a:solidFill>
                <a:latin typeface="+mj-lt"/>
              </a:rPr>
              <a:t>– </a:t>
            </a:r>
            <a:r>
              <a:rPr lang="en-US" altLang="en-US" sz="24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introduce evidence</a:t>
            </a:r>
            <a:r>
              <a:rPr lang="en-US" altLang="en-US" sz="2400" b="1" i="1" dirty="0" smtClean="0">
                <a:solidFill>
                  <a:schemeClr val="tx2"/>
                </a:solidFill>
                <a:latin typeface="+mj-lt"/>
              </a:rPr>
              <a:t>, examine and cross-examine witnesses, </a:t>
            </a:r>
            <a:r>
              <a:rPr lang="en-US" altLang="en-US" sz="24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make arguments </a:t>
            </a:r>
            <a:r>
              <a:rPr lang="en-US" altLang="en-US" sz="2400" b="1" i="1" dirty="0" smtClean="0">
                <a:solidFill>
                  <a:schemeClr val="tx2"/>
                </a:solidFill>
                <a:latin typeface="+mj-lt"/>
              </a:rPr>
              <a:t>and fully participate in the proceeding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endParaRPr lang="en-US" altLang="en-US" sz="2400" b="1" i="1" dirty="0" smtClean="0">
              <a:solidFill>
                <a:schemeClr val="tx2"/>
              </a:solidFill>
              <a:latin typeface="+mj-lt"/>
            </a:endParaRP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n-US" altLang="en-US" sz="2400" b="1" i="1" u="sng" dirty="0" smtClean="0">
                <a:solidFill>
                  <a:schemeClr val="tx2"/>
                </a:solidFill>
                <a:latin typeface="+mj-lt"/>
              </a:rPr>
              <a:t>“Party”</a:t>
            </a:r>
            <a:r>
              <a:rPr lang="en-US" altLang="en-US" sz="2400" b="1" i="1" dirty="0" smtClean="0">
                <a:solidFill>
                  <a:schemeClr val="tx2"/>
                </a:solidFill>
                <a:latin typeface="+mj-lt"/>
              </a:rPr>
              <a:t> – </a:t>
            </a:r>
            <a:r>
              <a:rPr lang="en-US" altLang="en-US" sz="2400" b="1" i="1" u="sng" dirty="0" smtClean="0">
                <a:solidFill>
                  <a:schemeClr val="tx2"/>
                </a:solidFill>
                <a:latin typeface="+mj-lt"/>
              </a:rPr>
              <a:t>person commencing an adjudicative proceeding</a:t>
            </a:r>
            <a:r>
              <a:rPr lang="en-US" altLang="en-US" sz="2400" b="1" i="1" dirty="0" smtClean="0">
                <a:solidFill>
                  <a:schemeClr val="tx2"/>
                </a:solidFill>
                <a:latin typeface="+mj-lt"/>
              </a:rPr>
              <a:t>, all respondents, all protestants, all persons permitted to intervene, all persons authorized by statute or agency rule to participate as parties</a:t>
            </a:r>
            <a:endParaRPr lang="en-US" altLang="en-US" sz="2400" b="1" i="1" u="sng" dirty="0" smtClean="0">
              <a:solidFill>
                <a:schemeClr val="tx2"/>
              </a:solidFill>
              <a:latin typeface="+mj-lt"/>
            </a:endParaRPr>
          </a:p>
          <a:p>
            <a:pPr marL="0" indent="0" eaLnBrk="1" hangingPunct="1">
              <a:buNone/>
            </a:pPr>
            <a:endParaRPr lang="en-US" altLang="en-US" sz="2400" b="1" i="1" dirty="0" smtClean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26" y="169606"/>
            <a:ext cx="8762999" cy="833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25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6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4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ADMINISTRATIVE HEARINGS:</a:t>
            </a:r>
          </a:p>
          <a:p>
            <a:pPr marL="0" indent="0" eaLnBrk="1" hangingPunct="1">
              <a:buNone/>
            </a:pPr>
            <a:r>
              <a:rPr lang="en-US" altLang="en-US" sz="24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Utah Code Ann. Rule R655-6</a:t>
            </a:r>
            <a:endParaRPr lang="en-US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0" indent="0" eaLnBrk="1" hangingPunct="1">
              <a:buNone/>
            </a:pPr>
            <a:endParaRPr lang="en-US" altLang="en-US" sz="2400" b="1" i="1" dirty="0" smtClean="0">
              <a:solidFill>
                <a:schemeClr val="tx2"/>
              </a:solidFill>
              <a:latin typeface="+mj-lt"/>
            </a:endParaRP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n-US" altLang="en-US" sz="2400" b="1" i="1" dirty="0" smtClean="0">
                <a:solidFill>
                  <a:schemeClr val="tx2"/>
                </a:solidFill>
                <a:latin typeface="+mj-lt"/>
              </a:rPr>
              <a:t>Non-Party participation – person acting as a witness for a party or participating as part of the Division’s investigative and fact finding powers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endParaRPr lang="en-US" altLang="en-US" sz="2400" b="1" i="1" dirty="0" smtClean="0">
              <a:solidFill>
                <a:schemeClr val="tx2"/>
              </a:solidFill>
              <a:latin typeface="+mj-lt"/>
            </a:endParaRP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n-US" altLang="en-US" sz="2400" b="1" i="1" dirty="0" smtClean="0">
                <a:solidFill>
                  <a:schemeClr val="tx2"/>
                </a:solidFill>
                <a:latin typeface="+mj-lt"/>
              </a:rPr>
              <a:t>Such a person is </a:t>
            </a:r>
            <a:r>
              <a:rPr lang="en-US" altLang="en-US" sz="2400" b="1" i="1" u="sng" dirty="0" smtClean="0">
                <a:solidFill>
                  <a:schemeClr val="tx2"/>
                </a:solidFill>
                <a:latin typeface="+mj-lt"/>
              </a:rPr>
              <a:t>not a party to the proceeding </a:t>
            </a:r>
            <a:r>
              <a:rPr lang="en-US" altLang="en-US" sz="2400" b="1" i="1" dirty="0" smtClean="0">
                <a:solidFill>
                  <a:schemeClr val="tx2"/>
                </a:solidFill>
                <a:latin typeface="+mj-lt"/>
              </a:rPr>
              <a:t>and may not seek judicial review</a:t>
            </a:r>
          </a:p>
          <a:p>
            <a:pPr marL="0" indent="0" eaLnBrk="1" hangingPunct="1">
              <a:buNone/>
            </a:pPr>
            <a:endParaRPr lang="en-US" altLang="en-US" sz="2400" b="1" i="1" dirty="0" smtClean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26" y="169606"/>
            <a:ext cx="8762999" cy="833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30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6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4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ADMINISTRATIVE HEARINGS:</a:t>
            </a:r>
          </a:p>
          <a:p>
            <a:pPr marL="0" indent="0" eaLnBrk="1" hangingPunct="1">
              <a:buNone/>
            </a:pPr>
            <a:r>
              <a:rPr lang="en-US" altLang="en-US" sz="24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Utah Alunite Corporation v. Jones (2016)</a:t>
            </a:r>
            <a:endParaRPr lang="en-US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0" indent="0" eaLnBrk="1" hangingPunct="1">
              <a:buNone/>
            </a:pPr>
            <a:endParaRPr lang="en-US" altLang="en-US" sz="2400" b="1" i="1" dirty="0" smtClean="0">
              <a:solidFill>
                <a:schemeClr val="tx2"/>
              </a:solidFill>
              <a:latin typeface="+mj-lt"/>
            </a:endParaRP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n-US" altLang="en-US" sz="2400" b="1" i="1" dirty="0" smtClean="0">
                <a:solidFill>
                  <a:schemeClr val="tx2"/>
                </a:solidFill>
                <a:latin typeface="+mj-lt"/>
              </a:rPr>
              <a:t>“Therefore, although Appellants are </a:t>
            </a:r>
            <a:r>
              <a:rPr lang="en-US" altLang="en-US" sz="2400" b="1" i="1" u="sng" dirty="0" smtClean="0">
                <a:solidFill>
                  <a:schemeClr val="tx2"/>
                </a:solidFill>
                <a:latin typeface="+mj-lt"/>
              </a:rPr>
              <a:t>aggrieved persons</a:t>
            </a:r>
            <a:r>
              <a:rPr lang="en-US" altLang="en-US" sz="2400" b="1" i="1" dirty="0" smtClean="0">
                <a:solidFill>
                  <a:schemeClr val="tx2"/>
                </a:solidFill>
                <a:latin typeface="+mj-lt"/>
              </a:rPr>
              <a:t>, they lack standing because only persons that are both aggrieved and qualify as parties – </a:t>
            </a:r>
            <a:r>
              <a:rPr lang="en-US" altLang="en-US" sz="2400" b="1" i="1" u="sng" dirty="0" smtClean="0">
                <a:solidFill>
                  <a:schemeClr val="tx2"/>
                </a:solidFill>
                <a:latin typeface="+mj-lt"/>
              </a:rPr>
              <a:t>aggrieved parties </a:t>
            </a:r>
            <a:r>
              <a:rPr lang="en-US" altLang="en-US" sz="2400" b="1" i="1" dirty="0" smtClean="0">
                <a:solidFill>
                  <a:schemeClr val="tx2"/>
                </a:solidFill>
                <a:latin typeface="+mj-lt"/>
              </a:rPr>
              <a:t>– have standing under section 73-3-14 and UAPA to contest a decision of the State Engineer.”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26" y="169606"/>
            <a:ext cx="8762999" cy="833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3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6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8307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4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ADMINISTRATIVE HEARINGS:</a:t>
            </a:r>
            <a:r>
              <a:rPr lang="en-US" altLang="en-US" sz="24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</a:t>
            </a:r>
            <a:endParaRPr lang="en-US" altLang="en-US" sz="2400" b="1" i="1" dirty="0" smtClean="0">
              <a:solidFill>
                <a:schemeClr val="tx2"/>
              </a:solidFill>
              <a:latin typeface="+mj-lt"/>
            </a:endParaRP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n-US" altLang="en-US" sz="2400" b="1" i="1" dirty="0" smtClean="0">
                <a:solidFill>
                  <a:schemeClr val="tx2"/>
                </a:solidFill>
                <a:latin typeface="+mj-lt"/>
              </a:rPr>
              <a:t>Purpose – Gather additional </a:t>
            </a:r>
            <a:r>
              <a:rPr lang="en-US" altLang="en-US" sz="2400" b="1" i="1" u="sng" dirty="0" smtClean="0">
                <a:solidFill>
                  <a:schemeClr val="tx2"/>
                </a:solidFill>
                <a:latin typeface="+mj-lt"/>
              </a:rPr>
              <a:t>information and data (evidence) </a:t>
            </a:r>
            <a:r>
              <a:rPr lang="en-US" altLang="en-US" sz="2400" b="1" i="1" dirty="0" smtClean="0">
                <a:solidFill>
                  <a:schemeClr val="tx2"/>
                </a:solidFill>
                <a:latin typeface="+mj-lt"/>
              </a:rPr>
              <a:t>relative and pertinent to the application(s):</a:t>
            </a:r>
          </a:p>
          <a:p>
            <a:pPr marL="0" indent="0" eaLnBrk="1" hangingPunct="1">
              <a:buNone/>
            </a:pPr>
            <a:endParaRPr lang="en-US" altLang="en-US" sz="1050" b="1" i="1" dirty="0" smtClean="0">
              <a:solidFill>
                <a:schemeClr val="tx2"/>
              </a:solidFill>
              <a:latin typeface="+mj-lt"/>
            </a:endParaRPr>
          </a:p>
          <a:p>
            <a:pPr lvl="1" eaLnBrk="1" hangingPunct="1">
              <a:buFont typeface="Wingdings" panose="05000000000000000000" pitchFamily="2" charset="2"/>
              <a:buChar char="v"/>
            </a:pPr>
            <a:r>
              <a:rPr lang="en-US" altLang="en-US" sz="2000" b="1" i="1" dirty="0">
                <a:solidFill>
                  <a:schemeClr val="tx2"/>
                </a:solidFill>
              </a:rPr>
              <a:t>unappropriated water in the proposed </a:t>
            </a:r>
            <a:r>
              <a:rPr lang="en-US" altLang="en-US" sz="2000" b="1" i="1" dirty="0" smtClean="0">
                <a:solidFill>
                  <a:schemeClr val="tx2"/>
                </a:solidFill>
              </a:rPr>
              <a:t>source</a:t>
            </a:r>
          </a:p>
          <a:p>
            <a:pPr lvl="1" eaLnBrk="1" hangingPunct="1">
              <a:buFont typeface="Wingdings" panose="05000000000000000000" pitchFamily="2" charset="2"/>
              <a:buChar char="v"/>
            </a:pPr>
            <a:r>
              <a:rPr lang="en-US" altLang="en-US" sz="2000" b="1" i="1" dirty="0">
                <a:solidFill>
                  <a:schemeClr val="tx2"/>
                </a:solidFill>
              </a:rPr>
              <a:t>not impair existing rights or interfere with the more beneficial use of the </a:t>
            </a:r>
            <a:r>
              <a:rPr lang="en-US" altLang="en-US" sz="2000" b="1" i="1" dirty="0" smtClean="0">
                <a:solidFill>
                  <a:schemeClr val="tx2"/>
                </a:solidFill>
              </a:rPr>
              <a:t>water / quantity impairment</a:t>
            </a:r>
          </a:p>
          <a:p>
            <a:pPr lvl="1" eaLnBrk="1" hangingPunct="1">
              <a:buFont typeface="Wingdings" panose="05000000000000000000" pitchFamily="2" charset="2"/>
              <a:buChar char="v"/>
            </a:pPr>
            <a:r>
              <a:rPr lang="en-US" altLang="en-US" sz="2000" b="1" i="1" dirty="0">
                <a:solidFill>
                  <a:schemeClr val="tx2"/>
                </a:solidFill>
              </a:rPr>
              <a:t>physically and economically </a:t>
            </a:r>
            <a:r>
              <a:rPr lang="en-US" altLang="en-US" sz="2000" b="1" i="1" dirty="0" smtClean="0">
                <a:solidFill>
                  <a:schemeClr val="tx2"/>
                </a:solidFill>
              </a:rPr>
              <a:t>feasible; </a:t>
            </a:r>
            <a:r>
              <a:rPr lang="en-US" altLang="en-US" sz="2000" b="1" i="1" dirty="0">
                <a:solidFill>
                  <a:schemeClr val="tx2"/>
                </a:solidFill>
              </a:rPr>
              <a:t>not prove detrimental to the public </a:t>
            </a:r>
            <a:r>
              <a:rPr lang="en-US" altLang="en-US" sz="2000" b="1" i="1" dirty="0" smtClean="0">
                <a:solidFill>
                  <a:schemeClr val="tx2"/>
                </a:solidFill>
              </a:rPr>
              <a:t>welfare</a:t>
            </a:r>
          </a:p>
          <a:p>
            <a:pPr lvl="1" eaLnBrk="1" hangingPunct="1">
              <a:buFont typeface="Wingdings" panose="05000000000000000000" pitchFamily="2" charset="2"/>
              <a:buChar char="v"/>
            </a:pPr>
            <a:r>
              <a:rPr lang="en-US" altLang="en-US" sz="2000" b="1" i="1" dirty="0">
                <a:solidFill>
                  <a:schemeClr val="tx2"/>
                </a:solidFill>
              </a:rPr>
              <a:t>financial ability to complete the proposed </a:t>
            </a:r>
            <a:r>
              <a:rPr lang="en-US" altLang="en-US" sz="2000" b="1" i="1" dirty="0" smtClean="0">
                <a:solidFill>
                  <a:schemeClr val="tx2"/>
                </a:solidFill>
              </a:rPr>
              <a:t>works</a:t>
            </a:r>
          </a:p>
          <a:p>
            <a:pPr lvl="1" eaLnBrk="1" hangingPunct="1">
              <a:buFont typeface="Wingdings" panose="05000000000000000000" pitchFamily="2" charset="2"/>
              <a:buChar char="v"/>
            </a:pPr>
            <a:r>
              <a:rPr lang="en-US" altLang="en-US" sz="2000" b="1" i="1" dirty="0">
                <a:solidFill>
                  <a:schemeClr val="tx2"/>
                </a:solidFill>
              </a:rPr>
              <a:t>filed in good faith and not for purposes of speculation or monopoly</a:t>
            </a:r>
          </a:p>
          <a:p>
            <a:pPr lvl="1" eaLnBrk="1" hangingPunct="1">
              <a:buFont typeface="Wingdings" panose="05000000000000000000" pitchFamily="2" charset="2"/>
              <a:buChar char="v"/>
            </a:pPr>
            <a:r>
              <a:rPr lang="en-US" altLang="en-US" sz="2000" b="1" i="1" dirty="0" smtClean="0">
                <a:solidFill>
                  <a:schemeClr val="tx2"/>
                </a:solidFill>
              </a:rPr>
              <a:t> </a:t>
            </a:r>
            <a:r>
              <a:rPr lang="en-US" altLang="en-US" sz="2000" b="1" i="1" dirty="0">
                <a:solidFill>
                  <a:schemeClr val="tx2"/>
                </a:solidFill>
              </a:rPr>
              <a:t>unreasonably affect public recreation or the natural stream </a:t>
            </a:r>
            <a:r>
              <a:rPr lang="en-US" altLang="en-US" sz="2000" b="1" i="1" dirty="0" smtClean="0">
                <a:solidFill>
                  <a:schemeClr val="tx2"/>
                </a:solidFill>
              </a:rPr>
              <a:t>environment</a:t>
            </a:r>
          </a:p>
          <a:p>
            <a:pPr lvl="1" eaLnBrk="1" hangingPunct="1">
              <a:buFont typeface="Wingdings" panose="05000000000000000000" pitchFamily="2" charset="2"/>
              <a:buChar char="v"/>
            </a:pPr>
            <a:r>
              <a:rPr lang="en-US" altLang="en-US" sz="2000" b="1" i="1" dirty="0" smtClean="0">
                <a:solidFill>
                  <a:schemeClr val="tx2"/>
                </a:solidFill>
              </a:rPr>
              <a:t>the </a:t>
            </a:r>
            <a:r>
              <a:rPr lang="en-US" altLang="en-US" sz="2000" b="1" i="1" dirty="0">
                <a:solidFill>
                  <a:schemeClr val="tx2"/>
                </a:solidFill>
              </a:rPr>
              <a:t>application complies with a groundwater management </a:t>
            </a:r>
            <a:r>
              <a:rPr lang="en-US" altLang="en-US" sz="2000" b="1" i="1" dirty="0" smtClean="0">
                <a:solidFill>
                  <a:schemeClr val="tx2"/>
                </a:solidFill>
              </a:rPr>
              <a:t>plan*</a:t>
            </a:r>
          </a:p>
          <a:p>
            <a:pPr lvl="1" eaLnBrk="1" hangingPunct="1">
              <a:buFont typeface="Wingdings" panose="05000000000000000000" pitchFamily="2" charset="2"/>
              <a:buChar char="v"/>
            </a:pPr>
            <a:endParaRPr lang="en-US" altLang="en-US" sz="2000" b="1" i="1" dirty="0">
              <a:solidFill>
                <a:schemeClr val="tx2"/>
              </a:solidFill>
            </a:endParaRPr>
          </a:p>
          <a:p>
            <a:pPr lvl="1" eaLnBrk="1" hangingPunct="1">
              <a:buFont typeface="Wingdings" panose="05000000000000000000" pitchFamily="2" charset="2"/>
              <a:buChar char="v"/>
            </a:pPr>
            <a:endParaRPr lang="en-US" altLang="en-US" sz="2000" b="1" i="1" dirty="0" smtClean="0">
              <a:solidFill>
                <a:schemeClr val="tx2"/>
              </a:solidFill>
            </a:endParaRPr>
          </a:p>
          <a:p>
            <a:pPr lvl="1" eaLnBrk="1" hangingPunct="1">
              <a:buFont typeface="Wingdings" panose="05000000000000000000" pitchFamily="2" charset="2"/>
              <a:buChar char="v"/>
            </a:pPr>
            <a:endParaRPr lang="en-US" altLang="en-US" sz="2000" b="1" i="1" dirty="0" smtClean="0">
              <a:solidFill>
                <a:schemeClr val="tx2"/>
              </a:solidFill>
            </a:endParaRPr>
          </a:p>
          <a:p>
            <a:pPr lvl="1" eaLnBrk="1" hangingPunct="1">
              <a:buFont typeface="Wingdings" panose="05000000000000000000" pitchFamily="2" charset="2"/>
              <a:buChar char="v"/>
            </a:pPr>
            <a:endParaRPr lang="en-US" altLang="en-US" sz="2000" b="1" i="1" dirty="0">
              <a:solidFill>
                <a:schemeClr val="tx2"/>
              </a:solidFill>
            </a:endParaRPr>
          </a:p>
          <a:p>
            <a:pPr lvl="1" eaLnBrk="1" hangingPunct="1">
              <a:buFont typeface="Wingdings" panose="05000000000000000000" pitchFamily="2" charset="2"/>
              <a:buChar char="v"/>
            </a:pPr>
            <a:endParaRPr lang="en-US" altLang="en-US" sz="2000" b="1" i="1" dirty="0" smtClean="0">
              <a:solidFill>
                <a:schemeClr val="tx2"/>
              </a:solidFill>
            </a:endParaRPr>
          </a:p>
          <a:p>
            <a:pPr lvl="1" eaLnBrk="1" hangingPunct="1">
              <a:buFont typeface="Wingdings" panose="05000000000000000000" pitchFamily="2" charset="2"/>
              <a:buChar char="v"/>
            </a:pPr>
            <a:endParaRPr lang="en-US" altLang="en-US" sz="2000" b="1" i="1" dirty="0" smtClean="0">
              <a:solidFill>
                <a:schemeClr val="tx2"/>
              </a:solidFill>
              <a:latin typeface="+mj-lt"/>
            </a:endParaRPr>
          </a:p>
          <a:p>
            <a:pPr eaLnBrk="1" hangingPunct="1">
              <a:buFont typeface="Wingdings" panose="05000000000000000000" pitchFamily="2" charset="2"/>
              <a:buChar char="v"/>
            </a:pPr>
            <a:endParaRPr lang="en-US" altLang="en-US" sz="2400" b="1" i="1" dirty="0" smtClean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26" y="169606"/>
            <a:ext cx="8762999" cy="833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18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6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4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APPROVAL CRITERIA:</a:t>
            </a:r>
          </a:p>
          <a:p>
            <a:pPr marL="0" indent="0" eaLnBrk="1" hangingPunct="1">
              <a:buNone/>
            </a:pPr>
            <a:r>
              <a:rPr lang="en-US" altLang="en-US" sz="24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Utah Code Ann. </a:t>
            </a:r>
            <a:r>
              <a:rPr lang="en-US" sz="24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§73-3-8</a:t>
            </a:r>
            <a:endParaRPr lang="en-US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0" indent="0" eaLnBrk="1" hangingPunct="1">
              <a:buNone/>
            </a:pPr>
            <a:r>
              <a:rPr lang="en-US" altLang="en-US" sz="24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</a:t>
            </a:r>
          </a:p>
          <a:p>
            <a:pPr marL="0" indent="0" eaLnBrk="1" hangingPunct="1">
              <a:buNone/>
            </a:pPr>
            <a:r>
              <a:rPr lang="en-US" altLang="en-US" sz="24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altLang="en-US" sz="24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altLang="en-US" sz="2400" b="1" i="1" dirty="0" smtClean="0">
                <a:solidFill>
                  <a:schemeClr val="tx2"/>
                </a:solidFill>
                <a:latin typeface="+mj-lt"/>
              </a:rPr>
              <a:t>(1)(a) It shall be the </a:t>
            </a:r>
            <a:r>
              <a:rPr lang="en-US" altLang="en-US" sz="2400" b="1" i="1" u="sng" dirty="0" smtClean="0">
                <a:solidFill>
                  <a:schemeClr val="tx2"/>
                </a:solidFill>
                <a:latin typeface="+mj-lt"/>
              </a:rPr>
              <a:t>duty of the State Engineer to approve </a:t>
            </a:r>
            <a:r>
              <a:rPr lang="en-US" altLang="en-US" sz="2400" b="1" i="1" dirty="0" smtClean="0">
                <a:solidFill>
                  <a:schemeClr val="tx2"/>
                </a:solidFill>
                <a:latin typeface="+mj-lt"/>
              </a:rPr>
              <a:t>an application if there is reason to believe:	</a:t>
            </a:r>
          </a:p>
          <a:p>
            <a:pPr marL="0" indent="0" eaLnBrk="1" hangingPunct="1">
              <a:buNone/>
            </a:pPr>
            <a:endParaRPr lang="en-US" altLang="en-US" sz="2400" b="1" i="1" dirty="0">
              <a:solidFill>
                <a:schemeClr val="tx2"/>
              </a:solidFill>
              <a:latin typeface="+mj-lt"/>
            </a:endParaRPr>
          </a:p>
          <a:p>
            <a:pPr marL="1376363" indent="-1376363" eaLnBrk="1" hangingPunct="1">
              <a:buNone/>
            </a:pPr>
            <a:r>
              <a:rPr lang="en-US" altLang="en-US" sz="2400" b="1" i="1" dirty="0" smtClean="0">
                <a:solidFill>
                  <a:schemeClr val="tx2"/>
                </a:solidFill>
                <a:latin typeface="+mj-lt"/>
              </a:rPr>
              <a:t>	</a:t>
            </a:r>
            <a:endParaRPr lang="en-US" altLang="en-US" sz="2200" b="1" i="1" u="sng" dirty="0" smtClean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26" y="169606"/>
            <a:ext cx="8762999" cy="83328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3962400"/>
            <a:ext cx="3143250" cy="1782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85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6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4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APPROVAL CRITERIA:</a:t>
            </a:r>
          </a:p>
          <a:p>
            <a:pPr marL="0" indent="0" eaLnBrk="1" hangingPunct="1">
              <a:buNone/>
            </a:pPr>
            <a:r>
              <a:rPr lang="en-US" altLang="en-US" sz="24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Utah Code Ann. </a:t>
            </a:r>
            <a:r>
              <a:rPr lang="en-US" sz="24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§73-3-8</a:t>
            </a:r>
            <a:endParaRPr lang="en-US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0" indent="0" eaLnBrk="1" hangingPunct="1">
              <a:buNone/>
            </a:pPr>
            <a:r>
              <a:rPr lang="en-US" altLang="en-US" sz="24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</a:t>
            </a:r>
          </a:p>
          <a:p>
            <a:pPr marL="0" indent="0" eaLnBrk="1" hangingPunct="1">
              <a:buNone/>
            </a:pPr>
            <a:r>
              <a:rPr lang="en-US" altLang="en-US" sz="24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altLang="en-US" sz="24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altLang="en-US" sz="2400" b="1" i="1" dirty="0" smtClean="0">
                <a:solidFill>
                  <a:schemeClr val="tx2"/>
                </a:solidFill>
                <a:latin typeface="+mj-lt"/>
              </a:rPr>
              <a:t>(1)(c) If an application does not meet the requirements of this section, it shall be rejected.	</a:t>
            </a:r>
          </a:p>
          <a:p>
            <a:pPr marL="0" indent="0" eaLnBrk="1" hangingPunct="1">
              <a:buNone/>
            </a:pPr>
            <a:endParaRPr lang="en-US" altLang="en-US" sz="2400" b="1" i="1" dirty="0">
              <a:solidFill>
                <a:schemeClr val="tx2"/>
              </a:solidFill>
              <a:latin typeface="+mj-lt"/>
            </a:endParaRPr>
          </a:p>
          <a:p>
            <a:pPr marL="0" indent="0" eaLnBrk="1" hangingPunct="1">
              <a:buNone/>
            </a:pPr>
            <a:r>
              <a:rPr lang="en-US" altLang="en-US" sz="2400" b="1" i="1" dirty="0" smtClean="0">
                <a:solidFill>
                  <a:schemeClr val="tx2"/>
                </a:solidFill>
                <a:latin typeface="+mj-lt"/>
              </a:rPr>
              <a:t>	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26" y="169606"/>
            <a:ext cx="8762999" cy="83328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3810000"/>
            <a:ext cx="3761880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31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6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marL="0" indent="0" eaLnBrk="1" hangingPunct="1">
              <a:buNone/>
            </a:pPr>
            <a:endParaRPr lang="en-US" altLang="en-US" sz="2400" b="1" i="1" dirty="0" smtClean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26" y="169606"/>
            <a:ext cx="8762999" cy="833284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152400"/>
            <a:ext cx="8793725" cy="651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886200" y="4906296"/>
            <a:ext cx="4868640" cy="769441"/>
          </a:xfrm>
          <a:prstGeom prst="rect">
            <a:avLst/>
          </a:prstGeom>
          <a:solidFill>
            <a:srgbClr val="FFFFCC">
              <a:alpha val="44000"/>
            </a:srgbClr>
          </a:solidFill>
          <a:effectLst/>
        </p:spPr>
        <p:txBody>
          <a:bodyPr wrap="none">
            <a:spAutoFit/>
          </a:bodyPr>
          <a:lstStyle/>
          <a:p>
            <a:r>
              <a:rPr lang="en-US" sz="44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96000" endPos="85000" dist="29997" dir="5400000" sy="-100000" algn="bl" rotWithShape="0"/>
                </a:effectLst>
              </a:rPr>
              <a:t>DIVISION POLICY</a:t>
            </a:r>
            <a:endParaRPr lang="en-US" sz="4400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96000" endPos="85000" dist="29997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491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6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8307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4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SITE SPECIFIC</a:t>
            </a:r>
          </a:p>
          <a:p>
            <a:pPr marL="0" indent="0" eaLnBrk="1" hangingPunct="1">
              <a:buNone/>
            </a:pPr>
            <a:r>
              <a:rPr lang="en-US" altLang="en-US" sz="4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POLICY:</a:t>
            </a:r>
            <a:r>
              <a:rPr lang="en-US" altLang="en-US" sz="24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</a:t>
            </a:r>
            <a:endParaRPr lang="en-US" altLang="en-US" sz="2400" b="1" i="1" dirty="0" smtClean="0">
              <a:solidFill>
                <a:schemeClr val="tx2"/>
              </a:solidFill>
              <a:latin typeface="+mj-lt"/>
            </a:endParaRPr>
          </a:p>
          <a:p>
            <a:pPr marL="0" indent="0" eaLnBrk="1" hangingPunct="1">
              <a:buNone/>
            </a:pPr>
            <a:endParaRPr lang="en-US" altLang="en-US" sz="1050" b="1" i="1" dirty="0" smtClean="0">
              <a:solidFill>
                <a:schemeClr val="tx2"/>
              </a:solidFill>
              <a:latin typeface="+mj-lt"/>
            </a:endParaRPr>
          </a:p>
          <a:p>
            <a:pPr marL="457200" lvl="1" indent="0" eaLnBrk="1" hangingPunct="1">
              <a:buNone/>
            </a:pPr>
            <a:endParaRPr lang="en-US" altLang="en-US" sz="2000" b="1" i="1" dirty="0" smtClean="0">
              <a:solidFill>
                <a:schemeClr val="tx2"/>
              </a:solidFill>
            </a:endParaRPr>
          </a:p>
          <a:p>
            <a:pPr lvl="1" eaLnBrk="1" hangingPunct="1">
              <a:buFont typeface="Wingdings" panose="05000000000000000000" pitchFamily="2" charset="2"/>
              <a:buChar char="v"/>
            </a:pPr>
            <a:endParaRPr lang="en-US" altLang="en-US" sz="2000" b="1" i="1" dirty="0" smtClean="0">
              <a:solidFill>
                <a:schemeClr val="tx2"/>
              </a:solidFill>
            </a:endParaRPr>
          </a:p>
          <a:p>
            <a:pPr lvl="1" eaLnBrk="1" hangingPunct="1">
              <a:buFont typeface="Wingdings" panose="05000000000000000000" pitchFamily="2" charset="2"/>
              <a:buChar char="v"/>
            </a:pPr>
            <a:endParaRPr lang="en-US" altLang="en-US" sz="2000" b="1" i="1" dirty="0">
              <a:solidFill>
                <a:schemeClr val="tx2"/>
              </a:solidFill>
            </a:endParaRPr>
          </a:p>
          <a:p>
            <a:pPr lvl="1" eaLnBrk="1" hangingPunct="1">
              <a:buFont typeface="Wingdings" panose="05000000000000000000" pitchFamily="2" charset="2"/>
              <a:buChar char="v"/>
            </a:pPr>
            <a:endParaRPr lang="en-US" altLang="en-US" sz="2000" b="1" i="1" dirty="0" smtClean="0">
              <a:solidFill>
                <a:schemeClr val="tx2"/>
              </a:solidFill>
            </a:endParaRPr>
          </a:p>
          <a:p>
            <a:pPr lvl="1" eaLnBrk="1" hangingPunct="1">
              <a:buFont typeface="Wingdings" panose="05000000000000000000" pitchFamily="2" charset="2"/>
              <a:buChar char="v"/>
            </a:pPr>
            <a:endParaRPr lang="en-US" altLang="en-US" sz="2000" b="1" i="1" dirty="0" smtClean="0">
              <a:solidFill>
                <a:schemeClr val="tx2"/>
              </a:solidFill>
              <a:latin typeface="+mj-lt"/>
            </a:endParaRPr>
          </a:p>
          <a:p>
            <a:pPr eaLnBrk="1" hangingPunct="1">
              <a:buFont typeface="Wingdings" panose="05000000000000000000" pitchFamily="2" charset="2"/>
              <a:buChar char="v"/>
            </a:pPr>
            <a:endParaRPr lang="en-US" altLang="en-US" sz="2400" b="1" i="1" dirty="0" smtClean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26" y="169606"/>
            <a:ext cx="8762999" cy="83328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852" y="1143000"/>
            <a:ext cx="4191000" cy="51803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048000"/>
            <a:ext cx="27432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13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6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8307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4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SITE SPECIFIC POLICY:</a:t>
            </a:r>
            <a:r>
              <a:rPr lang="en-US" altLang="en-US" sz="24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</a:t>
            </a:r>
            <a:endParaRPr lang="en-US" altLang="en-US" sz="2400" b="1" i="1" dirty="0" smtClean="0">
              <a:solidFill>
                <a:schemeClr val="tx2"/>
              </a:solidFill>
              <a:latin typeface="+mj-lt"/>
            </a:endParaRPr>
          </a:p>
          <a:p>
            <a:pPr marL="0" indent="0" eaLnBrk="1" hangingPunct="1">
              <a:buNone/>
            </a:pPr>
            <a:endParaRPr lang="en-US" altLang="en-US" sz="1050" b="1" i="1" dirty="0" smtClean="0">
              <a:solidFill>
                <a:schemeClr val="tx2"/>
              </a:solidFill>
              <a:latin typeface="+mj-lt"/>
            </a:endParaRPr>
          </a:p>
          <a:p>
            <a:pPr marL="225425" indent="0" eaLnBrk="1" hangingPunct="1">
              <a:buNone/>
            </a:pPr>
            <a:r>
              <a:rPr lang="en-US" altLang="en-US" b="1" i="1" u="sng" dirty="0" smtClean="0">
                <a:solidFill>
                  <a:schemeClr val="tx2"/>
                </a:solidFill>
                <a:latin typeface="+mj-lt"/>
              </a:rPr>
              <a:t>Southeastern Utah</a:t>
            </a:r>
          </a:p>
          <a:p>
            <a:pPr lvl="1" eaLnBrk="1" hangingPunct="1">
              <a:buFont typeface="Wingdings" panose="05000000000000000000" pitchFamily="2" charset="2"/>
              <a:buChar char="v"/>
            </a:pPr>
            <a:r>
              <a:rPr lang="en-US" altLang="en-US" sz="2400" b="1" i="1" dirty="0" smtClean="0">
                <a:solidFill>
                  <a:schemeClr val="tx2"/>
                </a:solidFill>
              </a:rPr>
              <a:t>  Town of Castle Valley Policy  </a:t>
            </a:r>
          </a:p>
          <a:p>
            <a:pPr lvl="1" eaLnBrk="1" hangingPunct="1">
              <a:buFont typeface="Wingdings" panose="05000000000000000000" pitchFamily="2" charset="2"/>
              <a:buChar char="v"/>
            </a:pPr>
            <a:r>
              <a:rPr lang="en-US" altLang="en-US" sz="2400" b="1" i="1" dirty="0" smtClean="0">
                <a:solidFill>
                  <a:schemeClr val="tx2"/>
                </a:solidFill>
              </a:rPr>
              <a:t>  Colorado River Policy</a:t>
            </a:r>
          </a:p>
          <a:p>
            <a:pPr lvl="1" eaLnBrk="1" hangingPunct="1">
              <a:buFont typeface="Wingdings" panose="05000000000000000000" pitchFamily="2" charset="2"/>
              <a:buChar char="v"/>
            </a:pPr>
            <a:r>
              <a:rPr lang="en-US" altLang="en-US" sz="2400" b="1" i="1" dirty="0" smtClean="0">
                <a:solidFill>
                  <a:schemeClr val="tx2"/>
                </a:solidFill>
              </a:rPr>
              <a:t>  Endangered Fish Policy</a:t>
            </a:r>
          </a:p>
          <a:p>
            <a:pPr lvl="1" eaLnBrk="1" hangingPunct="1">
              <a:buFont typeface="Wingdings" panose="05000000000000000000" pitchFamily="2" charset="2"/>
              <a:buChar char="v"/>
            </a:pPr>
            <a:r>
              <a:rPr lang="en-US" altLang="en-US" sz="2400" b="1" i="1" dirty="0" smtClean="0">
                <a:solidFill>
                  <a:schemeClr val="tx2"/>
                </a:solidFill>
              </a:rPr>
              <a:t>  Price River Upper Watershed</a:t>
            </a:r>
          </a:p>
          <a:p>
            <a:pPr lvl="1" eaLnBrk="1" hangingPunct="1">
              <a:buFont typeface="Wingdings" panose="05000000000000000000" pitchFamily="2" charset="2"/>
              <a:buChar char="v"/>
            </a:pPr>
            <a:r>
              <a:rPr lang="en-US" altLang="en-US" sz="2400" b="1" i="1" dirty="0">
                <a:solidFill>
                  <a:schemeClr val="tx2"/>
                </a:solidFill>
              </a:rPr>
              <a:t> </a:t>
            </a:r>
            <a:r>
              <a:rPr lang="en-US" altLang="en-US" sz="2400" b="1" i="1" dirty="0" smtClean="0">
                <a:solidFill>
                  <a:schemeClr val="tx2"/>
                </a:solidFill>
              </a:rPr>
              <a:t> Argyle Canyon Policy</a:t>
            </a:r>
          </a:p>
          <a:p>
            <a:pPr lvl="1" eaLnBrk="1" hangingPunct="1">
              <a:buFont typeface="Wingdings" panose="05000000000000000000" pitchFamily="2" charset="2"/>
              <a:buChar char="v"/>
            </a:pPr>
            <a:r>
              <a:rPr lang="en-US" altLang="en-US" sz="2400" b="1" i="1" dirty="0" smtClean="0">
                <a:solidFill>
                  <a:schemeClr val="tx2"/>
                </a:solidFill>
              </a:rPr>
              <a:t>  Mill Creek Upper Watershed</a:t>
            </a:r>
            <a:endParaRPr lang="en-US" altLang="en-US" sz="2400" b="1" i="1" dirty="0">
              <a:solidFill>
                <a:schemeClr val="tx2"/>
              </a:solidFill>
            </a:endParaRPr>
          </a:p>
          <a:p>
            <a:pPr lvl="1" eaLnBrk="1" hangingPunct="1">
              <a:buFont typeface="Wingdings" panose="05000000000000000000" pitchFamily="2" charset="2"/>
              <a:buChar char="v"/>
            </a:pPr>
            <a:r>
              <a:rPr lang="en-US" altLang="en-US" sz="2400" b="1" i="1" dirty="0">
                <a:solidFill>
                  <a:schemeClr val="tx2"/>
                </a:solidFill>
              </a:rPr>
              <a:t> </a:t>
            </a:r>
            <a:r>
              <a:rPr lang="en-US" altLang="en-US" sz="2400" b="1" i="1" dirty="0" smtClean="0">
                <a:solidFill>
                  <a:schemeClr val="tx2"/>
                </a:solidFill>
              </a:rPr>
              <a:t> Willow Basin Watershed</a:t>
            </a:r>
          </a:p>
          <a:p>
            <a:pPr marL="457200" lvl="1" indent="0" eaLnBrk="1" hangingPunct="1">
              <a:buNone/>
            </a:pPr>
            <a:endParaRPr lang="en-US" altLang="en-US" sz="2400" b="1" i="1" dirty="0" smtClean="0">
              <a:solidFill>
                <a:schemeClr val="tx2"/>
              </a:solidFill>
            </a:endParaRPr>
          </a:p>
          <a:p>
            <a:pPr lvl="1" eaLnBrk="1" hangingPunct="1">
              <a:buFont typeface="Wingdings" panose="05000000000000000000" pitchFamily="2" charset="2"/>
              <a:buChar char="v"/>
            </a:pPr>
            <a:endParaRPr lang="en-US" altLang="en-US" sz="2400" b="1" i="1" dirty="0" smtClean="0">
              <a:solidFill>
                <a:schemeClr val="tx2"/>
              </a:solidFill>
            </a:endParaRPr>
          </a:p>
          <a:p>
            <a:pPr marL="457200" lvl="1" indent="0" eaLnBrk="1" hangingPunct="1">
              <a:buNone/>
            </a:pPr>
            <a:endParaRPr lang="en-US" altLang="en-US" sz="2400" b="1" i="1" dirty="0" smtClean="0">
              <a:solidFill>
                <a:schemeClr val="tx2"/>
              </a:solidFill>
            </a:endParaRPr>
          </a:p>
          <a:p>
            <a:pPr lvl="1" eaLnBrk="1" hangingPunct="1">
              <a:buFont typeface="Wingdings" panose="05000000000000000000" pitchFamily="2" charset="2"/>
              <a:buChar char="v"/>
            </a:pPr>
            <a:endParaRPr lang="en-US" altLang="en-US" sz="2000" b="1" i="1" dirty="0">
              <a:solidFill>
                <a:schemeClr val="tx2"/>
              </a:solidFill>
            </a:endParaRPr>
          </a:p>
          <a:p>
            <a:pPr lvl="1" eaLnBrk="1" hangingPunct="1">
              <a:buFont typeface="Wingdings" panose="05000000000000000000" pitchFamily="2" charset="2"/>
              <a:buChar char="v"/>
            </a:pPr>
            <a:endParaRPr lang="en-US" altLang="en-US" sz="2000" b="1" i="1" dirty="0" smtClean="0">
              <a:solidFill>
                <a:schemeClr val="tx2"/>
              </a:solidFill>
            </a:endParaRPr>
          </a:p>
          <a:p>
            <a:pPr lvl="1" eaLnBrk="1" hangingPunct="1">
              <a:buFont typeface="Wingdings" panose="05000000000000000000" pitchFamily="2" charset="2"/>
              <a:buChar char="v"/>
            </a:pPr>
            <a:endParaRPr lang="en-US" altLang="en-US" sz="2000" b="1" i="1" dirty="0" smtClean="0">
              <a:solidFill>
                <a:schemeClr val="tx2"/>
              </a:solidFill>
            </a:endParaRPr>
          </a:p>
          <a:p>
            <a:pPr lvl="1" eaLnBrk="1" hangingPunct="1">
              <a:buFont typeface="Wingdings" panose="05000000000000000000" pitchFamily="2" charset="2"/>
              <a:buChar char="v"/>
            </a:pPr>
            <a:endParaRPr lang="en-US" altLang="en-US" sz="2000" b="1" i="1" dirty="0">
              <a:solidFill>
                <a:schemeClr val="tx2"/>
              </a:solidFill>
            </a:endParaRPr>
          </a:p>
          <a:p>
            <a:pPr lvl="1" eaLnBrk="1" hangingPunct="1">
              <a:buFont typeface="Wingdings" panose="05000000000000000000" pitchFamily="2" charset="2"/>
              <a:buChar char="v"/>
            </a:pPr>
            <a:endParaRPr lang="en-US" altLang="en-US" sz="2000" b="1" i="1" dirty="0" smtClean="0">
              <a:solidFill>
                <a:schemeClr val="tx2"/>
              </a:solidFill>
            </a:endParaRPr>
          </a:p>
          <a:p>
            <a:pPr lvl="1" eaLnBrk="1" hangingPunct="1">
              <a:buFont typeface="Wingdings" panose="05000000000000000000" pitchFamily="2" charset="2"/>
              <a:buChar char="v"/>
            </a:pPr>
            <a:endParaRPr lang="en-US" altLang="en-US" sz="2000" b="1" i="1" dirty="0" smtClean="0">
              <a:solidFill>
                <a:schemeClr val="tx2"/>
              </a:solidFill>
              <a:latin typeface="+mj-lt"/>
            </a:endParaRPr>
          </a:p>
          <a:p>
            <a:pPr eaLnBrk="1" hangingPunct="1">
              <a:buFont typeface="Wingdings" panose="05000000000000000000" pitchFamily="2" charset="2"/>
              <a:buChar char="v"/>
            </a:pPr>
            <a:endParaRPr lang="en-US" altLang="en-US" sz="2400" b="1" i="1" dirty="0" smtClean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26" y="169606"/>
            <a:ext cx="8762999" cy="833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77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9497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86" y="914400"/>
            <a:ext cx="8640414" cy="571500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69606"/>
            <a:ext cx="8762999" cy="8332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2286000"/>
            <a:ext cx="4419600" cy="206210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Hell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81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6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8307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4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ADDITIONAL CONSIDERATIONS:</a:t>
            </a:r>
            <a:endParaRPr lang="en-US" altLang="en-US" sz="1000" b="1" i="1" u="sng" dirty="0" smtClean="0">
              <a:solidFill>
                <a:schemeClr val="tx2"/>
              </a:solidFill>
              <a:latin typeface="+mj-lt"/>
            </a:endParaRPr>
          </a:p>
          <a:p>
            <a:pPr marL="457200" lvl="1" indent="0" eaLnBrk="1" hangingPunct="1">
              <a:buNone/>
            </a:pPr>
            <a:endParaRPr lang="en-US" altLang="en-US" sz="2400" b="1" i="1" dirty="0" smtClean="0">
              <a:solidFill>
                <a:schemeClr val="tx2"/>
              </a:solidFill>
            </a:endParaRPr>
          </a:p>
          <a:p>
            <a:pPr lvl="1" eaLnBrk="1" hangingPunct="1">
              <a:buFont typeface="Wingdings" panose="05000000000000000000" pitchFamily="2" charset="2"/>
              <a:buChar char="v"/>
            </a:pPr>
            <a:r>
              <a:rPr lang="en-US" altLang="en-US" sz="2400" b="1" i="1" dirty="0" smtClean="0">
                <a:solidFill>
                  <a:schemeClr val="tx2"/>
                </a:solidFill>
              </a:rPr>
              <a:t>  Diversion &amp; Depletion</a:t>
            </a:r>
          </a:p>
          <a:p>
            <a:pPr lvl="1" eaLnBrk="1" hangingPunct="1">
              <a:buFont typeface="Wingdings" panose="05000000000000000000" pitchFamily="2" charset="2"/>
              <a:buChar char="v"/>
            </a:pPr>
            <a:r>
              <a:rPr lang="en-US" altLang="en-US" sz="2400" b="1" i="1" dirty="0" smtClean="0">
                <a:solidFill>
                  <a:schemeClr val="tx2"/>
                </a:solidFill>
              </a:rPr>
              <a:t>  Full Supply Equivalence</a:t>
            </a:r>
          </a:p>
          <a:p>
            <a:pPr lvl="1" eaLnBrk="1" hangingPunct="1">
              <a:buFont typeface="Wingdings" panose="05000000000000000000" pitchFamily="2" charset="2"/>
              <a:buChar char="v"/>
            </a:pPr>
            <a:r>
              <a:rPr lang="en-US" altLang="en-US" sz="2400" b="1" i="1" dirty="0">
                <a:solidFill>
                  <a:schemeClr val="tx2"/>
                </a:solidFill>
              </a:rPr>
              <a:t> </a:t>
            </a:r>
            <a:r>
              <a:rPr lang="en-US" altLang="en-US" sz="2400" b="1" i="1" dirty="0" smtClean="0">
                <a:solidFill>
                  <a:schemeClr val="tx2"/>
                </a:solidFill>
              </a:rPr>
              <a:t> Well Abandonment</a:t>
            </a:r>
          </a:p>
          <a:p>
            <a:pPr lvl="1" eaLnBrk="1" hangingPunct="1">
              <a:buFont typeface="Wingdings" panose="05000000000000000000" pitchFamily="2" charset="2"/>
              <a:buChar char="v"/>
            </a:pPr>
            <a:r>
              <a:rPr lang="en-US" altLang="en-US" sz="2400" b="1" i="1" dirty="0">
                <a:solidFill>
                  <a:schemeClr val="tx2"/>
                </a:solidFill>
              </a:rPr>
              <a:t> </a:t>
            </a:r>
            <a:r>
              <a:rPr lang="en-US" altLang="en-US" sz="2400" b="1" i="1" dirty="0" smtClean="0">
                <a:solidFill>
                  <a:schemeClr val="tx2"/>
                </a:solidFill>
              </a:rPr>
              <a:t> Maintaining Shares</a:t>
            </a:r>
          </a:p>
          <a:p>
            <a:pPr lvl="1" eaLnBrk="1" hangingPunct="1">
              <a:buFont typeface="Wingdings" panose="05000000000000000000" pitchFamily="2" charset="2"/>
              <a:buChar char="v"/>
            </a:pPr>
            <a:r>
              <a:rPr lang="en-US" altLang="en-US" sz="2400" b="1" i="1" dirty="0">
                <a:solidFill>
                  <a:schemeClr val="tx2"/>
                </a:solidFill>
              </a:rPr>
              <a:t> </a:t>
            </a:r>
            <a:r>
              <a:rPr lang="en-US" altLang="en-US" sz="2400" b="1" i="1" dirty="0" smtClean="0">
                <a:solidFill>
                  <a:schemeClr val="tx2"/>
                </a:solidFill>
              </a:rPr>
              <a:t> Retiring Prior Use</a:t>
            </a:r>
          </a:p>
          <a:p>
            <a:pPr lvl="1" eaLnBrk="1" hangingPunct="1">
              <a:buFont typeface="Wingdings" panose="05000000000000000000" pitchFamily="2" charset="2"/>
              <a:buChar char="v"/>
            </a:pPr>
            <a:r>
              <a:rPr lang="en-US" altLang="en-US" sz="2400" b="1" i="1" dirty="0">
                <a:solidFill>
                  <a:schemeClr val="tx2"/>
                </a:solidFill>
              </a:rPr>
              <a:t> </a:t>
            </a:r>
            <a:r>
              <a:rPr lang="en-US" altLang="en-US" sz="2400" b="1" i="1" dirty="0" smtClean="0">
                <a:solidFill>
                  <a:schemeClr val="tx2"/>
                </a:solidFill>
              </a:rPr>
              <a:t> Use of Facilities not Owned by Applicant</a:t>
            </a:r>
          </a:p>
          <a:p>
            <a:pPr lvl="1" eaLnBrk="1" hangingPunct="1">
              <a:buFont typeface="Wingdings" panose="05000000000000000000" pitchFamily="2" charset="2"/>
              <a:buChar char="v"/>
            </a:pPr>
            <a:r>
              <a:rPr lang="en-US" altLang="en-US" sz="2400" b="1" i="1" dirty="0">
                <a:solidFill>
                  <a:schemeClr val="tx2"/>
                </a:solidFill>
              </a:rPr>
              <a:t> </a:t>
            </a:r>
            <a:r>
              <a:rPr lang="en-US" altLang="en-US" sz="2400" b="1" i="1" dirty="0" smtClean="0">
                <a:solidFill>
                  <a:schemeClr val="tx2"/>
                </a:solidFill>
              </a:rPr>
              <a:t> Municipal Right Considerations</a:t>
            </a:r>
            <a:endParaRPr lang="en-US" altLang="en-US" sz="2400" b="1" i="1" dirty="0">
              <a:solidFill>
                <a:schemeClr val="tx2"/>
              </a:solidFill>
            </a:endParaRPr>
          </a:p>
          <a:p>
            <a:pPr marL="457200" lvl="1" indent="0" eaLnBrk="1" hangingPunct="1">
              <a:buNone/>
            </a:pPr>
            <a:endParaRPr lang="en-US" altLang="en-US" sz="2400" b="1" i="1" dirty="0" smtClean="0">
              <a:solidFill>
                <a:schemeClr val="tx2"/>
              </a:solidFill>
            </a:endParaRPr>
          </a:p>
          <a:p>
            <a:pPr marL="457200" lvl="1" indent="0" eaLnBrk="1" hangingPunct="1">
              <a:buNone/>
            </a:pPr>
            <a:endParaRPr lang="en-US" altLang="en-US" sz="2400" b="1" i="1" dirty="0" smtClean="0">
              <a:solidFill>
                <a:schemeClr val="tx2"/>
              </a:solidFill>
            </a:endParaRPr>
          </a:p>
          <a:p>
            <a:pPr lvl="1" eaLnBrk="1" hangingPunct="1">
              <a:buFont typeface="Wingdings" panose="05000000000000000000" pitchFamily="2" charset="2"/>
              <a:buChar char="v"/>
            </a:pPr>
            <a:endParaRPr lang="en-US" altLang="en-US" sz="2000" b="1" i="1" dirty="0">
              <a:solidFill>
                <a:schemeClr val="tx2"/>
              </a:solidFill>
            </a:endParaRPr>
          </a:p>
          <a:p>
            <a:pPr lvl="1" eaLnBrk="1" hangingPunct="1">
              <a:buFont typeface="Wingdings" panose="05000000000000000000" pitchFamily="2" charset="2"/>
              <a:buChar char="v"/>
            </a:pPr>
            <a:endParaRPr lang="en-US" altLang="en-US" sz="2000" b="1" i="1" dirty="0" smtClean="0">
              <a:solidFill>
                <a:schemeClr val="tx2"/>
              </a:solidFill>
            </a:endParaRPr>
          </a:p>
          <a:p>
            <a:pPr lvl="1" eaLnBrk="1" hangingPunct="1">
              <a:buFont typeface="Wingdings" panose="05000000000000000000" pitchFamily="2" charset="2"/>
              <a:buChar char="v"/>
            </a:pPr>
            <a:endParaRPr lang="en-US" altLang="en-US" sz="2000" b="1" i="1" dirty="0" smtClean="0">
              <a:solidFill>
                <a:schemeClr val="tx2"/>
              </a:solidFill>
            </a:endParaRPr>
          </a:p>
          <a:p>
            <a:pPr lvl="1" eaLnBrk="1" hangingPunct="1">
              <a:buFont typeface="Wingdings" panose="05000000000000000000" pitchFamily="2" charset="2"/>
              <a:buChar char="v"/>
            </a:pPr>
            <a:endParaRPr lang="en-US" altLang="en-US" sz="2000" b="1" i="1" dirty="0">
              <a:solidFill>
                <a:schemeClr val="tx2"/>
              </a:solidFill>
            </a:endParaRPr>
          </a:p>
          <a:p>
            <a:pPr lvl="1" eaLnBrk="1" hangingPunct="1">
              <a:buFont typeface="Wingdings" panose="05000000000000000000" pitchFamily="2" charset="2"/>
              <a:buChar char="v"/>
            </a:pPr>
            <a:endParaRPr lang="en-US" altLang="en-US" sz="2000" b="1" i="1" dirty="0" smtClean="0">
              <a:solidFill>
                <a:schemeClr val="tx2"/>
              </a:solidFill>
            </a:endParaRPr>
          </a:p>
          <a:p>
            <a:pPr lvl="1" eaLnBrk="1" hangingPunct="1">
              <a:buFont typeface="Wingdings" panose="05000000000000000000" pitchFamily="2" charset="2"/>
              <a:buChar char="v"/>
            </a:pPr>
            <a:endParaRPr lang="en-US" altLang="en-US" sz="2000" b="1" i="1" dirty="0" smtClean="0">
              <a:solidFill>
                <a:schemeClr val="tx2"/>
              </a:solidFill>
              <a:latin typeface="+mj-lt"/>
            </a:endParaRPr>
          </a:p>
          <a:p>
            <a:pPr eaLnBrk="1" hangingPunct="1">
              <a:buFont typeface="Wingdings" panose="05000000000000000000" pitchFamily="2" charset="2"/>
              <a:buChar char="v"/>
            </a:pPr>
            <a:endParaRPr lang="en-US" altLang="en-US" sz="2400" b="1" i="1" dirty="0" smtClean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26" y="169606"/>
            <a:ext cx="8762999" cy="833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24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039" y="245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6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830763"/>
          </a:xfrm>
        </p:spPr>
        <p:txBody>
          <a:bodyPr/>
          <a:lstStyle/>
          <a:p>
            <a:pPr marL="457200" lvl="1" indent="0" eaLnBrk="1" hangingPunct="1">
              <a:buNone/>
            </a:pPr>
            <a:endParaRPr lang="en-US" altLang="en-US" sz="2400" b="1" i="1" dirty="0" smtClean="0">
              <a:solidFill>
                <a:schemeClr val="tx2"/>
              </a:solidFill>
            </a:endParaRPr>
          </a:p>
          <a:p>
            <a:pPr lvl="1" eaLnBrk="1" hangingPunct="1">
              <a:buFont typeface="Wingdings" panose="05000000000000000000" pitchFamily="2" charset="2"/>
              <a:buChar char="v"/>
            </a:pPr>
            <a:endParaRPr lang="en-US" altLang="en-US" sz="2000" b="1" i="1" dirty="0">
              <a:solidFill>
                <a:schemeClr val="tx2"/>
              </a:solidFill>
            </a:endParaRPr>
          </a:p>
          <a:p>
            <a:pPr lvl="1" eaLnBrk="1" hangingPunct="1">
              <a:buFont typeface="Wingdings" panose="05000000000000000000" pitchFamily="2" charset="2"/>
              <a:buChar char="v"/>
            </a:pPr>
            <a:endParaRPr lang="en-US" altLang="en-US" sz="2000" b="1" i="1" dirty="0" smtClean="0">
              <a:solidFill>
                <a:schemeClr val="tx2"/>
              </a:solidFill>
            </a:endParaRPr>
          </a:p>
          <a:p>
            <a:pPr lvl="1" eaLnBrk="1" hangingPunct="1">
              <a:buFont typeface="Wingdings" panose="05000000000000000000" pitchFamily="2" charset="2"/>
              <a:buChar char="v"/>
            </a:pPr>
            <a:endParaRPr lang="en-US" altLang="en-US" sz="2000" b="1" i="1" dirty="0" smtClean="0">
              <a:solidFill>
                <a:schemeClr val="tx2"/>
              </a:solidFill>
            </a:endParaRPr>
          </a:p>
          <a:p>
            <a:pPr lvl="1" eaLnBrk="1" hangingPunct="1">
              <a:buFont typeface="Wingdings" panose="05000000000000000000" pitchFamily="2" charset="2"/>
              <a:buChar char="v"/>
            </a:pPr>
            <a:endParaRPr lang="en-US" altLang="en-US" sz="2000" b="1" i="1" dirty="0">
              <a:solidFill>
                <a:schemeClr val="tx2"/>
              </a:solidFill>
            </a:endParaRPr>
          </a:p>
          <a:p>
            <a:pPr lvl="1" eaLnBrk="1" hangingPunct="1">
              <a:buFont typeface="Wingdings" panose="05000000000000000000" pitchFamily="2" charset="2"/>
              <a:buChar char="v"/>
            </a:pPr>
            <a:endParaRPr lang="en-US" altLang="en-US" sz="2000" b="1" i="1" dirty="0" smtClean="0">
              <a:solidFill>
                <a:schemeClr val="tx2"/>
              </a:solidFill>
            </a:endParaRPr>
          </a:p>
          <a:p>
            <a:pPr lvl="1" eaLnBrk="1" hangingPunct="1">
              <a:buFont typeface="Wingdings" panose="05000000000000000000" pitchFamily="2" charset="2"/>
              <a:buChar char="v"/>
            </a:pPr>
            <a:endParaRPr lang="en-US" altLang="en-US" sz="2000" b="1" i="1" dirty="0" smtClean="0">
              <a:solidFill>
                <a:schemeClr val="tx2"/>
              </a:solidFill>
              <a:latin typeface="+mj-lt"/>
            </a:endParaRPr>
          </a:p>
          <a:p>
            <a:pPr eaLnBrk="1" hangingPunct="1">
              <a:buFont typeface="Wingdings" panose="05000000000000000000" pitchFamily="2" charset="2"/>
              <a:buChar char="v"/>
            </a:pPr>
            <a:endParaRPr lang="en-US" altLang="en-US" sz="2400" b="1" i="1" dirty="0" smtClean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26" y="169606"/>
            <a:ext cx="8762999" cy="833284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62" y="169606"/>
            <a:ext cx="8869925" cy="6546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048000" y="3962400"/>
            <a:ext cx="5324791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50" endPos="85000" dist="29997" dir="5400000" sy="-100000" algn="bl" rotWithShape="0"/>
                </a:effectLst>
              </a:rPr>
              <a:t>Thank You</a:t>
            </a:r>
          </a:p>
          <a:p>
            <a:r>
              <a:rPr lang="en-US" sz="44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50" endPos="85000" dist="29997" dir="5400000" sy="-100000" algn="bl" rotWithShape="0"/>
                </a:effectLst>
              </a:rPr>
              <a:t> </a:t>
            </a:r>
            <a:r>
              <a:rPr lang="en-US" sz="440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50" endPos="85000" dist="29997" dir="5400000" sy="-100000" algn="bl" rotWithShape="0"/>
                </a:effectLst>
              </a:rPr>
              <a:t>       – Any Questions?</a:t>
            </a:r>
            <a:endParaRPr lang="en-US" sz="4400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50" endPos="85000" dist="29997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7452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26" y="169606"/>
            <a:ext cx="8762999" cy="83328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267200" y="4800600"/>
            <a:ext cx="440678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50" endPos="85000" dist="29997" dir="5400000" sy="-100000" algn="bl" rotWithShape="0"/>
                </a:effectLst>
              </a:rPr>
              <a:t>APPLICATIONS</a:t>
            </a:r>
            <a:endParaRPr lang="en-US" sz="44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50" endPos="85000" dist="29997" dir="5400000" sy="-100000" algn="bl" rotWithShape="0"/>
              </a:effectLst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25" y="169606"/>
            <a:ext cx="8762999" cy="6535994"/>
          </a:xfrm>
        </p:spPr>
      </p:pic>
      <p:sp>
        <p:nvSpPr>
          <p:cNvPr id="10" name="Rectangle 9"/>
          <p:cNvSpPr/>
          <p:nvPr/>
        </p:nvSpPr>
        <p:spPr>
          <a:xfrm>
            <a:off x="2438400" y="4415879"/>
            <a:ext cx="617701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82000" endPos="85000" dist="29997" dir="5400000" sy="-100000" algn="bl" rotWithShape="0"/>
                </a:effectLst>
              </a:rPr>
              <a:t>APPROVAL CRITERIA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82000" endPos="85000" dist="29997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48203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6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4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APPROVAL CRITERIA:</a:t>
            </a:r>
          </a:p>
          <a:p>
            <a:pPr marL="0" indent="0" eaLnBrk="1" hangingPunct="1">
              <a:buNone/>
            </a:pPr>
            <a:r>
              <a:rPr lang="en-US" altLang="en-US" sz="24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	</a:t>
            </a:r>
          </a:p>
          <a:p>
            <a:pPr marL="0" indent="0" eaLnBrk="1" hangingPunct="1">
              <a:buNone/>
            </a:pPr>
            <a:r>
              <a:rPr lang="en-US" altLang="en-US" sz="24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altLang="en-US" sz="24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	</a:t>
            </a:r>
            <a:r>
              <a:rPr lang="en-US" altLang="en-US" sz="2400" b="1" i="1" dirty="0" smtClean="0">
                <a:solidFill>
                  <a:schemeClr val="tx2"/>
                </a:solidFill>
                <a:latin typeface="+mj-lt"/>
              </a:rPr>
              <a:t>The Standard by which the State Engineer evaluates applications seeking approval is the “</a:t>
            </a:r>
            <a:r>
              <a:rPr lang="en-US" altLang="en-US" sz="2400" b="1" i="1" u="sng" dirty="0" smtClean="0">
                <a:solidFill>
                  <a:schemeClr val="tx2"/>
                </a:solidFill>
                <a:latin typeface="+mj-lt"/>
              </a:rPr>
              <a:t>reason to believe standard</a:t>
            </a:r>
            <a:r>
              <a:rPr lang="en-US" altLang="en-US" sz="2400" b="1" i="1" dirty="0" smtClean="0">
                <a:solidFill>
                  <a:schemeClr val="tx2"/>
                </a:solidFill>
                <a:latin typeface="+mj-lt"/>
              </a:rPr>
              <a:t>” outlined in Searle v. Milburn Irrigation Co, (2006)</a:t>
            </a:r>
          </a:p>
          <a:p>
            <a:pPr marL="0" indent="0" eaLnBrk="1" hangingPunct="1">
              <a:buNone/>
            </a:pPr>
            <a:endParaRPr lang="en-US" altLang="en-US" sz="1200" b="1" i="1" dirty="0" smtClean="0">
              <a:solidFill>
                <a:schemeClr val="tx2"/>
              </a:solidFill>
              <a:latin typeface="+mj-lt"/>
            </a:endParaRPr>
          </a:p>
          <a:p>
            <a:pPr marL="0" indent="0" eaLnBrk="1" hangingPunct="1">
              <a:buNone/>
            </a:pPr>
            <a:endParaRPr lang="en-US" altLang="en-US" sz="1200" b="1" i="1" dirty="0">
              <a:solidFill>
                <a:schemeClr val="tx2"/>
              </a:solidFill>
              <a:latin typeface="+mj-lt"/>
            </a:endParaRPr>
          </a:p>
          <a:p>
            <a:pPr marL="688975" indent="0" eaLnBrk="1" hangingPunct="1">
              <a:buNone/>
              <a:tabLst>
                <a:tab pos="6567488" algn="l"/>
              </a:tabLst>
            </a:pPr>
            <a:r>
              <a:rPr lang="en-US" altLang="en-US" sz="2400" b="1" i="1" dirty="0" smtClean="0">
                <a:solidFill>
                  <a:schemeClr val="tx2"/>
                </a:solidFill>
                <a:latin typeface="+mj-lt"/>
              </a:rPr>
              <a:t>“placing a fairly </a:t>
            </a:r>
            <a:r>
              <a:rPr lang="en-US" altLang="en-US" sz="2400" b="1" i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low burden</a:t>
            </a:r>
            <a:r>
              <a:rPr lang="en-US" altLang="en-US" sz="24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altLang="en-US" sz="2400" b="1" i="1" dirty="0" smtClean="0">
                <a:solidFill>
                  <a:schemeClr val="tx2"/>
                </a:solidFill>
                <a:latin typeface="+mj-lt"/>
              </a:rPr>
              <a:t>on a party seeking approval”</a:t>
            </a:r>
            <a:endParaRPr lang="en-US" altLang="en-US" sz="2200" b="1" i="1" dirty="0" smtClean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26" y="169606"/>
            <a:ext cx="8762999" cy="833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6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6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4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APPROVAL CRITERIA:</a:t>
            </a:r>
          </a:p>
          <a:p>
            <a:pPr marL="0" indent="0" eaLnBrk="1" hangingPunct="1">
              <a:buNone/>
            </a:pPr>
            <a:r>
              <a:rPr lang="en-US" altLang="en-US" sz="24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Utah Code Ann. </a:t>
            </a:r>
            <a:r>
              <a:rPr lang="en-US" sz="24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§73-3-8</a:t>
            </a:r>
            <a:endParaRPr lang="en-US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0" indent="0" eaLnBrk="1" hangingPunct="1">
              <a:buNone/>
            </a:pPr>
            <a:r>
              <a:rPr lang="en-US" altLang="en-US" sz="24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</a:t>
            </a:r>
          </a:p>
          <a:p>
            <a:pPr marL="0" indent="0" eaLnBrk="1" hangingPunct="1">
              <a:buNone/>
            </a:pPr>
            <a:r>
              <a:rPr lang="en-US" altLang="en-US" sz="24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altLang="en-US" sz="24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altLang="en-US" sz="2400" b="1" i="1" dirty="0" smtClean="0">
                <a:solidFill>
                  <a:schemeClr val="tx2"/>
                </a:solidFill>
                <a:latin typeface="+mj-lt"/>
              </a:rPr>
              <a:t>(1)(a) It shall be the </a:t>
            </a:r>
            <a:r>
              <a:rPr lang="en-US" altLang="en-US" sz="2400" b="1" i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duty of the State Engineer to approve </a:t>
            </a:r>
            <a:r>
              <a:rPr lang="en-US" altLang="en-US" sz="2400" b="1" i="1" dirty="0" smtClean="0">
                <a:solidFill>
                  <a:schemeClr val="tx2"/>
                </a:solidFill>
                <a:latin typeface="+mj-lt"/>
              </a:rPr>
              <a:t>an application if there is reason to believe:	</a:t>
            </a:r>
          </a:p>
          <a:p>
            <a:pPr marL="0" indent="0" eaLnBrk="1" hangingPunct="1">
              <a:buNone/>
            </a:pPr>
            <a:endParaRPr lang="en-US" altLang="en-US" sz="2400" b="1" i="1" dirty="0">
              <a:solidFill>
                <a:schemeClr val="tx2"/>
              </a:solidFill>
              <a:latin typeface="+mj-lt"/>
            </a:endParaRPr>
          </a:p>
          <a:p>
            <a:pPr marL="0" indent="0" eaLnBrk="1" hangingPunct="1">
              <a:buNone/>
            </a:pPr>
            <a:r>
              <a:rPr lang="en-US" altLang="en-US" sz="2400" b="1" i="1" dirty="0" smtClean="0">
                <a:solidFill>
                  <a:schemeClr val="tx2"/>
                </a:solidFill>
                <a:latin typeface="+mj-lt"/>
              </a:rPr>
              <a:t>	</a:t>
            </a:r>
            <a:r>
              <a:rPr lang="en-US" altLang="en-US" sz="2200" b="1" i="1" dirty="0" smtClean="0">
                <a:solidFill>
                  <a:schemeClr val="tx2"/>
                </a:solidFill>
                <a:latin typeface="+mj-lt"/>
              </a:rPr>
              <a:t>(</a:t>
            </a:r>
            <a:r>
              <a:rPr lang="en-US" altLang="en-US" sz="2200" b="1" i="1" dirty="0" err="1" smtClean="0">
                <a:solidFill>
                  <a:schemeClr val="tx2"/>
                </a:solidFill>
                <a:latin typeface="+mj-lt"/>
              </a:rPr>
              <a:t>i</a:t>
            </a:r>
            <a:r>
              <a:rPr lang="en-US" altLang="en-US" sz="2200" b="1" i="1" dirty="0" smtClean="0">
                <a:solidFill>
                  <a:schemeClr val="tx2"/>
                </a:solidFill>
                <a:latin typeface="+mj-lt"/>
              </a:rPr>
              <a:t>)  there is </a:t>
            </a:r>
            <a:r>
              <a:rPr lang="en-US" altLang="en-US" sz="2200" b="1" i="1" u="sng" dirty="0" smtClean="0">
                <a:solidFill>
                  <a:schemeClr val="tx2"/>
                </a:solidFill>
                <a:latin typeface="+mj-lt"/>
              </a:rPr>
              <a:t>unappropriated water in the proposed source</a:t>
            </a:r>
            <a:r>
              <a:rPr lang="en-US" altLang="en-US" sz="2200" b="1" i="1" dirty="0" smtClean="0">
                <a:solidFill>
                  <a:schemeClr val="tx2"/>
                </a:solidFill>
                <a:latin typeface="+mj-lt"/>
              </a:rPr>
              <a:t>;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26" y="169606"/>
            <a:ext cx="8762999" cy="83328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04" y="4953000"/>
            <a:ext cx="7419975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94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6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4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APPROVAL CRITERIA:</a:t>
            </a:r>
          </a:p>
          <a:p>
            <a:pPr marL="0" indent="0" eaLnBrk="1" hangingPunct="1">
              <a:buNone/>
            </a:pPr>
            <a:r>
              <a:rPr lang="en-US" altLang="en-US" sz="24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Utah Code Ann. </a:t>
            </a:r>
            <a:r>
              <a:rPr lang="en-US" sz="24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§73-3-8</a:t>
            </a:r>
            <a:endParaRPr lang="en-US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0" indent="0" eaLnBrk="1" hangingPunct="1">
              <a:buNone/>
            </a:pPr>
            <a:endParaRPr lang="en-US" altLang="en-US" sz="2400" b="1" i="1" dirty="0" smtClean="0">
              <a:solidFill>
                <a:schemeClr val="tx2"/>
              </a:solidFill>
              <a:latin typeface="+mj-lt"/>
            </a:endParaRPr>
          </a:p>
          <a:p>
            <a:pPr marL="0" indent="0" eaLnBrk="1" hangingPunct="1">
              <a:buNone/>
            </a:pPr>
            <a:r>
              <a:rPr lang="en-US" altLang="en-US" sz="2400" b="1" i="1" dirty="0" smtClean="0">
                <a:solidFill>
                  <a:schemeClr val="tx2"/>
                </a:solidFill>
                <a:latin typeface="+mj-lt"/>
              </a:rPr>
              <a:t>	</a:t>
            </a:r>
            <a:r>
              <a:rPr lang="en-US" altLang="en-US" sz="2200" b="1" i="1" dirty="0" smtClean="0">
                <a:solidFill>
                  <a:schemeClr val="tx2"/>
                </a:solidFill>
                <a:latin typeface="+mj-lt"/>
              </a:rPr>
              <a:t>(</a:t>
            </a:r>
            <a:r>
              <a:rPr lang="en-US" altLang="en-US" sz="2200" b="1" i="1" dirty="0" err="1" smtClean="0">
                <a:solidFill>
                  <a:schemeClr val="tx2"/>
                </a:solidFill>
                <a:latin typeface="+mj-lt"/>
              </a:rPr>
              <a:t>i</a:t>
            </a:r>
            <a:r>
              <a:rPr lang="en-US" altLang="en-US" sz="2200" b="1" i="1" dirty="0" smtClean="0">
                <a:solidFill>
                  <a:schemeClr val="tx2"/>
                </a:solidFill>
                <a:latin typeface="+mj-lt"/>
              </a:rPr>
              <a:t>)  </a:t>
            </a:r>
            <a:r>
              <a:rPr lang="en-US" altLang="en-US" sz="2200" b="1" i="1" u="sng" dirty="0" smtClean="0">
                <a:solidFill>
                  <a:schemeClr val="tx2"/>
                </a:solidFill>
                <a:latin typeface="+mj-lt"/>
              </a:rPr>
              <a:t>unappropriated water in the proposed source</a:t>
            </a:r>
            <a:r>
              <a:rPr lang="en-US" altLang="en-US" sz="2200" b="1" i="1" dirty="0" smtClean="0">
                <a:solidFill>
                  <a:schemeClr val="tx2"/>
                </a:solidFill>
                <a:latin typeface="+mj-lt"/>
              </a:rPr>
              <a:t>;</a:t>
            </a:r>
          </a:p>
          <a:p>
            <a:pPr marL="0" indent="0" eaLnBrk="1" hangingPunct="1">
              <a:buNone/>
            </a:pPr>
            <a:endParaRPr lang="en-US" altLang="en-US" sz="2200" b="1" i="1" dirty="0">
              <a:solidFill>
                <a:schemeClr val="tx2"/>
              </a:solidFill>
              <a:latin typeface="+mj-lt"/>
            </a:endParaRPr>
          </a:p>
          <a:p>
            <a:pPr marL="0" indent="0" eaLnBrk="1" hangingPunct="1">
              <a:buNone/>
            </a:pPr>
            <a:r>
              <a:rPr lang="en-US" altLang="en-US" sz="2200" b="1" i="1" u="sng" dirty="0" smtClean="0">
                <a:solidFill>
                  <a:schemeClr val="tx2"/>
                </a:solidFill>
                <a:latin typeface="+mj-lt"/>
              </a:rPr>
              <a:t>Sowards v Meagher (1910)</a:t>
            </a:r>
          </a:p>
          <a:p>
            <a:pPr marL="914400" indent="-914400" eaLnBrk="1" hangingPunct="1">
              <a:buNone/>
            </a:pPr>
            <a:r>
              <a:rPr lang="en-US" altLang="en-US" sz="2200" b="1" i="1" dirty="0" smtClean="0">
                <a:solidFill>
                  <a:schemeClr val="tx2"/>
                </a:solidFill>
                <a:latin typeface="+mj-lt"/>
              </a:rPr>
              <a:t>	“…until the </a:t>
            </a:r>
            <a:r>
              <a:rPr lang="en-US" altLang="en-US" sz="22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actual application of the water is made for a beneficial purpose,</a:t>
            </a:r>
            <a:r>
              <a:rPr lang="en-US" altLang="en-US" sz="2200" b="1" i="1" dirty="0" smtClean="0">
                <a:solidFill>
                  <a:schemeClr val="tx2"/>
                </a:solidFill>
                <a:latin typeface="+mj-lt"/>
              </a:rPr>
              <a:t> no valid appropriation has been effected.”</a:t>
            </a:r>
            <a:endParaRPr lang="en-US" altLang="en-US" sz="2200" b="1" i="1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26" y="169606"/>
            <a:ext cx="8762999" cy="8332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600200"/>
            <a:ext cx="2158861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16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6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4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APPROVAL CRITERIA:</a:t>
            </a:r>
          </a:p>
          <a:p>
            <a:pPr marL="0" indent="0" eaLnBrk="1" hangingPunct="1">
              <a:buNone/>
            </a:pPr>
            <a:r>
              <a:rPr lang="en-US" altLang="en-US" sz="24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Utah Code Ann. </a:t>
            </a:r>
            <a:r>
              <a:rPr lang="en-US" sz="24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§73-3-8</a:t>
            </a:r>
            <a:endParaRPr lang="en-US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0" indent="0" eaLnBrk="1" hangingPunct="1">
              <a:buNone/>
            </a:pPr>
            <a:r>
              <a:rPr lang="en-US" altLang="en-US" sz="2400" b="1" i="1" dirty="0" smtClean="0">
                <a:solidFill>
                  <a:schemeClr val="tx2"/>
                </a:solidFill>
                <a:latin typeface="+mj-lt"/>
              </a:rPr>
              <a:t>	</a:t>
            </a:r>
            <a:r>
              <a:rPr lang="en-US" altLang="en-US" sz="2200" b="1" i="1" dirty="0" smtClean="0">
                <a:solidFill>
                  <a:schemeClr val="tx2"/>
                </a:solidFill>
                <a:latin typeface="+mj-lt"/>
              </a:rPr>
              <a:t>(</a:t>
            </a:r>
            <a:r>
              <a:rPr lang="en-US" altLang="en-US" sz="2200" b="1" i="1" dirty="0" err="1" smtClean="0">
                <a:solidFill>
                  <a:schemeClr val="tx2"/>
                </a:solidFill>
                <a:latin typeface="+mj-lt"/>
              </a:rPr>
              <a:t>i</a:t>
            </a:r>
            <a:r>
              <a:rPr lang="en-US" altLang="en-US" sz="2200" b="1" i="1" dirty="0" smtClean="0">
                <a:solidFill>
                  <a:schemeClr val="tx2"/>
                </a:solidFill>
                <a:latin typeface="+mj-lt"/>
              </a:rPr>
              <a:t>)  </a:t>
            </a:r>
            <a:r>
              <a:rPr lang="en-US" altLang="en-US" sz="2200" b="1" i="1" u="sng" dirty="0" smtClean="0">
                <a:solidFill>
                  <a:schemeClr val="tx2"/>
                </a:solidFill>
                <a:latin typeface="+mj-lt"/>
              </a:rPr>
              <a:t>unappropriated water in the proposed source</a:t>
            </a:r>
            <a:r>
              <a:rPr lang="en-US" altLang="en-US" sz="2200" b="1" i="1" dirty="0" smtClean="0">
                <a:solidFill>
                  <a:schemeClr val="tx2"/>
                </a:solidFill>
                <a:latin typeface="+mj-lt"/>
              </a:rPr>
              <a:t>;</a:t>
            </a:r>
          </a:p>
          <a:p>
            <a:pPr marL="0" indent="0" eaLnBrk="1" hangingPunct="1">
              <a:buNone/>
            </a:pPr>
            <a:endParaRPr lang="en-US" altLang="en-US" sz="2200" b="1" i="1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26" y="169606"/>
            <a:ext cx="8762999" cy="8332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600200"/>
            <a:ext cx="2158861" cy="990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124200"/>
            <a:ext cx="2362200" cy="30688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627" y="3020320"/>
            <a:ext cx="4249145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72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12255</TotalTime>
  <Words>203</Words>
  <Application>Microsoft Office PowerPoint</Application>
  <PresentationFormat>On-screen Show (4:3)</PresentationFormat>
  <Paragraphs>309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Natural Resources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JOLDS</dc:creator>
  <cp:lastModifiedBy>Marc Stilson</cp:lastModifiedBy>
  <cp:revision>292</cp:revision>
  <cp:lastPrinted>2015-04-27T15:50:43Z</cp:lastPrinted>
  <dcterms:created xsi:type="dcterms:W3CDTF">2004-06-09T23:03:56Z</dcterms:created>
  <dcterms:modified xsi:type="dcterms:W3CDTF">2016-03-25T15:46:55Z</dcterms:modified>
</cp:coreProperties>
</file>