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0" r:id="rId3"/>
  </p:sldMasterIdLst>
  <p:notesMasterIdLst>
    <p:notesMasterId r:id="rId35"/>
  </p:notesMasterIdLst>
  <p:handoutMasterIdLst>
    <p:handoutMasterId r:id="rId36"/>
  </p:handoutMasterIdLst>
  <p:sldIdLst>
    <p:sldId id="257" r:id="rId4"/>
    <p:sldId id="335" r:id="rId5"/>
    <p:sldId id="269" r:id="rId6"/>
    <p:sldId id="333" r:id="rId7"/>
    <p:sldId id="334" r:id="rId8"/>
    <p:sldId id="272" r:id="rId9"/>
    <p:sldId id="273" r:id="rId10"/>
    <p:sldId id="274" r:id="rId11"/>
    <p:sldId id="275" r:id="rId12"/>
    <p:sldId id="276" r:id="rId13"/>
    <p:sldId id="277" r:id="rId14"/>
    <p:sldId id="338" r:id="rId15"/>
    <p:sldId id="278" r:id="rId16"/>
    <p:sldId id="279" r:id="rId17"/>
    <p:sldId id="280" r:id="rId18"/>
    <p:sldId id="337" r:id="rId19"/>
    <p:sldId id="281" r:id="rId20"/>
    <p:sldId id="282" r:id="rId21"/>
    <p:sldId id="283" r:id="rId22"/>
    <p:sldId id="339" r:id="rId23"/>
    <p:sldId id="284" r:id="rId24"/>
    <p:sldId id="285" r:id="rId25"/>
    <p:sldId id="286" r:id="rId26"/>
    <p:sldId id="287" r:id="rId27"/>
    <p:sldId id="288" r:id="rId28"/>
    <p:sldId id="289" r:id="rId29"/>
    <p:sldId id="290" r:id="rId30"/>
    <p:sldId id="291" r:id="rId31"/>
    <p:sldId id="292" r:id="rId32"/>
    <p:sldId id="293" r:id="rId33"/>
    <p:sldId id="294" r:id="rId34"/>
  </p:sldIdLst>
  <p:sldSz cx="9144000" cy="6858000" type="screen4x3"/>
  <p:notesSz cx="6858000" cy="9144000"/>
  <p:defaultTextStyle>
    <a:defPPr>
      <a:defRPr lang="en-US"/>
    </a:defPPr>
    <a:lvl1pPr algn="l" rtl="0" fontAlgn="base">
      <a:spcBef>
        <a:spcPct val="0"/>
      </a:spcBef>
      <a:spcAft>
        <a:spcPct val="0"/>
      </a:spcAft>
      <a:defRPr sz="3200" kern="1200">
        <a:solidFill>
          <a:schemeClr val="bg1"/>
        </a:solidFill>
        <a:latin typeface="Times New Roman" pitchFamily="18" charset="0"/>
        <a:ea typeface="+mn-ea"/>
        <a:cs typeface="+mn-cs"/>
      </a:defRPr>
    </a:lvl1pPr>
    <a:lvl2pPr marL="457200" algn="l" rtl="0" fontAlgn="base">
      <a:spcBef>
        <a:spcPct val="0"/>
      </a:spcBef>
      <a:spcAft>
        <a:spcPct val="0"/>
      </a:spcAft>
      <a:defRPr sz="3200" kern="1200">
        <a:solidFill>
          <a:schemeClr val="bg1"/>
        </a:solidFill>
        <a:latin typeface="Times New Roman" pitchFamily="18" charset="0"/>
        <a:ea typeface="+mn-ea"/>
        <a:cs typeface="+mn-cs"/>
      </a:defRPr>
    </a:lvl2pPr>
    <a:lvl3pPr marL="914400" algn="l" rtl="0" fontAlgn="base">
      <a:spcBef>
        <a:spcPct val="0"/>
      </a:spcBef>
      <a:spcAft>
        <a:spcPct val="0"/>
      </a:spcAft>
      <a:defRPr sz="3200" kern="1200">
        <a:solidFill>
          <a:schemeClr val="bg1"/>
        </a:solidFill>
        <a:latin typeface="Times New Roman" pitchFamily="18" charset="0"/>
        <a:ea typeface="+mn-ea"/>
        <a:cs typeface="+mn-cs"/>
      </a:defRPr>
    </a:lvl3pPr>
    <a:lvl4pPr marL="1371600" algn="l" rtl="0" fontAlgn="base">
      <a:spcBef>
        <a:spcPct val="0"/>
      </a:spcBef>
      <a:spcAft>
        <a:spcPct val="0"/>
      </a:spcAft>
      <a:defRPr sz="3200" kern="1200">
        <a:solidFill>
          <a:schemeClr val="bg1"/>
        </a:solidFill>
        <a:latin typeface="Times New Roman" pitchFamily="18" charset="0"/>
        <a:ea typeface="+mn-ea"/>
        <a:cs typeface="+mn-cs"/>
      </a:defRPr>
    </a:lvl4pPr>
    <a:lvl5pPr marL="1828800" algn="l" rtl="0" fontAlgn="base">
      <a:spcBef>
        <a:spcPct val="0"/>
      </a:spcBef>
      <a:spcAft>
        <a:spcPct val="0"/>
      </a:spcAft>
      <a:defRPr sz="3200" kern="1200">
        <a:solidFill>
          <a:schemeClr val="bg1"/>
        </a:solidFill>
        <a:latin typeface="Times New Roman" pitchFamily="18" charset="0"/>
        <a:ea typeface="+mn-ea"/>
        <a:cs typeface="+mn-cs"/>
      </a:defRPr>
    </a:lvl5pPr>
    <a:lvl6pPr marL="2286000" algn="l" defTabSz="914400" rtl="0" eaLnBrk="1" latinLnBrk="0" hangingPunct="1">
      <a:defRPr sz="3200" kern="1200">
        <a:solidFill>
          <a:schemeClr val="bg1"/>
        </a:solidFill>
        <a:latin typeface="Times New Roman" pitchFamily="18" charset="0"/>
        <a:ea typeface="+mn-ea"/>
        <a:cs typeface="+mn-cs"/>
      </a:defRPr>
    </a:lvl6pPr>
    <a:lvl7pPr marL="2743200" algn="l" defTabSz="914400" rtl="0" eaLnBrk="1" latinLnBrk="0" hangingPunct="1">
      <a:defRPr sz="3200" kern="1200">
        <a:solidFill>
          <a:schemeClr val="bg1"/>
        </a:solidFill>
        <a:latin typeface="Times New Roman" pitchFamily="18" charset="0"/>
        <a:ea typeface="+mn-ea"/>
        <a:cs typeface="+mn-cs"/>
      </a:defRPr>
    </a:lvl7pPr>
    <a:lvl8pPr marL="3200400" algn="l" defTabSz="914400" rtl="0" eaLnBrk="1" latinLnBrk="0" hangingPunct="1">
      <a:defRPr sz="3200" kern="1200">
        <a:solidFill>
          <a:schemeClr val="bg1"/>
        </a:solidFill>
        <a:latin typeface="Times New Roman" pitchFamily="18" charset="0"/>
        <a:ea typeface="+mn-ea"/>
        <a:cs typeface="+mn-cs"/>
      </a:defRPr>
    </a:lvl8pPr>
    <a:lvl9pPr marL="3657600" algn="l" defTabSz="914400" rtl="0" eaLnBrk="1" latinLnBrk="0" hangingPunct="1">
      <a:defRPr sz="3200" kern="1200">
        <a:solidFill>
          <a:schemeClr val="bg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99"/>
    <a:srgbClr val="008000"/>
    <a:srgbClr val="009900"/>
    <a:srgbClr val="CC0000"/>
    <a:srgbClr val="FFFF00"/>
    <a:srgbClr val="6600FF"/>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0" autoAdjust="0"/>
    <p:restoredTop sz="94581" autoAdjust="0"/>
  </p:normalViewPr>
  <p:slideViewPr>
    <p:cSldViewPr>
      <p:cViewPr>
        <p:scale>
          <a:sx n="97" d="100"/>
          <a:sy n="97" d="100"/>
        </p:scale>
        <p:origin x="-49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latin typeface="Times New Roman" charset="0"/>
              </a:defRPr>
            </a:lvl1pPr>
          </a:lstStyle>
          <a:p>
            <a:pPr>
              <a:defRPr/>
            </a:pPr>
            <a:endParaRPr lang="en-US" dirty="0"/>
          </a:p>
        </p:txBody>
      </p:sp>
      <p:sp>
        <p:nvSpPr>
          <p:cNvPr id="34819"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New Roman" charset="0"/>
              </a:defRPr>
            </a:lvl1pPr>
          </a:lstStyle>
          <a:p>
            <a:pPr>
              <a:defRPr/>
            </a:pPr>
            <a:endParaRPr lang="en-US" dirty="0"/>
          </a:p>
        </p:txBody>
      </p:sp>
      <p:sp>
        <p:nvSpPr>
          <p:cNvPr id="34820"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chemeClr val="tx1"/>
                </a:solidFill>
                <a:latin typeface="Times New Roman" charset="0"/>
              </a:defRPr>
            </a:lvl1pPr>
          </a:lstStyle>
          <a:p>
            <a:pPr>
              <a:defRPr/>
            </a:pPr>
            <a:endParaRPr lang="en-US" dirty="0"/>
          </a:p>
        </p:txBody>
      </p:sp>
      <p:sp>
        <p:nvSpPr>
          <p:cNvPr id="34821"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New Roman" charset="0"/>
              </a:defRPr>
            </a:lvl1pPr>
          </a:lstStyle>
          <a:p>
            <a:pPr>
              <a:defRPr/>
            </a:pPr>
            <a:fld id="{3A8405A5-D478-486D-94C6-A86CBBCEDD41}" type="slidenum">
              <a:rPr lang="en-US"/>
              <a:pPr>
                <a:defRPr/>
              </a:pPr>
              <a:t>‹#›</a:t>
            </a:fld>
            <a:endParaRPr lang="en-US" dirty="0"/>
          </a:p>
        </p:txBody>
      </p:sp>
    </p:spTree>
    <p:extLst>
      <p:ext uri="{BB962C8B-B14F-4D97-AF65-F5344CB8AC3E}">
        <p14:creationId xmlns:p14="http://schemas.microsoft.com/office/powerpoint/2010/main" val="18912764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338966-2387-4825-BE87-4DDA86C718D2}" type="datetimeFigureOut">
              <a:rPr lang="en-US" smtClean="0"/>
              <a:t>3/21/2016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2D2286-DBAB-496F-93F0-31474206199A}" type="slidenum">
              <a:rPr lang="en-US" smtClean="0"/>
              <a:t>‹#›</a:t>
            </a:fld>
            <a:endParaRPr lang="en-US"/>
          </a:p>
        </p:txBody>
      </p:sp>
    </p:spTree>
    <p:extLst>
      <p:ext uri="{BB962C8B-B14F-4D97-AF65-F5344CB8AC3E}">
        <p14:creationId xmlns:p14="http://schemas.microsoft.com/office/powerpoint/2010/main" val="1079591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F438591-8B09-4146-A6AE-1C3E97919F1E}" type="slidenum">
              <a:rPr lang="en-US"/>
              <a:pPr>
                <a:defRPr/>
              </a:pPr>
              <a:t>‹#›</a:t>
            </a:fld>
            <a:endParaRPr lang="en-US" dirty="0"/>
          </a:p>
        </p:txBody>
      </p:sp>
    </p:spTree>
    <p:extLst>
      <p:ext uri="{BB962C8B-B14F-4D97-AF65-F5344CB8AC3E}">
        <p14:creationId xmlns:p14="http://schemas.microsoft.com/office/powerpoint/2010/main" val="3006219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A2EBE84-9752-4674-B963-F9580D17A5F8}" type="slidenum">
              <a:rPr lang="en-US"/>
              <a:pPr>
                <a:defRPr/>
              </a:pPr>
              <a:t>‹#›</a:t>
            </a:fld>
            <a:endParaRPr lang="en-US" dirty="0"/>
          </a:p>
        </p:txBody>
      </p:sp>
    </p:spTree>
    <p:extLst>
      <p:ext uri="{BB962C8B-B14F-4D97-AF65-F5344CB8AC3E}">
        <p14:creationId xmlns:p14="http://schemas.microsoft.com/office/powerpoint/2010/main" val="899558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77F897E-7890-4A44-9D8E-A9C2FABA264E}" type="slidenum">
              <a:rPr lang="en-US"/>
              <a:pPr>
                <a:defRPr/>
              </a:pPr>
              <a:t>‹#›</a:t>
            </a:fld>
            <a:endParaRPr lang="en-US" dirty="0"/>
          </a:p>
        </p:txBody>
      </p:sp>
    </p:spTree>
    <p:extLst>
      <p:ext uri="{BB962C8B-B14F-4D97-AF65-F5344CB8AC3E}">
        <p14:creationId xmlns:p14="http://schemas.microsoft.com/office/powerpoint/2010/main" val="445876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Large confetti"/>
          <p:cNvSpPr>
            <a:spLocks noChangeArrowheads="1"/>
          </p:cNvSpPr>
          <p:nvPr/>
        </p:nvSpPr>
        <p:spPr bwMode="ltGray">
          <a:xfrm>
            <a:off x="484188" y="1549400"/>
            <a:ext cx="8158162" cy="1689100"/>
          </a:xfrm>
          <a:prstGeom prst="rect">
            <a:avLst/>
          </a:prstGeom>
          <a:pattFill prst="lgConfetti">
            <a:fgClr>
              <a:schemeClr val="accent2">
                <a:alpha val="50195"/>
              </a:schemeClr>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5" name="AutoShape 3"/>
          <p:cNvSpPr>
            <a:spLocks noChangeArrowheads="1"/>
          </p:cNvSpPr>
          <p:nvPr/>
        </p:nvSpPr>
        <p:spPr bwMode="ltGray">
          <a:xfrm>
            <a:off x="228600" y="3206750"/>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6" name="AutoShape 4"/>
          <p:cNvSpPr>
            <a:spLocks noChangeArrowheads="1"/>
          </p:cNvSpPr>
          <p:nvPr/>
        </p:nvSpPr>
        <p:spPr bwMode="ltGray">
          <a:xfrm>
            <a:off x="228600" y="1482725"/>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7" name="AutoShape 5"/>
          <p:cNvSpPr>
            <a:spLocks noChangeArrowheads="1"/>
          </p:cNvSpPr>
          <p:nvPr/>
        </p:nvSpPr>
        <p:spPr bwMode="ltGray">
          <a:xfrm>
            <a:off x="8623300" y="124618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8" name="AutoShape 6"/>
          <p:cNvSpPr>
            <a:spLocks noChangeArrowheads="1"/>
          </p:cNvSpPr>
          <p:nvPr/>
        </p:nvSpPr>
        <p:spPr bwMode="ltGray">
          <a:xfrm>
            <a:off x="434975" y="125253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9" name="AutoShape 7"/>
          <p:cNvSpPr>
            <a:spLocks noChangeArrowheads="1"/>
          </p:cNvSpPr>
          <p:nvPr/>
        </p:nvSpPr>
        <p:spPr bwMode="ltGray">
          <a:xfrm>
            <a:off x="2830513" y="5783263"/>
            <a:ext cx="3481387" cy="77787"/>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10" name="Rectangle 8" descr="Large confetti"/>
          <p:cNvSpPr>
            <a:spLocks noChangeArrowheads="1"/>
          </p:cNvSpPr>
          <p:nvPr/>
        </p:nvSpPr>
        <p:spPr bwMode="ltGray">
          <a:xfrm>
            <a:off x="4095750" y="5734050"/>
            <a:ext cx="949325" cy="176213"/>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9" name="Rectangle 9" descr="Large confetti"/>
          <p:cNvSpPr>
            <a:spLocks noGrp="1" noChangeArrowheads="1"/>
          </p:cNvSpPr>
          <p:nvPr>
            <p:ph type="ctrTitle"/>
          </p:nvPr>
        </p:nvSpPr>
        <p:spPr>
          <a:xfrm>
            <a:off x="685800" y="1752600"/>
            <a:ext cx="7772400" cy="1143000"/>
          </a:xfrm>
          <a:pattFill prst="lgConfetti">
            <a:fgClr>
              <a:schemeClr val="accent2"/>
            </a:fgClr>
            <a:bgClr>
              <a:schemeClr val="folHlink"/>
            </a:bgClr>
          </a:pattFill>
        </p:spPr>
        <p:txBody>
          <a:bodyPr anchor="ctr"/>
          <a:lstStyle>
            <a:lvl1pPr algn="ctr">
              <a:defRPr>
                <a:solidFill>
                  <a:schemeClr val="bg1"/>
                </a:solidFill>
              </a:defRPr>
            </a:lvl1pPr>
          </a:lstStyle>
          <a:p>
            <a:pPr lvl="0"/>
            <a:r>
              <a:rPr lang="en-US" noProof="0" smtClean="0"/>
              <a:t>Click to edit Master title style</a:t>
            </a:r>
          </a:p>
        </p:txBody>
      </p:sp>
      <p:sp>
        <p:nvSpPr>
          <p:cNvPr id="35850" name="Rectangle 10"/>
          <p:cNvSpPr>
            <a:spLocks noGrp="1" noChangeArrowheads="1"/>
          </p:cNvSpPr>
          <p:nvPr>
            <p:ph type="subTitle" idx="1"/>
          </p:nvPr>
        </p:nvSpPr>
        <p:spPr>
          <a:xfrm>
            <a:off x="1371600" y="3746500"/>
            <a:ext cx="6400800" cy="1752600"/>
          </a:xfrm>
        </p:spPr>
        <p:txBody>
          <a:bodyPr/>
          <a:lstStyle>
            <a:lvl1pPr marL="0" indent="0" algn="ctr">
              <a:buFontTx/>
              <a:buNone/>
              <a:defRPr/>
            </a:lvl1pPr>
          </a:lstStyle>
          <a:p>
            <a:pPr lvl="0"/>
            <a:r>
              <a:rPr lang="en-US" noProof="0" smtClean="0"/>
              <a:t>Click to edit Master subtitle style</a:t>
            </a:r>
          </a:p>
        </p:txBody>
      </p:sp>
      <p:sp>
        <p:nvSpPr>
          <p:cNvPr id="11" name="Rectangle 11"/>
          <p:cNvSpPr>
            <a:spLocks noGrp="1" noChangeArrowheads="1"/>
          </p:cNvSpPr>
          <p:nvPr>
            <p:ph type="dt" sz="half" idx="10"/>
          </p:nvPr>
        </p:nvSpPr>
        <p:spPr/>
        <p:txBody>
          <a:bodyPr/>
          <a:lstStyle>
            <a:lvl1pPr>
              <a:defRPr smtClean="0"/>
            </a:lvl1pPr>
          </a:lstStyle>
          <a:p>
            <a:pPr>
              <a:defRPr/>
            </a:pPr>
            <a:fld id="{4A936D4D-A9A5-49B4-8BA9-170F57B46BF1}" type="datetime1">
              <a:rPr lang="en-US">
                <a:solidFill>
                  <a:srgbClr val="00264C"/>
                </a:solidFill>
              </a:rPr>
              <a:pPr>
                <a:defRPr/>
              </a:pPr>
              <a:t>3/21/2016</a:t>
            </a:fld>
            <a:endParaRPr lang="en-US" dirty="0">
              <a:solidFill>
                <a:srgbClr val="00264C"/>
              </a:solidFill>
            </a:endParaRPr>
          </a:p>
        </p:txBody>
      </p:sp>
      <p:sp>
        <p:nvSpPr>
          <p:cNvPr id="12" name="Rectangle 12"/>
          <p:cNvSpPr>
            <a:spLocks noGrp="1" noChangeArrowheads="1"/>
          </p:cNvSpPr>
          <p:nvPr>
            <p:ph type="ftr" sz="quarter" idx="11"/>
          </p:nvPr>
        </p:nvSpPr>
        <p:spPr/>
        <p:txBody>
          <a:bodyPr/>
          <a:lstStyle>
            <a:lvl1pPr>
              <a:defRPr smtClean="0"/>
            </a:lvl1pPr>
          </a:lstStyle>
          <a:p>
            <a:pPr>
              <a:defRPr/>
            </a:pPr>
            <a:r>
              <a:rPr lang="en-US" dirty="0">
                <a:solidFill>
                  <a:srgbClr val="00264C"/>
                </a:solidFill>
              </a:rPr>
              <a:t>Water Well Drilling Discharges</a:t>
            </a:r>
          </a:p>
        </p:txBody>
      </p:sp>
      <p:sp>
        <p:nvSpPr>
          <p:cNvPr id="13" name="Rectangle 13"/>
          <p:cNvSpPr>
            <a:spLocks noGrp="1" noChangeArrowheads="1"/>
          </p:cNvSpPr>
          <p:nvPr>
            <p:ph type="sldNum" sz="quarter" idx="12"/>
          </p:nvPr>
        </p:nvSpPr>
        <p:spPr bwMode="auto">
          <a:xfrm>
            <a:off x="6553200" y="6248400"/>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lnSpc>
                <a:spcPct val="100000"/>
              </a:lnSpc>
              <a:spcBef>
                <a:spcPct val="0"/>
              </a:spcBef>
              <a:buClrTx/>
              <a:buSzTx/>
              <a:buFontTx/>
              <a:buNone/>
              <a:defRPr sz="1400" smtClean="0"/>
            </a:lvl1pPr>
          </a:lstStyle>
          <a:p>
            <a:pPr>
              <a:defRPr/>
            </a:pPr>
            <a:fld id="{A9855F8A-C930-4300-A533-19E40E2B2B8F}" type="slidenum">
              <a:rPr lang="en-US">
                <a:solidFill>
                  <a:srgbClr val="00264C"/>
                </a:solidFill>
              </a:rPr>
              <a:pPr>
                <a:defRPr/>
              </a:pPr>
              <a:t>‹#›</a:t>
            </a:fld>
            <a:endParaRPr lang="en-US" dirty="0">
              <a:solidFill>
                <a:srgbClr val="00264C"/>
              </a:solidFill>
            </a:endParaRPr>
          </a:p>
        </p:txBody>
      </p:sp>
    </p:spTree>
    <p:extLst>
      <p:ext uri="{BB962C8B-B14F-4D97-AF65-F5344CB8AC3E}">
        <p14:creationId xmlns:p14="http://schemas.microsoft.com/office/powerpoint/2010/main" val="17932941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F2A2849-4366-45CF-A90A-61B098690906}" type="datetime1">
              <a:rPr lang="en-US">
                <a:solidFill>
                  <a:srgbClr val="00264C"/>
                </a:solidFill>
              </a:rPr>
              <a:pPr>
                <a:defRPr/>
              </a:pPr>
              <a:t>3/21/2016</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28407788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7281F39D-4B41-4E32-A0E5-6E5387621606}" type="datetime1">
              <a:rPr lang="en-US">
                <a:solidFill>
                  <a:srgbClr val="00264C"/>
                </a:solidFill>
              </a:rPr>
              <a:pPr>
                <a:defRPr/>
              </a:pPr>
              <a:t>3/21/2016</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3131881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2CA4395-3A7F-408B-A2B9-4D259A03994A}" type="datetime1">
              <a:rPr lang="en-US">
                <a:solidFill>
                  <a:srgbClr val="00264C"/>
                </a:solidFill>
              </a:rPr>
              <a:pPr>
                <a:defRPr/>
              </a:pPr>
              <a:t>3/21/2016</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2964108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6F3D8B11-C279-48C0-AF07-4B742178530F}" type="datetime1">
              <a:rPr lang="en-US">
                <a:solidFill>
                  <a:srgbClr val="00264C"/>
                </a:solidFill>
              </a:rPr>
              <a:pPr>
                <a:defRPr/>
              </a:pPr>
              <a:t>3/21/2016</a:t>
            </a:fld>
            <a:endParaRPr lang="en-US" dirty="0">
              <a:solidFill>
                <a:srgbClr val="00264C"/>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4257979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F314BE51-CED2-4B69-A900-0A6EB3C4E492}" type="datetime1">
              <a:rPr lang="en-US">
                <a:solidFill>
                  <a:srgbClr val="00264C"/>
                </a:solidFill>
              </a:rPr>
              <a:pPr>
                <a:defRPr/>
              </a:pPr>
              <a:t>3/21/2016</a:t>
            </a:fld>
            <a:endParaRPr lang="en-US" dirty="0">
              <a:solidFill>
                <a:srgbClr val="00264C"/>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2061974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98ACC40-F1FE-41DA-A834-3BAEDD030834}" type="datetime1">
              <a:rPr lang="en-US">
                <a:solidFill>
                  <a:srgbClr val="00264C"/>
                </a:solidFill>
              </a:rPr>
              <a:pPr>
                <a:defRPr/>
              </a:pPr>
              <a:t>3/21/2016</a:t>
            </a:fld>
            <a:endParaRPr lang="en-US" dirty="0">
              <a:solidFill>
                <a:srgbClr val="00264C"/>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2123896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7958759-5669-40C4-830C-EC5EA2E41362}" type="datetime1">
              <a:rPr lang="en-US">
                <a:solidFill>
                  <a:srgbClr val="00264C"/>
                </a:solidFill>
              </a:rPr>
              <a:pPr>
                <a:defRPr/>
              </a:pPr>
              <a:t>3/21/2016</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3366027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4EDD86C-9781-4A61-A54F-BE18EE887EF5}" type="slidenum">
              <a:rPr lang="en-US"/>
              <a:pPr>
                <a:defRPr/>
              </a:pPr>
              <a:t>‹#›</a:t>
            </a:fld>
            <a:endParaRPr lang="en-US" dirty="0"/>
          </a:p>
        </p:txBody>
      </p:sp>
    </p:spTree>
    <p:extLst>
      <p:ext uri="{BB962C8B-B14F-4D97-AF65-F5344CB8AC3E}">
        <p14:creationId xmlns:p14="http://schemas.microsoft.com/office/powerpoint/2010/main" val="4180273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AD19CD6-82E6-4622-B6A1-73CCBA6F2332}" type="datetime1">
              <a:rPr lang="en-US">
                <a:solidFill>
                  <a:srgbClr val="00264C"/>
                </a:solidFill>
              </a:rPr>
              <a:pPr>
                <a:defRPr/>
              </a:pPr>
              <a:t>3/21/2016</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1013220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219BF72-E1E1-4B1A-A2C1-D56C32E03DD0}" type="datetime1">
              <a:rPr lang="en-US">
                <a:solidFill>
                  <a:srgbClr val="00264C"/>
                </a:solidFill>
              </a:rPr>
              <a:pPr>
                <a:defRPr/>
              </a:pPr>
              <a:t>3/21/2016</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21362054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1488" y="284163"/>
            <a:ext cx="2044700" cy="5811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84163"/>
            <a:ext cx="5983288"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598E32E-6840-40F6-A293-944F1AE7158A}" type="datetime1">
              <a:rPr lang="en-US">
                <a:solidFill>
                  <a:srgbClr val="00264C"/>
                </a:solidFill>
              </a:rPr>
              <a:pPr>
                <a:defRPr/>
              </a:pPr>
              <a:t>3/21/2016</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Tree>
    <p:extLst>
      <p:ext uri="{BB962C8B-B14F-4D97-AF65-F5344CB8AC3E}">
        <p14:creationId xmlns:p14="http://schemas.microsoft.com/office/powerpoint/2010/main" val="3808974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Large confetti"/>
          <p:cNvSpPr>
            <a:spLocks noChangeArrowheads="1"/>
          </p:cNvSpPr>
          <p:nvPr/>
        </p:nvSpPr>
        <p:spPr bwMode="ltGray">
          <a:xfrm>
            <a:off x="484188" y="1549400"/>
            <a:ext cx="8158162" cy="1689100"/>
          </a:xfrm>
          <a:prstGeom prst="rect">
            <a:avLst/>
          </a:prstGeom>
          <a:pattFill prst="lgConfetti">
            <a:fgClr>
              <a:schemeClr val="accent2">
                <a:alpha val="50195"/>
              </a:schemeClr>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5" name="AutoShape 3"/>
          <p:cNvSpPr>
            <a:spLocks noChangeArrowheads="1"/>
          </p:cNvSpPr>
          <p:nvPr/>
        </p:nvSpPr>
        <p:spPr bwMode="ltGray">
          <a:xfrm>
            <a:off x="228600" y="3206750"/>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6" name="AutoShape 4"/>
          <p:cNvSpPr>
            <a:spLocks noChangeArrowheads="1"/>
          </p:cNvSpPr>
          <p:nvPr/>
        </p:nvSpPr>
        <p:spPr bwMode="ltGray">
          <a:xfrm>
            <a:off x="228600" y="1482725"/>
            <a:ext cx="8686800" cy="77788"/>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7" name="AutoShape 5"/>
          <p:cNvSpPr>
            <a:spLocks noChangeArrowheads="1"/>
          </p:cNvSpPr>
          <p:nvPr/>
        </p:nvSpPr>
        <p:spPr bwMode="ltGray">
          <a:xfrm>
            <a:off x="8623301" y="124618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8" name="AutoShape 6"/>
          <p:cNvSpPr>
            <a:spLocks noChangeArrowheads="1"/>
          </p:cNvSpPr>
          <p:nvPr/>
        </p:nvSpPr>
        <p:spPr bwMode="ltGray">
          <a:xfrm>
            <a:off x="434975" y="1252538"/>
            <a:ext cx="77788" cy="2235200"/>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9" name="AutoShape 7"/>
          <p:cNvSpPr>
            <a:spLocks noChangeArrowheads="1"/>
          </p:cNvSpPr>
          <p:nvPr/>
        </p:nvSpPr>
        <p:spPr bwMode="ltGray">
          <a:xfrm>
            <a:off x="2830517" y="5783331"/>
            <a:ext cx="3481387" cy="77787"/>
          </a:xfrm>
          <a:prstGeom prst="roundRect">
            <a:avLst>
              <a:gd name="adj" fmla="val 5000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10" name="Rectangle 8" descr="Large confetti"/>
          <p:cNvSpPr>
            <a:spLocks noChangeArrowheads="1"/>
          </p:cNvSpPr>
          <p:nvPr/>
        </p:nvSpPr>
        <p:spPr bwMode="ltGray">
          <a:xfrm>
            <a:off x="4095750" y="5734118"/>
            <a:ext cx="949325" cy="176213"/>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5849" name="Rectangle 9" descr="Large confetti"/>
          <p:cNvSpPr>
            <a:spLocks noGrp="1" noChangeArrowheads="1"/>
          </p:cNvSpPr>
          <p:nvPr>
            <p:ph type="ctrTitle"/>
          </p:nvPr>
        </p:nvSpPr>
        <p:spPr>
          <a:xfrm>
            <a:off x="685800" y="1752600"/>
            <a:ext cx="7772400" cy="1143000"/>
          </a:xfrm>
          <a:pattFill prst="lgConfetti">
            <a:fgClr>
              <a:schemeClr val="accent2"/>
            </a:fgClr>
            <a:bgClr>
              <a:schemeClr val="folHlink"/>
            </a:bgClr>
          </a:pattFill>
        </p:spPr>
        <p:txBody>
          <a:bodyPr anchor="ctr"/>
          <a:lstStyle>
            <a:lvl1pPr algn="ctr">
              <a:defRPr>
                <a:solidFill>
                  <a:schemeClr val="bg1"/>
                </a:solidFill>
              </a:defRPr>
            </a:lvl1pPr>
          </a:lstStyle>
          <a:p>
            <a:pPr lvl="0"/>
            <a:r>
              <a:rPr lang="en-US" noProof="0" smtClean="0"/>
              <a:t>Click to edit Master title style</a:t>
            </a:r>
          </a:p>
        </p:txBody>
      </p:sp>
      <p:sp>
        <p:nvSpPr>
          <p:cNvPr id="35850" name="Rectangle 10"/>
          <p:cNvSpPr>
            <a:spLocks noGrp="1" noChangeArrowheads="1"/>
          </p:cNvSpPr>
          <p:nvPr>
            <p:ph type="subTitle" idx="1"/>
          </p:nvPr>
        </p:nvSpPr>
        <p:spPr>
          <a:xfrm>
            <a:off x="1371600" y="3746500"/>
            <a:ext cx="6400800" cy="1752600"/>
          </a:xfrm>
        </p:spPr>
        <p:txBody>
          <a:bodyPr/>
          <a:lstStyle>
            <a:lvl1pPr marL="0" indent="0" algn="ctr">
              <a:buFontTx/>
              <a:buNone/>
              <a:defRPr/>
            </a:lvl1pPr>
          </a:lstStyle>
          <a:p>
            <a:pPr lvl="0"/>
            <a:r>
              <a:rPr lang="en-US" noProof="0" smtClean="0"/>
              <a:t>Click to edit Master subtitle style</a:t>
            </a:r>
          </a:p>
        </p:txBody>
      </p:sp>
      <p:sp>
        <p:nvSpPr>
          <p:cNvPr id="11" name="Rectangle 11"/>
          <p:cNvSpPr>
            <a:spLocks noGrp="1" noChangeArrowheads="1"/>
          </p:cNvSpPr>
          <p:nvPr>
            <p:ph type="dt" sz="half" idx="10"/>
          </p:nvPr>
        </p:nvSpPr>
        <p:spPr/>
        <p:txBody>
          <a:bodyPr/>
          <a:lstStyle>
            <a:lvl1pPr>
              <a:defRPr smtClean="0"/>
            </a:lvl1pPr>
          </a:lstStyle>
          <a:p>
            <a:pPr>
              <a:defRPr/>
            </a:pPr>
            <a:fld id="{D47784D8-C2FC-4431-B6B9-14FE59F09165}" type="datetime1">
              <a:rPr lang="en-US">
                <a:solidFill>
                  <a:srgbClr val="00264C"/>
                </a:solidFill>
              </a:rPr>
              <a:pPr>
                <a:defRPr/>
              </a:pPr>
              <a:t>3/21/2016</a:t>
            </a:fld>
            <a:endParaRPr lang="en-US" dirty="0">
              <a:solidFill>
                <a:srgbClr val="00264C"/>
              </a:solidFill>
            </a:endParaRPr>
          </a:p>
        </p:txBody>
      </p:sp>
      <p:sp>
        <p:nvSpPr>
          <p:cNvPr id="12" name="Rectangle 12"/>
          <p:cNvSpPr>
            <a:spLocks noGrp="1" noChangeArrowheads="1"/>
          </p:cNvSpPr>
          <p:nvPr>
            <p:ph type="ftr" sz="quarter" idx="11"/>
          </p:nvPr>
        </p:nvSpPr>
        <p:spPr/>
        <p:txBody>
          <a:bodyPr/>
          <a:lstStyle>
            <a:lvl1pPr>
              <a:defRPr smtClean="0"/>
            </a:lvl1pPr>
          </a:lstStyle>
          <a:p>
            <a:pPr>
              <a:defRPr/>
            </a:pPr>
            <a:r>
              <a:rPr lang="en-US" dirty="0">
                <a:solidFill>
                  <a:srgbClr val="00264C"/>
                </a:solidFill>
              </a:rPr>
              <a:t>Water Well Drilling Discharges</a:t>
            </a:r>
          </a:p>
        </p:txBody>
      </p:sp>
      <p:sp>
        <p:nvSpPr>
          <p:cNvPr id="13" name="Rectangle 13"/>
          <p:cNvSpPr>
            <a:spLocks noGrp="1" noChangeArrowheads="1"/>
          </p:cNvSpPr>
          <p:nvPr>
            <p:ph type="sldNum" sz="quarter" idx="12"/>
          </p:nvPr>
        </p:nvSpPr>
        <p:spPr>
          <a:xfrm>
            <a:off x="6553200" y="6248400"/>
            <a:ext cx="1905000" cy="457200"/>
          </a:xfrm>
          <a:noFill/>
          <a:extLst>
            <a:ext uri="{909E8E84-426E-40DD-AFC4-6F175D3DCCD1}">
              <a14:hiddenFill xmlns:a14="http://schemas.microsoft.com/office/drawing/2010/main">
                <a:solidFill>
                  <a:schemeClr val="accent1"/>
                </a:solidFill>
              </a14:hiddenFill>
            </a:ext>
          </a:extLst>
        </p:spPr>
        <p:txBody>
          <a:bodyPr anchor="b" anchorCtr="0"/>
          <a:lstStyle>
            <a:lvl1pPr>
              <a:defRPr smtClean="0">
                <a:solidFill>
                  <a:schemeClr val="tx1"/>
                </a:solidFill>
              </a:defRPr>
            </a:lvl1pPr>
          </a:lstStyle>
          <a:p>
            <a:pPr>
              <a:defRPr/>
            </a:pPr>
            <a:fld id="{A23D4FB2-099E-4219-8B2E-771DD908A3F8}" type="slidenum">
              <a:rPr lang="en-US">
                <a:solidFill>
                  <a:srgbClr val="00264C"/>
                </a:solidFill>
              </a:rPr>
              <a:pPr>
                <a:defRPr/>
              </a:pPr>
              <a:t>‹#›</a:t>
            </a:fld>
            <a:endParaRPr lang="en-US" dirty="0">
              <a:solidFill>
                <a:srgbClr val="00264C"/>
              </a:solidFill>
            </a:endParaRPr>
          </a:p>
        </p:txBody>
      </p:sp>
    </p:spTree>
    <p:extLst>
      <p:ext uri="{BB962C8B-B14F-4D97-AF65-F5344CB8AC3E}">
        <p14:creationId xmlns:p14="http://schemas.microsoft.com/office/powerpoint/2010/main" val="34859402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92CC20A-5BF0-47BF-8A11-77BE7BFB8BB6}" type="datetime1">
              <a:rPr lang="en-US">
                <a:solidFill>
                  <a:srgbClr val="00264C"/>
                </a:solidFill>
              </a:rPr>
              <a:pPr>
                <a:defRPr/>
              </a:pPr>
              <a:t>3/21/2016</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B153E13D-E7D9-4AC2-A9CC-0312A3C50826}"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3532033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034DDD9-D922-48A3-86D6-64CA28448ED7}" type="datetime1">
              <a:rPr lang="en-US">
                <a:solidFill>
                  <a:srgbClr val="00264C"/>
                </a:solidFill>
              </a:rPr>
              <a:pPr>
                <a:defRPr/>
              </a:pPr>
              <a:t>3/21/2016</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90EA7C81-8B1A-4559-9133-216767180ADF}"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42139150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76E6E948-E59D-4ED2-B351-D808F5C95CD1}" type="datetime1">
              <a:rPr lang="en-US">
                <a:solidFill>
                  <a:srgbClr val="00264C"/>
                </a:solidFill>
              </a:rPr>
              <a:pPr>
                <a:defRPr/>
              </a:pPr>
              <a:t>3/21/2016</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F5CF54BC-1468-47D5-A032-A5B19E4D7F9C}"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40457071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348C248A-B4DD-4557-A027-C35E5E783AAB}" type="datetime1">
              <a:rPr lang="en-US">
                <a:solidFill>
                  <a:srgbClr val="00264C"/>
                </a:solidFill>
              </a:rPr>
              <a:pPr>
                <a:defRPr/>
              </a:pPr>
              <a:t>3/21/2016</a:t>
            </a:fld>
            <a:endParaRPr lang="en-US" dirty="0">
              <a:solidFill>
                <a:srgbClr val="00264C"/>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9" name="Rectangle 9" descr="Large confetti"/>
          <p:cNvSpPr>
            <a:spLocks noGrp="1" noChangeArrowheads="1"/>
          </p:cNvSpPr>
          <p:nvPr>
            <p:ph type="sldNum" sz="quarter" idx="12"/>
          </p:nvPr>
        </p:nvSpPr>
        <p:spPr>
          <a:ln/>
        </p:spPr>
        <p:txBody>
          <a:bodyPr/>
          <a:lstStyle>
            <a:lvl1pPr>
              <a:defRPr/>
            </a:lvl1pPr>
          </a:lstStyle>
          <a:p>
            <a:pPr>
              <a:defRPr/>
            </a:pPr>
            <a:fld id="{48FCABE7-51F5-4051-B612-C89B8B0BC14F}"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37485054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82BAC23C-0482-4BE5-A3EA-722E4ABDBC36}" type="datetime1">
              <a:rPr lang="en-US">
                <a:solidFill>
                  <a:srgbClr val="00264C"/>
                </a:solidFill>
              </a:rPr>
              <a:pPr>
                <a:defRPr/>
              </a:pPr>
              <a:t>3/21/2016</a:t>
            </a:fld>
            <a:endParaRPr lang="en-US" dirty="0">
              <a:solidFill>
                <a:srgbClr val="00264C"/>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5" name="Rectangle 9" descr="Large confetti"/>
          <p:cNvSpPr>
            <a:spLocks noGrp="1" noChangeArrowheads="1"/>
          </p:cNvSpPr>
          <p:nvPr>
            <p:ph type="sldNum" sz="quarter" idx="12"/>
          </p:nvPr>
        </p:nvSpPr>
        <p:spPr>
          <a:ln/>
        </p:spPr>
        <p:txBody>
          <a:bodyPr/>
          <a:lstStyle>
            <a:lvl1pPr>
              <a:defRPr/>
            </a:lvl1pPr>
          </a:lstStyle>
          <a:p>
            <a:pPr>
              <a:defRPr/>
            </a:pPr>
            <a:fld id="{B97E8412-42AB-46AA-A058-6A3D1A0F9ED4}"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24863725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2A450F8-2F04-4CEE-8D9B-30F105624160}" type="datetime1">
              <a:rPr lang="en-US">
                <a:solidFill>
                  <a:srgbClr val="00264C"/>
                </a:solidFill>
              </a:rPr>
              <a:pPr>
                <a:defRPr/>
              </a:pPr>
              <a:t>3/21/2016</a:t>
            </a:fld>
            <a:endParaRPr lang="en-US" dirty="0">
              <a:solidFill>
                <a:srgbClr val="00264C"/>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4" name="Rectangle 9" descr="Large confetti"/>
          <p:cNvSpPr>
            <a:spLocks noGrp="1" noChangeArrowheads="1"/>
          </p:cNvSpPr>
          <p:nvPr>
            <p:ph type="sldNum" sz="quarter" idx="12"/>
          </p:nvPr>
        </p:nvSpPr>
        <p:spPr>
          <a:ln/>
        </p:spPr>
        <p:txBody>
          <a:bodyPr/>
          <a:lstStyle>
            <a:lvl1pPr>
              <a:defRPr/>
            </a:lvl1pPr>
          </a:lstStyle>
          <a:p>
            <a:pPr>
              <a:defRPr/>
            </a:pPr>
            <a:fld id="{03319AFB-3671-417F-BD2C-2E4C4A8E29CE}"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2529270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D842CEF-F3ED-4720-87B2-0239EA7C8902}" type="slidenum">
              <a:rPr lang="en-US"/>
              <a:pPr>
                <a:defRPr/>
              </a:pPr>
              <a:t>‹#›</a:t>
            </a:fld>
            <a:endParaRPr lang="en-US" dirty="0"/>
          </a:p>
        </p:txBody>
      </p:sp>
    </p:spTree>
    <p:extLst>
      <p:ext uri="{BB962C8B-B14F-4D97-AF65-F5344CB8AC3E}">
        <p14:creationId xmlns:p14="http://schemas.microsoft.com/office/powerpoint/2010/main" val="34302467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F9B3E29-9B5E-4033-A9E8-84D91DABE10F}" type="datetime1">
              <a:rPr lang="en-US">
                <a:solidFill>
                  <a:srgbClr val="00264C"/>
                </a:solidFill>
              </a:rPr>
              <a:pPr>
                <a:defRPr/>
              </a:pPr>
              <a:t>3/21/2016</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D31054F1-5E1F-42A8-B5B9-CAFDF83611E4}"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27827725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312DC45-5B97-4B6C-A76B-B2D8FE7A3ABE}" type="datetime1">
              <a:rPr lang="en-US">
                <a:solidFill>
                  <a:srgbClr val="00264C"/>
                </a:solidFill>
              </a:rPr>
              <a:pPr>
                <a:defRPr/>
              </a:pPr>
              <a:t>3/21/2016</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DE6442B1-F062-47B6-96B5-4043BF52248D}"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42229613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9115EED-7B80-49BA-8C3E-F9B90C70B001}" type="datetime1">
              <a:rPr lang="en-US">
                <a:solidFill>
                  <a:srgbClr val="00264C"/>
                </a:solidFill>
              </a:rPr>
              <a:pPr>
                <a:defRPr/>
              </a:pPr>
              <a:t>3/21/2016</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EE01A54F-CE28-4ED1-95CD-4988934CDDD9}"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25738308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1488" y="284166"/>
            <a:ext cx="2044700" cy="58118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284166"/>
            <a:ext cx="5983288"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EF9A959-0FA3-4914-B904-4CD44AB40CA5}" type="datetime1">
              <a:rPr lang="en-US">
                <a:solidFill>
                  <a:srgbClr val="00264C"/>
                </a:solidFill>
              </a:rPr>
              <a:pPr>
                <a:defRPr/>
              </a:pPr>
              <a:t>3/21/2016</a:t>
            </a:fld>
            <a:endParaRPr lang="en-US" dirty="0">
              <a:solidFill>
                <a:srgbClr val="00264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6" name="Rectangle 9" descr="Large confetti"/>
          <p:cNvSpPr>
            <a:spLocks noGrp="1" noChangeArrowheads="1"/>
          </p:cNvSpPr>
          <p:nvPr>
            <p:ph type="sldNum" sz="quarter" idx="12"/>
          </p:nvPr>
        </p:nvSpPr>
        <p:spPr>
          <a:ln/>
        </p:spPr>
        <p:txBody>
          <a:bodyPr/>
          <a:lstStyle>
            <a:lvl1pPr>
              <a:defRPr/>
            </a:lvl1pPr>
          </a:lstStyle>
          <a:p>
            <a:pPr>
              <a:defRPr/>
            </a:pPr>
            <a:fld id="{A7731EED-A72E-4D1C-8497-335A1DD350A7}"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13562282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1" y="284166"/>
            <a:ext cx="8180388" cy="58118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1758C5F8-0EF9-4667-9037-EAB6D5F4920B}" type="datetime1">
              <a:rPr lang="en-US">
                <a:solidFill>
                  <a:srgbClr val="00264C"/>
                </a:solidFill>
              </a:rPr>
              <a:pPr>
                <a:defRPr/>
              </a:pPr>
              <a:t>3/21/2016</a:t>
            </a:fld>
            <a:endParaRPr lang="en-US" dirty="0">
              <a:solidFill>
                <a:srgbClr val="00264C"/>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5" name="Rectangle 9" descr="Large confetti"/>
          <p:cNvSpPr>
            <a:spLocks noGrp="1" noChangeArrowheads="1"/>
          </p:cNvSpPr>
          <p:nvPr>
            <p:ph type="sldNum" sz="quarter" idx="12"/>
          </p:nvPr>
        </p:nvSpPr>
        <p:spPr>
          <a:ln/>
        </p:spPr>
        <p:txBody>
          <a:bodyPr/>
          <a:lstStyle>
            <a:lvl1pPr>
              <a:defRPr/>
            </a:lvl1pPr>
          </a:lstStyle>
          <a:p>
            <a:pPr>
              <a:defRPr/>
            </a:pPr>
            <a:fld id="{648451FF-EDA6-4745-B57A-063AA3F5FCFE}"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8569144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3788" y="28416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5A3929D3-1D9E-4C41-A1B3-4AC441996AAB}" type="datetime1">
              <a:rPr lang="en-US">
                <a:solidFill>
                  <a:srgbClr val="00264C"/>
                </a:solidFill>
              </a:rPr>
              <a:pPr>
                <a:defRPr/>
              </a:pPr>
              <a:t>3/21/2016</a:t>
            </a:fld>
            <a:endParaRPr lang="en-US" dirty="0">
              <a:solidFill>
                <a:srgbClr val="00264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264C"/>
                </a:solidFill>
              </a:rPr>
              <a:t>Water Well Drilling Discharges</a:t>
            </a:r>
          </a:p>
        </p:txBody>
      </p:sp>
      <p:sp>
        <p:nvSpPr>
          <p:cNvPr id="7" name="Rectangle 9" descr="Large confetti"/>
          <p:cNvSpPr>
            <a:spLocks noGrp="1" noChangeArrowheads="1"/>
          </p:cNvSpPr>
          <p:nvPr>
            <p:ph type="sldNum" sz="quarter" idx="12"/>
          </p:nvPr>
        </p:nvSpPr>
        <p:spPr>
          <a:ln/>
        </p:spPr>
        <p:txBody>
          <a:bodyPr/>
          <a:lstStyle>
            <a:lvl1pPr>
              <a:defRPr/>
            </a:lvl1pPr>
          </a:lstStyle>
          <a:p>
            <a:pPr>
              <a:defRPr/>
            </a:pPr>
            <a:fld id="{594EA17D-025E-4E6A-A35C-980EE6E8F8FB}"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3507592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822DDEF-08A3-4943-8F35-A5FBC90B7FB8}" type="slidenum">
              <a:rPr lang="en-US"/>
              <a:pPr>
                <a:defRPr/>
              </a:pPr>
              <a:t>‹#›</a:t>
            </a:fld>
            <a:endParaRPr lang="en-US" dirty="0"/>
          </a:p>
        </p:txBody>
      </p:sp>
    </p:spTree>
    <p:extLst>
      <p:ext uri="{BB962C8B-B14F-4D97-AF65-F5344CB8AC3E}">
        <p14:creationId xmlns:p14="http://schemas.microsoft.com/office/powerpoint/2010/main" val="89172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048AC28C-E253-493C-BD10-6B6248A4C23B}" type="slidenum">
              <a:rPr lang="en-US"/>
              <a:pPr>
                <a:defRPr/>
              </a:pPr>
              <a:t>‹#›</a:t>
            </a:fld>
            <a:endParaRPr lang="en-US" dirty="0"/>
          </a:p>
        </p:txBody>
      </p:sp>
    </p:spTree>
    <p:extLst>
      <p:ext uri="{BB962C8B-B14F-4D97-AF65-F5344CB8AC3E}">
        <p14:creationId xmlns:p14="http://schemas.microsoft.com/office/powerpoint/2010/main" val="373029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CF22A499-36EB-4390-8B10-C957DA51C9D4}" type="slidenum">
              <a:rPr lang="en-US"/>
              <a:pPr>
                <a:defRPr/>
              </a:pPr>
              <a:t>‹#›</a:t>
            </a:fld>
            <a:endParaRPr lang="en-US" dirty="0"/>
          </a:p>
        </p:txBody>
      </p:sp>
    </p:spTree>
    <p:extLst>
      <p:ext uri="{BB962C8B-B14F-4D97-AF65-F5344CB8AC3E}">
        <p14:creationId xmlns:p14="http://schemas.microsoft.com/office/powerpoint/2010/main" val="2422561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92C97BDB-E790-4F10-ACBF-D4EC27EA012E}" type="slidenum">
              <a:rPr lang="en-US"/>
              <a:pPr>
                <a:defRPr/>
              </a:pPr>
              <a:t>‹#›</a:t>
            </a:fld>
            <a:endParaRPr lang="en-US" dirty="0"/>
          </a:p>
        </p:txBody>
      </p:sp>
    </p:spTree>
    <p:extLst>
      <p:ext uri="{BB962C8B-B14F-4D97-AF65-F5344CB8AC3E}">
        <p14:creationId xmlns:p14="http://schemas.microsoft.com/office/powerpoint/2010/main" val="987944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ED1CE75-A997-416F-9C48-ABDBE21D246C}" type="slidenum">
              <a:rPr lang="en-US"/>
              <a:pPr>
                <a:defRPr/>
              </a:pPr>
              <a:t>‹#›</a:t>
            </a:fld>
            <a:endParaRPr lang="en-US" dirty="0"/>
          </a:p>
        </p:txBody>
      </p:sp>
    </p:spTree>
    <p:extLst>
      <p:ext uri="{BB962C8B-B14F-4D97-AF65-F5344CB8AC3E}">
        <p14:creationId xmlns:p14="http://schemas.microsoft.com/office/powerpoint/2010/main" val="100366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03D5122-CC8C-464E-B19B-3137377C9CA8}" type="slidenum">
              <a:rPr lang="en-US"/>
              <a:pPr>
                <a:defRPr/>
              </a:pPr>
              <a:t>‹#›</a:t>
            </a:fld>
            <a:endParaRPr lang="en-US" dirty="0"/>
          </a:p>
        </p:txBody>
      </p:sp>
    </p:spTree>
    <p:extLst>
      <p:ext uri="{BB962C8B-B14F-4D97-AF65-F5344CB8AC3E}">
        <p14:creationId xmlns:p14="http://schemas.microsoft.com/office/powerpoint/2010/main" val="115864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charset="0"/>
              </a:defRPr>
            </a:lvl1pPr>
          </a:lstStyle>
          <a:p>
            <a:pPr>
              <a:defRPr/>
            </a:pP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charset="0"/>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charset="0"/>
              </a:defRPr>
            </a:lvl1pPr>
          </a:lstStyle>
          <a:p>
            <a:pPr>
              <a:defRPr/>
            </a:pPr>
            <a:fld id="{FC36D98F-E3B8-4BFD-8562-0D424E98283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descr="Large confetti"/>
          <p:cNvSpPr>
            <a:spLocks noGrp="1" noChangeArrowheads="1"/>
          </p:cNvSpPr>
          <p:nvPr>
            <p:ph type="title"/>
          </p:nvPr>
        </p:nvSpPr>
        <p:spPr bwMode="auto">
          <a:xfrm>
            <a:off x="1093788" y="284163"/>
            <a:ext cx="7772400" cy="1143000"/>
          </a:xfrm>
          <a:prstGeom prst="rect">
            <a:avLst/>
          </a:prstGeom>
          <a:noFill/>
          <a:ln>
            <a:noFill/>
          </a:ln>
          <a:effectLst/>
          <a:extLst>
            <a:ext uri="{909E8E84-426E-40DD-AFC4-6F175D3DCCD1}">
              <a14:hiddenFill xmlns:a14="http://schemas.microsoft.com/office/drawing/2010/main">
                <a:pattFill prst="lgConfetti">
                  <a:fgClr>
                    <a:schemeClr val="accent2"/>
                  </a:fgClr>
                  <a:bgClr>
                    <a:schemeClr val="folHlink"/>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05000"/>
            <a:ext cx="7772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8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nSpc>
                <a:spcPct val="100000"/>
              </a:lnSpc>
              <a:spcBef>
                <a:spcPct val="0"/>
              </a:spcBef>
              <a:buClrTx/>
              <a:buSzTx/>
              <a:buFontTx/>
              <a:buNone/>
              <a:defRPr sz="1400" smtClean="0"/>
            </a:lvl1pPr>
          </a:lstStyle>
          <a:p>
            <a:pPr>
              <a:defRPr/>
            </a:pPr>
            <a:fld id="{7E07DA24-224E-47ED-88FA-90C39A91E4B6}" type="datetime1">
              <a:rPr lang="en-US">
                <a:solidFill>
                  <a:srgbClr val="00264C"/>
                </a:solidFill>
              </a:rPr>
              <a:pPr>
                <a:defRPr/>
              </a:pPr>
              <a:t>3/21/2016</a:t>
            </a:fld>
            <a:endParaRPr lang="en-US" dirty="0">
              <a:solidFill>
                <a:srgbClr val="00264C"/>
              </a:solidFill>
            </a:endParaRPr>
          </a:p>
        </p:txBody>
      </p:sp>
      <p:sp>
        <p:nvSpPr>
          <p:cNvPr id="348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lnSpc>
                <a:spcPct val="100000"/>
              </a:lnSpc>
              <a:spcBef>
                <a:spcPct val="0"/>
              </a:spcBef>
              <a:buClrTx/>
              <a:buSzTx/>
              <a:buFontTx/>
              <a:buNone/>
              <a:defRPr sz="1400" smtClean="0"/>
            </a:lvl1pPr>
          </a:lstStyle>
          <a:p>
            <a:pPr>
              <a:defRPr/>
            </a:pPr>
            <a:r>
              <a:rPr lang="en-US" dirty="0">
                <a:solidFill>
                  <a:srgbClr val="00264C"/>
                </a:solidFill>
              </a:rPr>
              <a:t>Water Well Drilling Discharges</a:t>
            </a:r>
          </a:p>
        </p:txBody>
      </p:sp>
      <p:sp>
        <p:nvSpPr>
          <p:cNvPr id="1030" name="Rectangle 6"/>
          <p:cNvSpPr>
            <a:spLocks noChangeArrowheads="1"/>
          </p:cNvSpPr>
          <p:nvPr/>
        </p:nvSpPr>
        <p:spPr bwMode="auto">
          <a:xfrm>
            <a:off x="0" y="1512888"/>
            <a:ext cx="8458200" cy="873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1031" name="Rectangle 7" descr="Large confetti"/>
          <p:cNvSpPr>
            <a:spLocks noChangeArrowheads="1"/>
          </p:cNvSpPr>
          <p:nvPr/>
        </p:nvSpPr>
        <p:spPr bwMode="ltGray">
          <a:xfrm>
            <a:off x="247650" y="0"/>
            <a:ext cx="793750" cy="1841500"/>
          </a:xfrm>
          <a:prstGeom prst="rect">
            <a:avLst/>
          </a:prstGeom>
          <a:noFill/>
          <a:ln>
            <a:noFill/>
          </a:ln>
          <a:effectLst/>
          <a:extLst>
            <a:ext uri="{909E8E84-426E-40DD-AFC4-6F175D3DCCD1}">
              <a14:hiddenFill xmlns:a14="http://schemas.microsoft.com/office/drawing/2010/main">
                <a:pattFill prst="lgConfetti">
                  <a:fgClr>
                    <a:schemeClr val="accent2"/>
                  </a:fgClr>
                  <a:bgClr>
                    <a:schemeClr val="folHlink"/>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Tree>
    <p:extLst>
      <p:ext uri="{BB962C8B-B14F-4D97-AF65-F5344CB8AC3E}">
        <p14:creationId xmlns:p14="http://schemas.microsoft.com/office/powerpoint/2010/main" val="255571451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85000"/>
        <a:buBlip>
          <a:blip r:embed="rId1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sp>
        <p:nvSpPr>
          <p:cNvPr id="1026" name="Rectangle 2" descr="Large confetti"/>
          <p:cNvSpPr>
            <a:spLocks noGrp="1" noChangeArrowheads="1"/>
          </p:cNvSpPr>
          <p:nvPr>
            <p:ph type="title"/>
          </p:nvPr>
        </p:nvSpPr>
        <p:spPr bwMode="auto">
          <a:xfrm>
            <a:off x="1093788" y="284163"/>
            <a:ext cx="7772400" cy="1143000"/>
          </a:xfrm>
          <a:prstGeom prst="rect">
            <a:avLst/>
          </a:prstGeom>
          <a:noFill/>
          <a:ln>
            <a:noFill/>
          </a:ln>
          <a:effectLst/>
          <a:extLst>
            <a:ext uri="{909E8E84-426E-40DD-AFC4-6F175D3DCCD1}">
              <a14:hiddenFill xmlns:a14="http://schemas.microsoft.com/office/drawing/2010/main">
                <a:pattFill prst="lgConfetti">
                  <a:fgClr>
                    <a:schemeClr val="accent2"/>
                  </a:fgClr>
                  <a:bgClr>
                    <a:schemeClr val="folHlink"/>
                  </a:bgClr>
                </a:patt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05000"/>
            <a:ext cx="7772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8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nSpc>
                <a:spcPct val="100000"/>
              </a:lnSpc>
              <a:spcBef>
                <a:spcPct val="0"/>
              </a:spcBef>
              <a:buClrTx/>
              <a:buSzTx/>
              <a:buFontTx/>
              <a:buNone/>
              <a:defRPr sz="1400" smtClean="0"/>
            </a:lvl1pPr>
          </a:lstStyle>
          <a:p>
            <a:pPr>
              <a:defRPr/>
            </a:pPr>
            <a:fld id="{96D3961D-BB1C-4ECD-BF02-0A3266B5CF6C}" type="datetime1">
              <a:rPr lang="en-US">
                <a:solidFill>
                  <a:srgbClr val="00264C"/>
                </a:solidFill>
              </a:rPr>
              <a:pPr>
                <a:defRPr/>
              </a:pPr>
              <a:t>3/21/2016</a:t>
            </a:fld>
            <a:endParaRPr lang="en-US" dirty="0">
              <a:solidFill>
                <a:srgbClr val="00264C"/>
              </a:solidFill>
            </a:endParaRPr>
          </a:p>
        </p:txBody>
      </p:sp>
      <p:sp>
        <p:nvSpPr>
          <p:cNvPr id="348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lnSpc>
                <a:spcPct val="100000"/>
              </a:lnSpc>
              <a:spcBef>
                <a:spcPct val="0"/>
              </a:spcBef>
              <a:buClrTx/>
              <a:buSzTx/>
              <a:buFontTx/>
              <a:buNone/>
              <a:defRPr sz="1400" smtClean="0"/>
            </a:lvl1pPr>
          </a:lstStyle>
          <a:p>
            <a:pPr>
              <a:defRPr/>
            </a:pPr>
            <a:r>
              <a:rPr lang="en-US" dirty="0">
                <a:solidFill>
                  <a:srgbClr val="00264C"/>
                </a:solidFill>
              </a:rPr>
              <a:t>Water Well Drilling Discharges</a:t>
            </a:r>
          </a:p>
        </p:txBody>
      </p:sp>
      <p:sp>
        <p:nvSpPr>
          <p:cNvPr id="1030" name="Rectangle 6"/>
          <p:cNvSpPr>
            <a:spLocks noChangeArrowheads="1"/>
          </p:cNvSpPr>
          <p:nvPr/>
        </p:nvSpPr>
        <p:spPr bwMode="auto">
          <a:xfrm>
            <a:off x="0" y="1512888"/>
            <a:ext cx="8458200" cy="873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1031" name="Rectangle 7" descr="Large confetti"/>
          <p:cNvSpPr>
            <a:spLocks noChangeArrowheads="1"/>
          </p:cNvSpPr>
          <p:nvPr/>
        </p:nvSpPr>
        <p:spPr bwMode="ltGray">
          <a:xfrm>
            <a:off x="247650" y="0"/>
            <a:ext cx="793750" cy="1841500"/>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1032" name="Rectangle 8"/>
          <p:cNvSpPr>
            <a:spLocks noChangeArrowheads="1"/>
          </p:cNvSpPr>
          <p:nvPr/>
        </p:nvSpPr>
        <p:spPr bwMode="auto">
          <a:xfrm>
            <a:off x="7067550" y="6553268"/>
            <a:ext cx="2076450" cy="7937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solidFill>
                <a:srgbClr val="00264C"/>
              </a:solidFill>
            </a:endParaRPr>
          </a:p>
        </p:txBody>
      </p:sp>
      <p:sp>
        <p:nvSpPr>
          <p:cNvPr id="34825" name="Rectangle 9" descr="Large confetti"/>
          <p:cNvSpPr>
            <a:spLocks noGrp="1" noChangeArrowheads="1"/>
          </p:cNvSpPr>
          <p:nvPr>
            <p:ph type="sldNum" sz="quarter" idx="4"/>
          </p:nvPr>
        </p:nvSpPr>
        <p:spPr bwMode="auto">
          <a:xfrm>
            <a:off x="8216900" y="6248400"/>
            <a:ext cx="533400" cy="609600"/>
          </a:xfrm>
          <a:prstGeom prst="rect">
            <a:avLst/>
          </a:prstGeom>
          <a:pattFill prst="lgConfetti">
            <a:fgClr>
              <a:schemeClr val="accent2"/>
            </a:fgClr>
            <a:bgClr>
              <a:schemeClr val="folHlink"/>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lvl1pPr algn="r">
              <a:lnSpc>
                <a:spcPct val="100000"/>
              </a:lnSpc>
              <a:spcBef>
                <a:spcPct val="0"/>
              </a:spcBef>
              <a:buClrTx/>
              <a:buSzTx/>
              <a:buFontTx/>
              <a:buNone/>
              <a:defRPr sz="1400" smtClean="0">
                <a:solidFill>
                  <a:schemeClr val="bg1"/>
                </a:solidFill>
              </a:defRPr>
            </a:lvl1pPr>
          </a:lstStyle>
          <a:p>
            <a:pPr>
              <a:defRPr/>
            </a:pPr>
            <a:fld id="{F107EC6B-821D-41FD-8D22-A34F5C762261}" type="slidenum">
              <a:rPr lang="en-US">
                <a:solidFill>
                  <a:srgbClr val="FFFFE9"/>
                </a:solidFill>
              </a:rPr>
              <a:pPr>
                <a:defRPr/>
              </a:pPr>
              <a:t>‹#›</a:t>
            </a:fld>
            <a:endParaRPr lang="en-US" dirty="0">
              <a:solidFill>
                <a:srgbClr val="FFFFE9"/>
              </a:solidFill>
            </a:endParaRPr>
          </a:p>
        </p:txBody>
      </p:sp>
    </p:spTree>
    <p:extLst>
      <p:ext uri="{BB962C8B-B14F-4D97-AF65-F5344CB8AC3E}">
        <p14:creationId xmlns:p14="http://schemas.microsoft.com/office/powerpoint/2010/main" val="357907500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85000"/>
        <a:buBlip>
          <a:blip r:embed="rId16"/>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image" Target="../media/image14.emf"/><Relationship Id="rId4" Type="http://schemas.openxmlformats.org/officeDocument/2006/relationships/oleObject" Target="../embeddings/Microsoft_Excel_97-2003_Worksheet1.xls"/></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4.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8.png"/><Relationship Id="rId5" Type="http://schemas.openxmlformats.org/officeDocument/2006/relationships/oleObject" Target="../embeddings/oleObject3.bin"/><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png"/><Relationship Id="rId1" Type="http://schemas.openxmlformats.org/officeDocument/2006/relationships/slideLayout" Target="../slideLayouts/slideLayout4.xml"/><Relationship Id="rId4" Type="http://schemas.microsoft.com/office/2007/relationships/hdphoto" Target="../media/hdphoto6.wdp"/></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21.png"/><Relationship Id="rId4" Type="http://schemas.openxmlformats.org/officeDocument/2006/relationships/oleObject" Target="../embeddings/oleObject4.bin"/></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22.png"/><Relationship Id="rId4" Type="http://schemas.openxmlformats.org/officeDocument/2006/relationships/oleObject" Target="../embeddings/oleObject5.bin"/></Relationships>
</file>

<file path=ppt/slides/_rels/slide31.xml.rels><?xml version="1.0" encoding="UTF-8" standalone="yes"?>
<Relationships xmlns="http://schemas.openxmlformats.org/package/2006/relationships"><Relationship Id="rId3" Type="http://schemas.openxmlformats.org/officeDocument/2006/relationships/hyperlink" Target="mailto:jimgoddard@utah.gov" TargetMode="External"/><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0.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12.png"/><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Layout" Target="../slideLayouts/slideLayout4.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762000" y="206375"/>
            <a:ext cx="8001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b="1" dirty="0">
                <a:solidFill>
                  <a:srgbClr val="FF0000"/>
                </a:solidFill>
                <a:latin typeface="Times New Roman" pitchFamily="18" charset="0"/>
              </a:rPr>
              <a:t>Utah Division of Water Rights</a:t>
            </a:r>
          </a:p>
        </p:txBody>
      </p:sp>
      <p:sp>
        <p:nvSpPr>
          <p:cNvPr id="2051" name="Text Box 4"/>
          <p:cNvSpPr txBox="1">
            <a:spLocks noChangeArrowheads="1"/>
          </p:cNvSpPr>
          <p:nvPr/>
        </p:nvSpPr>
        <p:spPr bwMode="auto">
          <a:xfrm>
            <a:off x="4108450" y="5911850"/>
            <a:ext cx="1841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800" b="1" dirty="0">
              <a:solidFill>
                <a:srgbClr val="FF0000"/>
              </a:solidFill>
              <a:latin typeface="Times New Roman" pitchFamily="18" charset="0"/>
            </a:endParaRPr>
          </a:p>
          <a:p>
            <a:pPr algn="ctr" eaLnBrk="1" hangingPunct="1">
              <a:spcBef>
                <a:spcPct val="0"/>
              </a:spcBef>
              <a:buFontTx/>
              <a:buNone/>
            </a:pPr>
            <a:endParaRPr lang="en-US" altLang="en-US" sz="2800" b="1" dirty="0">
              <a:solidFill>
                <a:srgbClr val="FF0000"/>
              </a:solidFill>
              <a:latin typeface="Times New Roman" pitchFamily="18" charset="0"/>
            </a:endParaRPr>
          </a:p>
        </p:txBody>
      </p:sp>
      <p:sp>
        <p:nvSpPr>
          <p:cNvPr id="2052" name="Text Box 5"/>
          <p:cNvSpPr txBox="1">
            <a:spLocks noChangeArrowheads="1"/>
          </p:cNvSpPr>
          <p:nvPr/>
        </p:nvSpPr>
        <p:spPr bwMode="auto">
          <a:xfrm>
            <a:off x="3586163" y="6035675"/>
            <a:ext cx="1954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400" b="1" dirty="0">
              <a:solidFill>
                <a:srgbClr val="FFFF00"/>
              </a:solidFill>
              <a:latin typeface="Times New Roman" pitchFamily="18" charset="0"/>
            </a:endParaRPr>
          </a:p>
          <a:p>
            <a:pPr algn="ctr" eaLnBrk="1" hangingPunct="1">
              <a:spcBef>
                <a:spcPct val="0"/>
              </a:spcBef>
              <a:buFontTx/>
              <a:buNone/>
            </a:pPr>
            <a:r>
              <a:rPr lang="en-US" altLang="en-US" sz="2400" b="1" dirty="0">
                <a:solidFill>
                  <a:srgbClr val="FFFF00"/>
                </a:solidFill>
                <a:latin typeface="Times New Roman" pitchFamily="18" charset="0"/>
              </a:rPr>
              <a:t>June 21, 2004</a:t>
            </a:r>
          </a:p>
        </p:txBody>
      </p:sp>
      <p:pic>
        <p:nvPicPr>
          <p:cNvPr id="205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7"/>
          <p:cNvSpPr txBox="1">
            <a:spLocks/>
          </p:cNvSpPr>
          <p:nvPr/>
        </p:nvSpPr>
        <p:spPr bwMode="auto">
          <a:xfrm>
            <a:off x="609600" y="4267200"/>
            <a:ext cx="8534400" cy="2408352"/>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b="1" dirty="0" smtClean="0">
                <a:latin typeface="+mn-lt"/>
                <a:ea typeface="ヒラギノ角ゴ Pro W3" charset="-128"/>
                <a:sym typeface="Gill Sans" charset="0"/>
              </a:rPr>
              <a:t>Permitting &amp; Regulation          </a:t>
            </a:r>
            <a:endParaRPr lang="en-US" altLang="en-US" b="1" dirty="0">
              <a:latin typeface="+mn-lt"/>
              <a:ea typeface="ヒラギノ角ゴ Pro W3" charset="-128"/>
              <a:sym typeface="Gill Sans" charset="0"/>
            </a:endParaRPr>
          </a:p>
          <a:p>
            <a:pPr algn="ctr" eaLnBrk="1" hangingPunct="1">
              <a:spcBef>
                <a:spcPct val="50000"/>
              </a:spcBef>
              <a:buFontTx/>
              <a:buNone/>
            </a:pPr>
            <a:r>
              <a:rPr lang="en-US" altLang="en-US" sz="2400" dirty="0" smtClean="0">
                <a:latin typeface="+mn-lt"/>
                <a:ea typeface="ヒラギノ角ゴ Pro W3" charset="-128"/>
                <a:sym typeface="Gill Sans" charset="0"/>
              </a:rPr>
              <a:t>Jim </a:t>
            </a:r>
            <a:r>
              <a:rPr lang="en-US" altLang="en-US" sz="2400" dirty="0" smtClean="0">
                <a:latin typeface="+mn-lt"/>
                <a:ea typeface="ヒラギノ角ゴ Pro W3" charset="-128"/>
                <a:sym typeface="Gill Sans" charset="0"/>
              </a:rPr>
              <a:t>Goddard—April </a:t>
            </a:r>
            <a:r>
              <a:rPr lang="en-US" altLang="en-US" sz="2400" dirty="0" smtClean="0">
                <a:latin typeface="+mn-lt"/>
                <a:ea typeface="ヒラギノ角ゴ Pro W3" charset="-128"/>
                <a:sym typeface="Gill Sans" charset="0"/>
              </a:rPr>
              <a:t>15, 2016</a:t>
            </a:r>
            <a:endParaRPr lang="en-US" altLang="en-US" sz="2400" dirty="0">
              <a:latin typeface="+mn-lt"/>
              <a:ea typeface="ヒラギノ角ゴ Pro W3" charset="-128"/>
              <a:sym typeface="Gill Sans" charset="0"/>
            </a:endParaRPr>
          </a:p>
          <a:p>
            <a:pPr eaLnBrk="1" hangingPunct="1">
              <a:spcBef>
                <a:spcPct val="50000"/>
              </a:spcBef>
              <a:buFontTx/>
              <a:buNone/>
            </a:pPr>
            <a:endParaRPr lang="en-US" altLang="en-US" sz="5500" dirty="0">
              <a:solidFill>
                <a:srgbClr val="000000"/>
              </a:solidFill>
              <a:latin typeface="Gill Sans" charset="0"/>
              <a:ea typeface="ヒラギノ角ゴ Pro W3" charset="-128"/>
              <a:sym typeface="Gill Sans" charset="0"/>
            </a:endParaRPr>
          </a:p>
        </p:txBody>
      </p:sp>
      <p:sp>
        <p:nvSpPr>
          <p:cNvPr id="2055" name="Text Box 8"/>
          <p:cNvSpPr txBox="1">
            <a:spLocks noChangeArrowheads="1"/>
          </p:cNvSpPr>
          <p:nvPr/>
        </p:nvSpPr>
        <p:spPr bwMode="auto">
          <a:xfrm>
            <a:off x="4113366" y="1828800"/>
            <a:ext cx="46863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6000" b="1" dirty="0" smtClean="0">
                <a:solidFill>
                  <a:schemeClr val="tx2"/>
                </a:solidFill>
                <a:latin typeface="Times New Roman" pitchFamily="18" charset="0"/>
              </a:rPr>
              <a:t>Water Wells</a:t>
            </a:r>
            <a:endParaRPr lang="en-US" altLang="en-US" sz="4000" b="1" dirty="0">
              <a:solidFill>
                <a:schemeClr val="tx2"/>
              </a:solidFill>
              <a:latin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Well Drilling Fees</a:t>
            </a:r>
            <a:endParaRPr lang="en-US" altLang="en-US" b="1" dirty="0" smtClean="0">
              <a:solidFill>
                <a:schemeClr val="tx2"/>
              </a:solidFill>
            </a:endParaRPr>
          </a:p>
        </p:txBody>
      </p:sp>
      <p:sp>
        <p:nvSpPr>
          <p:cNvPr id="3076" name="Content Placeholder 2"/>
          <p:cNvSpPr>
            <a:spLocks noGrp="1"/>
          </p:cNvSpPr>
          <p:nvPr>
            <p:ph sz="half" idx="1"/>
          </p:nvPr>
        </p:nvSpPr>
        <p:spPr>
          <a:xfrm>
            <a:off x="457200" y="1600200"/>
            <a:ext cx="4648200" cy="4525963"/>
          </a:xfrm>
        </p:spPr>
        <p:txBody>
          <a:bodyPr/>
          <a:lstStyle/>
          <a:p>
            <a:pPr lvl="0" eaLnBrk="1" hangingPunct="1">
              <a:buSzPct val="85000"/>
              <a:buFont typeface="Arial" panose="020B0604020202020204" pitchFamily="34" charset="0"/>
              <a:buChar char="•"/>
            </a:pPr>
            <a:r>
              <a:rPr lang="en-US" sz="2800" kern="0" dirty="0">
                <a:solidFill>
                  <a:schemeClr val="tx2"/>
                </a:solidFill>
                <a:latin typeface="+mj-lt"/>
              </a:rPr>
              <a:t>Fee is based on quantity </a:t>
            </a:r>
            <a:r>
              <a:rPr lang="en-US" sz="2800" kern="0" dirty="0" smtClean="0">
                <a:solidFill>
                  <a:schemeClr val="tx2"/>
                </a:solidFill>
                <a:latin typeface="+mj-lt"/>
              </a:rPr>
              <a:t>of</a:t>
            </a:r>
            <a:br>
              <a:rPr lang="en-US" sz="2800" kern="0" dirty="0" smtClean="0">
                <a:solidFill>
                  <a:schemeClr val="tx2"/>
                </a:solidFill>
                <a:latin typeface="+mj-lt"/>
              </a:rPr>
            </a:br>
            <a:r>
              <a:rPr lang="en-US" sz="2800" kern="0" dirty="0" smtClean="0">
                <a:solidFill>
                  <a:schemeClr val="tx2"/>
                </a:solidFill>
                <a:latin typeface="+mj-lt"/>
              </a:rPr>
              <a:t>water </a:t>
            </a:r>
            <a:r>
              <a:rPr lang="en-US" sz="2800" kern="0" dirty="0">
                <a:solidFill>
                  <a:schemeClr val="tx2"/>
                </a:solidFill>
                <a:latin typeface="+mj-lt"/>
              </a:rPr>
              <a:t>right for </a:t>
            </a:r>
            <a:r>
              <a:rPr lang="en-US" sz="2800" kern="0" dirty="0" smtClean="0">
                <a:solidFill>
                  <a:schemeClr val="tx2"/>
                </a:solidFill>
                <a:latin typeface="+mj-lt"/>
              </a:rPr>
              <a:t>Production</a:t>
            </a:r>
            <a:br>
              <a:rPr lang="en-US" sz="2800" kern="0" dirty="0" smtClean="0">
                <a:solidFill>
                  <a:schemeClr val="tx2"/>
                </a:solidFill>
                <a:latin typeface="+mj-lt"/>
              </a:rPr>
            </a:br>
            <a:r>
              <a:rPr lang="en-US" sz="2800" kern="0" dirty="0" smtClean="0">
                <a:solidFill>
                  <a:schemeClr val="tx2"/>
                </a:solidFill>
                <a:latin typeface="+mj-lt"/>
              </a:rPr>
              <a:t>Wells </a:t>
            </a:r>
            <a:r>
              <a:rPr lang="en-US" sz="2800" kern="0" dirty="0">
                <a:solidFill>
                  <a:schemeClr val="tx2"/>
                </a:solidFill>
                <a:latin typeface="+mj-lt"/>
              </a:rPr>
              <a:t>(see table</a:t>
            </a:r>
            <a:r>
              <a:rPr lang="en-US" sz="2800" kern="0" dirty="0" smtClean="0">
                <a:solidFill>
                  <a:schemeClr val="tx2"/>
                </a:solidFill>
                <a:latin typeface="+mj-lt"/>
              </a:rPr>
              <a:t>)</a:t>
            </a:r>
          </a:p>
          <a:p>
            <a:pPr lvl="0" eaLnBrk="1" hangingPunct="1">
              <a:buSzPct val="85000"/>
              <a:buFont typeface="Arial" panose="020B0604020202020204" pitchFamily="34" charset="0"/>
              <a:buChar char="•"/>
            </a:pPr>
            <a:endParaRPr lang="en-US" sz="1400" kern="0" dirty="0">
              <a:solidFill>
                <a:schemeClr val="tx2"/>
              </a:solidFill>
              <a:latin typeface="+mj-lt"/>
            </a:endParaRPr>
          </a:p>
          <a:p>
            <a:pPr lvl="0" eaLnBrk="1" hangingPunct="1">
              <a:buSzPct val="85000"/>
              <a:buFont typeface="Arial" panose="020B0604020202020204" pitchFamily="34" charset="0"/>
              <a:buChar char="•"/>
            </a:pPr>
            <a:r>
              <a:rPr lang="en-US" sz="2800" kern="0" dirty="0">
                <a:solidFill>
                  <a:schemeClr val="tx2"/>
                </a:solidFill>
                <a:latin typeface="+mj-lt"/>
              </a:rPr>
              <a:t>No fee for </a:t>
            </a:r>
            <a:r>
              <a:rPr lang="en-US" sz="2800" kern="0" dirty="0" smtClean="0">
                <a:solidFill>
                  <a:schemeClr val="tx2"/>
                </a:solidFill>
                <a:latin typeface="+mj-lt"/>
              </a:rPr>
              <a:t>Non-production</a:t>
            </a:r>
            <a:br>
              <a:rPr lang="en-US" sz="2800" kern="0" dirty="0" smtClean="0">
                <a:solidFill>
                  <a:schemeClr val="tx2"/>
                </a:solidFill>
                <a:latin typeface="+mj-lt"/>
              </a:rPr>
            </a:br>
            <a:r>
              <a:rPr lang="en-US" sz="2800" kern="0" dirty="0" smtClean="0">
                <a:solidFill>
                  <a:schemeClr val="tx2"/>
                </a:solidFill>
                <a:latin typeface="+mj-lt"/>
              </a:rPr>
              <a:t>well </a:t>
            </a:r>
            <a:r>
              <a:rPr lang="en-US" sz="2800" kern="0" dirty="0" smtClean="0">
                <a:solidFill>
                  <a:schemeClr val="tx2"/>
                </a:solidFill>
                <a:latin typeface="+mj-lt"/>
              </a:rPr>
              <a:t>permits</a:t>
            </a:r>
          </a:p>
          <a:p>
            <a:pPr lvl="0" eaLnBrk="1" hangingPunct="1">
              <a:buSzPct val="85000"/>
              <a:buFont typeface="Arial" panose="020B0604020202020204" pitchFamily="34" charset="0"/>
              <a:buChar char="•"/>
            </a:pPr>
            <a:endParaRPr lang="en-US" sz="1600" kern="0" dirty="0">
              <a:solidFill>
                <a:schemeClr val="tx2"/>
              </a:solidFill>
              <a:latin typeface="+mj-lt"/>
            </a:endParaRPr>
          </a:p>
          <a:p>
            <a:pPr lvl="0" eaLnBrk="1" hangingPunct="1">
              <a:buSzPct val="85000"/>
              <a:buFont typeface="Arial" panose="020B0604020202020204" pitchFamily="34" charset="0"/>
              <a:buChar char="•"/>
            </a:pPr>
            <a:r>
              <a:rPr lang="en-US" sz="2800" kern="0" dirty="0">
                <a:solidFill>
                  <a:schemeClr val="tx2"/>
                </a:solidFill>
                <a:latin typeface="+mj-lt"/>
              </a:rPr>
              <a:t>No fee for permit </a:t>
            </a:r>
            <a:r>
              <a:rPr lang="en-US" sz="2800" kern="0" dirty="0" smtClean="0">
                <a:solidFill>
                  <a:schemeClr val="tx2"/>
                </a:solidFill>
                <a:latin typeface="+mj-lt"/>
              </a:rPr>
              <a:t>to</a:t>
            </a:r>
            <a:br>
              <a:rPr lang="en-US" sz="2800" kern="0" dirty="0" smtClean="0">
                <a:solidFill>
                  <a:schemeClr val="tx2"/>
                </a:solidFill>
                <a:latin typeface="+mj-lt"/>
              </a:rPr>
            </a:br>
            <a:r>
              <a:rPr lang="en-US" sz="2800" kern="0" dirty="0" smtClean="0">
                <a:solidFill>
                  <a:schemeClr val="tx2"/>
                </a:solidFill>
                <a:latin typeface="+mj-lt"/>
              </a:rPr>
              <a:t>renovate </a:t>
            </a:r>
            <a:r>
              <a:rPr lang="en-US" sz="2800" kern="0" dirty="0">
                <a:solidFill>
                  <a:schemeClr val="tx2"/>
                </a:solidFill>
                <a:latin typeface="+mj-lt"/>
              </a:rPr>
              <a:t>and replace a well</a:t>
            </a:r>
          </a:p>
          <a:p>
            <a:pPr eaLnBrk="1" hangingPunct="1"/>
            <a:endParaRPr lang="en-US" altLang="en-US" dirty="0" smtClean="0"/>
          </a:p>
        </p:txBody>
      </p:sp>
      <p:graphicFrame>
        <p:nvGraphicFramePr>
          <p:cNvPr id="2" name="Object 1"/>
          <p:cNvGraphicFramePr>
            <a:graphicFrameLocks noChangeAspect="1"/>
          </p:cNvGraphicFramePr>
          <p:nvPr>
            <p:extLst>
              <p:ext uri="{D42A27DB-BD31-4B8C-83A1-F6EECF244321}">
                <p14:modId xmlns:p14="http://schemas.microsoft.com/office/powerpoint/2010/main" val="2884392170"/>
              </p:ext>
            </p:extLst>
          </p:nvPr>
        </p:nvGraphicFramePr>
        <p:xfrm>
          <a:off x="5562600" y="1371600"/>
          <a:ext cx="3034291" cy="5038096"/>
        </p:xfrm>
        <a:graphic>
          <a:graphicData uri="http://schemas.openxmlformats.org/presentationml/2006/ole">
            <mc:AlternateContent xmlns:mc="http://schemas.openxmlformats.org/markup-compatibility/2006">
              <mc:Choice xmlns:v="urn:schemas-microsoft-com:vml" Requires="v">
                <p:oleObj spid="_x0000_s3100" name="Worksheet" r:id="rId4" imgW="3667680" imgH="6378840" progId="Excel.Sheet.8">
                  <p:embed/>
                </p:oleObj>
              </mc:Choice>
              <mc:Fallback>
                <p:oleObj name="Worksheet" r:id="rId4" imgW="3667680" imgH="6378840" progId="Excel.Sheet.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1371600"/>
                        <a:ext cx="3034291" cy="5038096"/>
                      </a:xfrm>
                      <a:prstGeom prst="rect">
                        <a:avLst/>
                      </a:prstGeom>
                      <a:noFill/>
                      <a:ln>
                        <a:solidFill>
                          <a:schemeClr val="tx1">
                            <a:lumMod val="50000"/>
                            <a:lumOff val="50000"/>
                          </a:schemeClr>
                        </a:solidFill>
                      </a:ln>
                      <a:effectLst/>
                    </p:spPr>
                  </p:pic>
                </p:oleObj>
              </mc:Fallback>
            </mc:AlternateContent>
          </a:graphicData>
        </a:graphic>
      </p:graphicFrame>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descr="gwpolic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72844"/>
            <a:ext cx="4648200" cy="615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
          <p:cNvSpPr txBox="1">
            <a:spLocks noChangeArrowheads="1"/>
          </p:cNvSpPr>
          <p:nvPr/>
        </p:nvSpPr>
        <p:spPr bwMode="auto">
          <a:xfrm>
            <a:off x="4891548" y="1752600"/>
            <a:ext cx="388620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6pPr>
            <a:lvl7pPr marL="29718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7pPr>
            <a:lvl8pPr marL="34290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8pPr>
            <a:lvl9pPr marL="3886200" indent="-228600" eaLnBrk="0" fontAlgn="base" hangingPunct="0">
              <a:lnSpc>
                <a:spcPct val="90000"/>
              </a:lnSpc>
              <a:spcBef>
                <a:spcPct val="20000"/>
              </a:spcBef>
              <a:spcAft>
                <a:spcPct val="0"/>
              </a:spcAft>
              <a:buClr>
                <a:schemeClr val="bg2"/>
              </a:buClr>
              <a:buSzPct val="70000"/>
              <a:buFont typeface="Wingdings" pitchFamily="2" charset="2"/>
              <a:buChar char="n"/>
              <a:defRPr sz="2400">
                <a:solidFill>
                  <a:schemeClr val="tx1"/>
                </a:solidFill>
                <a:latin typeface="Times New Roman" pitchFamily="18"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4400" i="0" u="none" strike="noStrike" kern="0" cap="none" spc="0" normalizeH="0" baseline="0" noProof="0" dirty="0" smtClean="0">
                <a:ln>
                  <a:noFill/>
                </a:ln>
                <a:solidFill>
                  <a:schemeClr val="tx2"/>
                </a:solidFill>
                <a:effectLst/>
                <a:uLnTx/>
                <a:uFillTx/>
                <a:latin typeface="+mj-lt"/>
              </a:rPr>
              <a:t>State Engineer’s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4400" i="0" u="none" strike="noStrike" kern="0" cap="none" spc="0" normalizeH="0" baseline="0" noProof="0" dirty="0" smtClean="0">
                <a:ln>
                  <a:noFill/>
                </a:ln>
                <a:solidFill>
                  <a:schemeClr val="tx2"/>
                </a:solidFill>
                <a:effectLst/>
                <a:uLnTx/>
                <a:uFillTx/>
                <a:latin typeface="+mj-lt"/>
              </a:rPr>
              <a:t>Water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4400" i="0" u="none" strike="noStrike" kern="0" cap="none" spc="0" normalizeH="0" baseline="0" noProof="0" dirty="0" smtClean="0">
                <a:ln>
                  <a:noFill/>
                </a:ln>
                <a:solidFill>
                  <a:schemeClr val="tx2"/>
                </a:solidFill>
                <a:effectLst/>
                <a:uLnTx/>
                <a:uFillTx/>
                <a:latin typeface="+mj-lt"/>
              </a:rPr>
              <a:t>Appropriation Policy</a:t>
            </a:r>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_WRT Photo Contests (all years)\2014 WRT Photo Contest\53.  Boart Longyear Magnum Gas Well near IPP.jpg"/>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0" y="533400"/>
            <a:ext cx="7772400" cy="1362075"/>
          </a:xfrm>
        </p:spPr>
        <p:txBody>
          <a:bodyPr/>
          <a:lstStyle/>
          <a:p>
            <a:r>
              <a:rPr lang="en-US"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Application Process</a:t>
            </a:r>
            <a:endParaRPr lang="en-US"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idx="1"/>
          </p:nvPr>
        </p:nvSpPr>
        <p:spPr>
          <a:xfrm>
            <a:off x="0" y="152400"/>
            <a:ext cx="7772400" cy="457200"/>
          </a:xfrm>
        </p:spPr>
        <p:txBody>
          <a:bodyPr/>
          <a:lstStyle/>
          <a:p>
            <a:r>
              <a:rPr lang="en-US" i="1" dirty="0" smtClean="0">
                <a:solidFill>
                  <a:schemeClr val="bg1"/>
                </a:solidFill>
                <a:effectLst>
                  <a:outerShdw blurRad="38100" dist="38100" dir="2700000" algn="tl">
                    <a:srgbClr val="000000">
                      <a:alpha val="43137"/>
                    </a:srgbClr>
                  </a:outerShdw>
                </a:effectLst>
              </a:rPr>
              <a:t>When and what forms are filed</a:t>
            </a:r>
            <a:endParaRPr lang="en-US"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94631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Application to Renovate</a:t>
            </a:r>
            <a:endParaRPr lang="en-US" altLang="en-US" b="1" dirty="0" smtClean="0">
              <a:solidFill>
                <a:schemeClr val="tx2"/>
              </a:solidFill>
            </a:endParaRPr>
          </a:p>
        </p:txBody>
      </p:sp>
      <p:sp>
        <p:nvSpPr>
          <p:cNvPr id="3076" name="Content Placeholder 2"/>
          <p:cNvSpPr>
            <a:spLocks noGrp="1"/>
          </p:cNvSpPr>
          <p:nvPr>
            <p:ph idx="1"/>
          </p:nvPr>
        </p:nvSpPr>
        <p:spPr/>
        <p:txBody>
          <a:bodyPr/>
          <a:lstStyle/>
          <a:p>
            <a:pPr lvl="0" eaLnBrk="1" hangingPunct="1">
              <a:buSzPct val="85000"/>
              <a:buFont typeface="Arial" panose="020B0604020202020204" pitchFamily="34" charset="0"/>
              <a:buChar char="•"/>
            </a:pPr>
            <a:r>
              <a:rPr lang="en-US" sz="2800" kern="0" dirty="0">
                <a:solidFill>
                  <a:schemeClr val="tx2"/>
                </a:solidFill>
                <a:latin typeface="+mj-lt"/>
              </a:rPr>
              <a:t>Application to Renovate An Existing Well</a:t>
            </a:r>
          </a:p>
          <a:p>
            <a:pPr lvl="1" eaLnBrk="1" hangingPunct="1">
              <a:buClr>
                <a:srgbClr val="333333"/>
              </a:buClr>
              <a:buSzPct val="70000"/>
              <a:buFont typeface="Courier New" panose="02070309020205020404" pitchFamily="49" charset="0"/>
              <a:buChar char="o"/>
            </a:pPr>
            <a:r>
              <a:rPr lang="en-US" sz="2400" kern="0" dirty="0">
                <a:solidFill>
                  <a:schemeClr val="tx2"/>
                </a:solidFill>
                <a:latin typeface="+mj-lt"/>
              </a:rPr>
              <a:t>Modification to well (deepen, liners, screens, perforations, casing repair, pitless, seal, etc.)</a:t>
            </a:r>
          </a:p>
          <a:p>
            <a:pPr lvl="0" eaLnBrk="1" hangingPunct="1">
              <a:buSzPct val="85000"/>
              <a:buFont typeface="Arial" panose="020B0604020202020204" pitchFamily="34" charset="0"/>
              <a:buChar char="•"/>
            </a:pPr>
            <a:r>
              <a:rPr lang="en-US" sz="2800" kern="0" dirty="0">
                <a:solidFill>
                  <a:schemeClr val="tx2"/>
                </a:solidFill>
                <a:latin typeface="+mj-lt"/>
              </a:rPr>
              <a:t>DOES NOT grant approval to replace</a:t>
            </a:r>
          </a:p>
          <a:p>
            <a:pPr lvl="0" eaLnBrk="1" hangingPunct="1">
              <a:buSzPct val="85000"/>
              <a:buFont typeface="Arial" panose="020B0604020202020204" pitchFamily="34" charset="0"/>
              <a:buChar char="•"/>
            </a:pPr>
            <a:r>
              <a:rPr lang="en-US" sz="2800" kern="0" dirty="0">
                <a:solidFill>
                  <a:schemeClr val="tx2"/>
                </a:solidFill>
                <a:latin typeface="+mj-lt"/>
              </a:rPr>
              <a:t>No Application fee</a:t>
            </a:r>
          </a:p>
          <a:p>
            <a:pPr lvl="0" eaLnBrk="1" hangingPunct="1">
              <a:buSzPct val="85000"/>
              <a:buFont typeface="Arial" panose="020B0604020202020204" pitchFamily="34" charset="0"/>
              <a:buChar char="•"/>
            </a:pPr>
            <a:r>
              <a:rPr lang="en-US" sz="2800" kern="0" dirty="0">
                <a:solidFill>
                  <a:schemeClr val="tx2"/>
                </a:solidFill>
                <a:latin typeface="+mj-lt"/>
              </a:rPr>
              <a:t>Title and ownership must be current</a:t>
            </a:r>
          </a:p>
          <a:p>
            <a:pPr lvl="0" eaLnBrk="1" hangingPunct="1">
              <a:buSzPct val="85000"/>
              <a:buFont typeface="Arial" panose="020B0604020202020204" pitchFamily="34" charset="0"/>
              <a:buChar char="•"/>
            </a:pPr>
            <a:r>
              <a:rPr lang="en-US" sz="2800" kern="0" dirty="0">
                <a:solidFill>
                  <a:schemeClr val="tx2"/>
                </a:solidFill>
                <a:latin typeface="+mj-lt"/>
              </a:rPr>
              <a:t>Allows for repair, renovation, and/or deepening</a:t>
            </a:r>
          </a:p>
          <a:p>
            <a:pPr lvl="0" eaLnBrk="1" hangingPunct="1">
              <a:buSzPct val="85000"/>
              <a:buFont typeface="Arial" panose="020B0604020202020204" pitchFamily="34" charset="0"/>
              <a:buChar char="•"/>
            </a:pPr>
            <a:r>
              <a:rPr lang="en-US" sz="2800" kern="0" dirty="0">
                <a:solidFill>
                  <a:schemeClr val="tx2"/>
                </a:solidFill>
                <a:latin typeface="+mj-lt"/>
              </a:rPr>
              <a:t>Need separate application to replace well</a:t>
            </a:r>
          </a:p>
          <a:p>
            <a:pPr eaLnBrk="1" hangingPunct="1"/>
            <a:endParaRPr lang="en-US" altLang="en-US" dirty="0" smtClean="0"/>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228600" y="274638"/>
            <a:ext cx="8686800" cy="1143000"/>
          </a:xfrm>
        </p:spPr>
        <p:txBody>
          <a:bodyPr/>
          <a:lstStyle/>
          <a:p>
            <a:pPr eaLnBrk="1" hangingPunct="1"/>
            <a:r>
              <a:rPr lang="en-US" sz="4000" dirty="0" smtClean="0">
                <a:solidFill>
                  <a:schemeClr val="tx2"/>
                </a:solidFill>
                <a:effectLst>
                  <a:outerShdw blurRad="38100" dist="38100" dir="2700000" algn="tl">
                    <a:srgbClr val="FFFFFF"/>
                  </a:outerShdw>
                </a:effectLst>
              </a:rPr>
              <a:t>When Do You Need a Renovation Permit</a:t>
            </a:r>
            <a:endParaRPr lang="en-US" altLang="en-US" sz="4000" b="1" dirty="0" smtClean="0">
              <a:solidFill>
                <a:schemeClr val="tx2"/>
              </a:solidFill>
            </a:endParaRPr>
          </a:p>
        </p:txBody>
      </p:sp>
      <p:sp>
        <p:nvSpPr>
          <p:cNvPr id="3076" name="Content Placeholder 2"/>
          <p:cNvSpPr>
            <a:spLocks noGrp="1"/>
          </p:cNvSpPr>
          <p:nvPr>
            <p:ph sz="half" idx="1"/>
          </p:nvPr>
        </p:nvSpPr>
        <p:spPr>
          <a:xfrm>
            <a:off x="457200" y="1981200"/>
            <a:ext cx="4495800" cy="4144963"/>
          </a:xfrm>
        </p:spPr>
        <p:txBody>
          <a:bodyPr/>
          <a:lstStyle/>
          <a:p>
            <a:pPr lvl="0" eaLnBrk="1" hangingPunct="1">
              <a:lnSpc>
                <a:spcPct val="90000"/>
              </a:lnSpc>
              <a:buSzPct val="85000"/>
              <a:buFont typeface="Arial" panose="020B0604020202020204" pitchFamily="34" charset="0"/>
              <a:buChar char="•"/>
            </a:pPr>
            <a:r>
              <a:rPr lang="en-US" sz="2600" kern="0" dirty="0" smtClean="0">
                <a:solidFill>
                  <a:schemeClr val="tx2"/>
                </a:solidFill>
                <a:effectLst>
                  <a:outerShdw blurRad="38100" dist="38100" dir="2700000" algn="tl">
                    <a:srgbClr val="FFFFFF"/>
                  </a:outerShdw>
                </a:effectLst>
                <a:latin typeface="+mj-lt"/>
              </a:rPr>
              <a:t>Renovate Permit Needed</a:t>
            </a:r>
          </a:p>
          <a:p>
            <a:pPr lvl="1" eaLnBrk="1" hangingPunct="1">
              <a:lnSpc>
                <a:spcPct val="90000"/>
              </a:lnSpc>
              <a:buClr>
                <a:srgbClr val="333333"/>
              </a:buClr>
              <a:buSzPct val="70000"/>
              <a:buFont typeface="Courier New" panose="02070309020205020404" pitchFamily="49" charset="0"/>
              <a:buChar char="o"/>
            </a:pPr>
            <a:r>
              <a:rPr lang="en-US" sz="2200" kern="0" dirty="0" smtClean="0">
                <a:solidFill>
                  <a:schemeClr val="tx2"/>
                </a:solidFill>
                <a:effectLst>
                  <a:outerShdw blurRad="38100" dist="38100" dir="2700000" algn="tl">
                    <a:srgbClr val="FFFFFF"/>
                  </a:outerShdw>
                </a:effectLst>
                <a:latin typeface="+mj-lt"/>
              </a:rPr>
              <a:t>Deepening</a:t>
            </a:r>
          </a:p>
          <a:p>
            <a:pPr lvl="1" eaLnBrk="1" hangingPunct="1">
              <a:lnSpc>
                <a:spcPct val="90000"/>
              </a:lnSpc>
              <a:buClr>
                <a:srgbClr val="333333"/>
              </a:buClr>
              <a:buSzPct val="70000"/>
              <a:buFont typeface="Courier New" panose="02070309020205020404" pitchFamily="49" charset="0"/>
              <a:buChar char="o"/>
            </a:pPr>
            <a:r>
              <a:rPr lang="en-US" sz="2200" kern="0" dirty="0" smtClean="0">
                <a:solidFill>
                  <a:schemeClr val="tx2"/>
                </a:solidFill>
                <a:effectLst>
                  <a:outerShdw blurRad="38100" dist="38100" dir="2700000" algn="tl">
                    <a:srgbClr val="FFFFFF"/>
                  </a:outerShdw>
                </a:effectLst>
                <a:latin typeface="+mj-lt"/>
              </a:rPr>
              <a:t>Well Repair/Renovation</a:t>
            </a:r>
          </a:p>
          <a:p>
            <a:pPr lvl="1" eaLnBrk="1" hangingPunct="1">
              <a:lnSpc>
                <a:spcPct val="90000"/>
              </a:lnSpc>
              <a:buClr>
                <a:srgbClr val="333333"/>
              </a:buClr>
              <a:buSzPct val="70000"/>
              <a:buFont typeface="Courier New" panose="02070309020205020404" pitchFamily="49" charset="0"/>
              <a:buChar char="o"/>
            </a:pPr>
            <a:r>
              <a:rPr lang="en-US" sz="2200" kern="0" dirty="0" smtClean="0">
                <a:solidFill>
                  <a:schemeClr val="tx2"/>
                </a:solidFill>
                <a:effectLst>
                  <a:outerShdw blurRad="38100" dist="38100" dir="2700000" algn="tl">
                    <a:srgbClr val="FFFFFF"/>
                  </a:outerShdw>
                </a:effectLst>
                <a:latin typeface="+mj-lt"/>
              </a:rPr>
              <a:t>Anytime the well itself is modified</a:t>
            </a:r>
            <a:endParaRPr lang="en-US" sz="2600" kern="0" dirty="0" smtClean="0">
              <a:solidFill>
                <a:schemeClr val="tx2"/>
              </a:solidFill>
              <a:effectLst>
                <a:outerShdw blurRad="38100" dist="38100" dir="2700000" algn="tl">
                  <a:srgbClr val="FFFFFF"/>
                </a:outerShdw>
              </a:effectLst>
              <a:latin typeface="+mj-lt"/>
            </a:endParaRPr>
          </a:p>
          <a:p>
            <a:pPr lvl="0" eaLnBrk="1" hangingPunct="1">
              <a:lnSpc>
                <a:spcPct val="90000"/>
              </a:lnSpc>
              <a:buSzPct val="85000"/>
              <a:buFont typeface="Arial" panose="020B0604020202020204" pitchFamily="34" charset="0"/>
              <a:buChar char="•"/>
            </a:pPr>
            <a:r>
              <a:rPr lang="en-US" sz="2600" kern="0" dirty="0" smtClean="0">
                <a:solidFill>
                  <a:schemeClr val="tx2"/>
                </a:solidFill>
                <a:effectLst>
                  <a:outerShdw blurRad="38100" dist="38100" dir="2700000" algn="tl">
                    <a:srgbClr val="FFFFFF"/>
                  </a:outerShdw>
                </a:effectLst>
                <a:latin typeface="+mj-lt"/>
              </a:rPr>
              <a:t>Renovate Permit Not Needed</a:t>
            </a:r>
          </a:p>
          <a:p>
            <a:pPr lvl="1" eaLnBrk="1" hangingPunct="1">
              <a:lnSpc>
                <a:spcPct val="90000"/>
              </a:lnSpc>
              <a:buClr>
                <a:srgbClr val="333333"/>
              </a:buClr>
              <a:buSzPct val="70000"/>
              <a:buFont typeface="Courier New" panose="02070309020205020404" pitchFamily="49" charset="0"/>
              <a:buChar char="o"/>
            </a:pPr>
            <a:r>
              <a:rPr lang="en-US" sz="2200" kern="0" dirty="0" smtClean="0">
                <a:solidFill>
                  <a:schemeClr val="tx2"/>
                </a:solidFill>
                <a:effectLst>
                  <a:outerShdw blurRad="38100" dist="38100" dir="2700000" algn="tl">
                    <a:srgbClr val="FFFFFF"/>
                  </a:outerShdw>
                </a:effectLst>
                <a:latin typeface="+mj-lt"/>
              </a:rPr>
              <a:t>Cleaning</a:t>
            </a:r>
          </a:p>
          <a:p>
            <a:pPr lvl="1" eaLnBrk="1" hangingPunct="1">
              <a:lnSpc>
                <a:spcPct val="90000"/>
              </a:lnSpc>
              <a:buClr>
                <a:srgbClr val="333333"/>
              </a:buClr>
              <a:buSzPct val="70000"/>
              <a:buFont typeface="Courier New" panose="02070309020205020404" pitchFamily="49" charset="0"/>
              <a:buChar char="o"/>
            </a:pPr>
            <a:r>
              <a:rPr lang="en-US" sz="2200" kern="0" dirty="0" smtClean="0">
                <a:solidFill>
                  <a:schemeClr val="tx2"/>
                </a:solidFill>
                <a:effectLst>
                  <a:outerShdw blurRad="38100" dist="38100" dir="2700000" algn="tl">
                    <a:srgbClr val="FFFFFF"/>
                  </a:outerShdw>
                </a:effectLst>
                <a:latin typeface="+mj-lt"/>
              </a:rPr>
              <a:t>Development</a:t>
            </a:r>
          </a:p>
          <a:p>
            <a:pPr lvl="1" eaLnBrk="1" hangingPunct="1">
              <a:lnSpc>
                <a:spcPct val="90000"/>
              </a:lnSpc>
              <a:buClr>
                <a:srgbClr val="333333"/>
              </a:buClr>
              <a:buSzPct val="70000"/>
              <a:buFont typeface="Courier New" panose="02070309020205020404" pitchFamily="49" charset="0"/>
              <a:buChar char="o"/>
            </a:pPr>
            <a:r>
              <a:rPr lang="en-US" sz="2200" kern="0" dirty="0" smtClean="0">
                <a:solidFill>
                  <a:schemeClr val="tx2"/>
                </a:solidFill>
                <a:effectLst>
                  <a:outerShdw blurRad="38100" dist="38100" dir="2700000" algn="tl">
                    <a:srgbClr val="FFFFFF"/>
                  </a:outerShdw>
                </a:effectLst>
                <a:latin typeface="+mj-lt"/>
              </a:rPr>
              <a:t>Disinfection</a:t>
            </a:r>
          </a:p>
          <a:p>
            <a:pPr lvl="1" eaLnBrk="1" hangingPunct="1">
              <a:lnSpc>
                <a:spcPct val="90000"/>
              </a:lnSpc>
              <a:buClr>
                <a:srgbClr val="333333"/>
              </a:buClr>
              <a:buSzPct val="70000"/>
              <a:buFont typeface="Courier New" panose="02070309020205020404" pitchFamily="49" charset="0"/>
              <a:buChar char="o"/>
            </a:pPr>
            <a:r>
              <a:rPr lang="en-US" sz="2200" kern="0" dirty="0" smtClean="0">
                <a:solidFill>
                  <a:schemeClr val="tx2"/>
                </a:solidFill>
                <a:effectLst>
                  <a:outerShdw blurRad="38100" dist="38100" dir="2700000" algn="tl">
                    <a:srgbClr val="FFFFFF"/>
                  </a:outerShdw>
                </a:effectLst>
                <a:latin typeface="+mj-lt"/>
              </a:rPr>
              <a:t>Testing</a:t>
            </a:r>
          </a:p>
          <a:p>
            <a:pPr lvl="1" eaLnBrk="1" hangingPunct="1">
              <a:lnSpc>
                <a:spcPct val="90000"/>
              </a:lnSpc>
              <a:buClr>
                <a:srgbClr val="333333"/>
              </a:buClr>
              <a:buSzPct val="70000"/>
              <a:buFont typeface="Courier New" panose="02070309020205020404" pitchFamily="49" charset="0"/>
              <a:buChar char="o"/>
            </a:pPr>
            <a:r>
              <a:rPr lang="en-US" sz="2200" kern="0" dirty="0" smtClean="0">
                <a:solidFill>
                  <a:schemeClr val="tx2"/>
                </a:solidFill>
                <a:effectLst>
                  <a:outerShdw blurRad="38100" dist="38100" dir="2700000" algn="tl">
                    <a:srgbClr val="FFFFFF"/>
                  </a:outerShdw>
                </a:effectLst>
                <a:latin typeface="+mj-lt"/>
              </a:rPr>
              <a:t>Pump Work</a:t>
            </a:r>
          </a:p>
        </p:txBody>
      </p:sp>
      <p:sp>
        <p:nvSpPr>
          <p:cNvPr id="2" name="Content Placeholder 1"/>
          <p:cNvSpPr>
            <a:spLocks noGrp="1"/>
          </p:cNvSpPr>
          <p:nvPr>
            <p:ph sz="half" idx="2"/>
          </p:nvPr>
        </p:nvSpPr>
        <p:spPr>
          <a:xfrm>
            <a:off x="5029200" y="1981201"/>
            <a:ext cx="3657600" cy="4114800"/>
          </a:xfrm>
        </p:spPr>
        <p:txBody>
          <a:bodyPr/>
          <a:lstStyle/>
          <a:p>
            <a:pPr lvl="0" eaLnBrk="1" hangingPunct="1">
              <a:lnSpc>
                <a:spcPct val="90000"/>
              </a:lnSpc>
              <a:buSzPct val="85000"/>
              <a:buFont typeface="Arial" panose="020B0604020202020204" pitchFamily="34" charset="0"/>
              <a:buChar char="•"/>
            </a:pPr>
            <a:r>
              <a:rPr lang="en-US" kern="0" dirty="0">
                <a:solidFill>
                  <a:schemeClr val="tx2"/>
                </a:solidFill>
                <a:effectLst>
                  <a:outerShdw blurRad="38100" dist="38100" dir="2700000" algn="tl">
                    <a:srgbClr val="FFFFFF"/>
                  </a:outerShdw>
                </a:effectLst>
              </a:rPr>
              <a:t>Still needs to be done by a licensed Driller or Pump </a:t>
            </a:r>
            <a:r>
              <a:rPr lang="en-US" kern="0" dirty="0" smtClean="0">
                <a:solidFill>
                  <a:schemeClr val="tx2"/>
                </a:solidFill>
                <a:effectLst>
                  <a:outerShdw blurRad="38100" dist="38100" dir="2700000" algn="tl">
                    <a:srgbClr val="FFFFFF"/>
                  </a:outerShdw>
                </a:effectLst>
              </a:rPr>
              <a:t>Installer</a:t>
            </a:r>
          </a:p>
          <a:p>
            <a:pPr lvl="0" eaLnBrk="1" hangingPunct="1">
              <a:lnSpc>
                <a:spcPct val="90000"/>
              </a:lnSpc>
              <a:buSzPct val="85000"/>
              <a:buFont typeface="Arial" panose="020B0604020202020204" pitchFamily="34" charset="0"/>
              <a:buChar char="•"/>
            </a:pPr>
            <a:endParaRPr lang="en-US" sz="1800" kern="0" dirty="0">
              <a:solidFill>
                <a:schemeClr val="tx2"/>
              </a:solidFill>
              <a:effectLst>
                <a:outerShdw blurRad="38100" dist="38100" dir="2700000" algn="tl">
                  <a:srgbClr val="FFFFFF"/>
                </a:outerShdw>
              </a:effectLst>
            </a:endParaRPr>
          </a:p>
          <a:p>
            <a:pPr lvl="0" eaLnBrk="1" hangingPunct="1">
              <a:lnSpc>
                <a:spcPct val="90000"/>
              </a:lnSpc>
              <a:buSzPct val="85000"/>
              <a:buFont typeface="Arial" panose="020B0604020202020204" pitchFamily="34" charset="0"/>
              <a:buChar char="•"/>
            </a:pPr>
            <a:r>
              <a:rPr lang="en-US" kern="0" dirty="0">
                <a:solidFill>
                  <a:schemeClr val="tx2"/>
                </a:solidFill>
                <a:effectLst>
                  <a:outerShdw blurRad="38100" dist="38100" dir="2700000" algn="tl">
                    <a:srgbClr val="FFFFFF"/>
                  </a:outerShdw>
                </a:effectLst>
              </a:rPr>
              <a:t>Still need to submit a pump log to report this information</a:t>
            </a:r>
            <a:endParaRPr lang="en-US" altLang="en-US" sz="3200" dirty="0">
              <a:solidFill>
                <a:schemeClr val="tx2"/>
              </a:solidFill>
            </a:endParaRPr>
          </a:p>
          <a:p>
            <a:endParaRPr lang="en-US" dirty="0"/>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228600" y="274638"/>
            <a:ext cx="8686800" cy="1143000"/>
          </a:xfrm>
        </p:spPr>
        <p:txBody>
          <a:bodyPr/>
          <a:lstStyle/>
          <a:p>
            <a:pPr eaLnBrk="1" hangingPunct="1"/>
            <a:r>
              <a:rPr lang="en-US" sz="4000" dirty="0" smtClean="0">
                <a:solidFill>
                  <a:schemeClr val="tx2"/>
                </a:solidFill>
              </a:rPr>
              <a:t>Application for Well Replacement</a:t>
            </a:r>
            <a:endParaRPr lang="en-US" altLang="en-US" sz="4000" b="1" dirty="0" smtClean="0">
              <a:solidFill>
                <a:schemeClr val="tx2"/>
              </a:solidFill>
            </a:endParaRPr>
          </a:p>
        </p:txBody>
      </p:sp>
      <p:sp>
        <p:nvSpPr>
          <p:cNvPr id="3076" name="Content Placeholder 2"/>
          <p:cNvSpPr>
            <a:spLocks noGrp="1"/>
          </p:cNvSpPr>
          <p:nvPr>
            <p:ph idx="1"/>
          </p:nvPr>
        </p:nvSpPr>
        <p:spPr/>
        <p:txBody>
          <a:bodyPr/>
          <a:lstStyle/>
          <a:p>
            <a:pPr lvl="0" eaLnBrk="1" hangingPunct="1">
              <a:lnSpc>
                <a:spcPct val="90000"/>
              </a:lnSpc>
              <a:buSzPct val="85000"/>
              <a:buFont typeface="Arial" panose="020B0604020202020204" pitchFamily="34" charset="0"/>
              <a:buChar char="•"/>
            </a:pPr>
            <a:r>
              <a:rPr lang="en-US" sz="2700" kern="0" dirty="0">
                <a:solidFill>
                  <a:schemeClr val="tx2"/>
                </a:solidFill>
                <a:latin typeface="+mj-lt"/>
              </a:rPr>
              <a:t>“Application to Replace an Existing Well”</a:t>
            </a:r>
          </a:p>
          <a:p>
            <a:pPr lvl="0" eaLnBrk="1" hangingPunct="1">
              <a:lnSpc>
                <a:spcPct val="90000"/>
              </a:lnSpc>
              <a:buSzPct val="85000"/>
              <a:buFont typeface="Arial" panose="020B0604020202020204" pitchFamily="34" charset="0"/>
              <a:buChar char="•"/>
            </a:pPr>
            <a:r>
              <a:rPr lang="en-US" sz="2700" kern="0" dirty="0">
                <a:solidFill>
                  <a:schemeClr val="tx2"/>
                </a:solidFill>
                <a:latin typeface="+mj-lt"/>
              </a:rPr>
              <a:t>Replacement well must be within 150 feet of old well for this process</a:t>
            </a:r>
          </a:p>
          <a:p>
            <a:pPr lvl="0" eaLnBrk="1" hangingPunct="1">
              <a:lnSpc>
                <a:spcPct val="90000"/>
              </a:lnSpc>
              <a:buSzPct val="85000"/>
              <a:buFont typeface="Arial" panose="020B0604020202020204" pitchFamily="34" charset="0"/>
              <a:buChar char="•"/>
            </a:pPr>
            <a:r>
              <a:rPr lang="en-US" sz="2700" kern="0" dirty="0">
                <a:solidFill>
                  <a:schemeClr val="tx2"/>
                </a:solidFill>
                <a:latin typeface="+mj-lt"/>
              </a:rPr>
              <a:t>Over 150 feet  goes to change application process</a:t>
            </a:r>
          </a:p>
          <a:p>
            <a:pPr lvl="0" eaLnBrk="1" hangingPunct="1">
              <a:lnSpc>
                <a:spcPct val="90000"/>
              </a:lnSpc>
              <a:buSzPct val="85000"/>
              <a:buFont typeface="Arial" panose="020B0604020202020204" pitchFamily="34" charset="0"/>
              <a:buChar char="•"/>
            </a:pPr>
            <a:r>
              <a:rPr lang="en-US" sz="2700" kern="0" dirty="0">
                <a:solidFill>
                  <a:schemeClr val="tx2"/>
                </a:solidFill>
                <a:latin typeface="+mj-lt"/>
              </a:rPr>
              <a:t>Owner responsible to have licensed driller abandon existing well</a:t>
            </a:r>
          </a:p>
          <a:p>
            <a:pPr lvl="0" eaLnBrk="1" hangingPunct="1">
              <a:lnSpc>
                <a:spcPct val="90000"/>
              </a:lnSpc>
              <a:buSzPct val="85000"/>
              <a:buFont typeface="Arial" panose="020B0604020202020204" pitchFamily="34" charset="0"/>
              <a:buChar char="•"/>
            </a:pPr>
            <a:r>
              <a:rPr lang="en-US" sz="2700" kern="0" dirty="0">
                <a:solidFill>
                  <a:schemeClr val="tx2"/>
                </a:solidFill>
                <a:latin typeface="+mj-lt"/>
              </a:rPr>
              <a:t>No Application fee</a:t>
            </a:r>
          </a:p>
          <a:p>
            <a:pPr lvl="0" eaLnBrk="1" hangingPunct="1">
              <a:lnSpc>
                <a:spcPct val="90000"/>
              </a:lnSpc>
              <a:buSzPct val="85000"/>
              <a:buFont typeface="Arial" panose="020B0604020202020204" pitchFamily="34" charset="0"/>
              <a:buChar char="•"/>
            </a:pPr>
            <a:r>
              <a:rPr lang="en-US" sz="2700" kern="0" dirty="0">
                <a:solidFill>
                  <a:schemeClr val="tx2"/>
                </a:solidFill>
                <a:latin typeface="+mj-lt"/>
              </a:rPr>
              <a:t>Title and ownership must be current</a:t>
            </a:r>
          </a:p>
          <a:p>
            <a:pPr lvl="0" eaLnBrk="1" hangingPunct="1">
              <a:lnSpc>
                <a:spcPct val="90000"/>
              </a:lnSpc>
              <a:buSzPct val="85000"/>
              <a:buFont typeface="Arial" panose="020B0604020202020204" pitchFamily="34" charset="0"/>
              <a:buChar char="•"/>
            </a:pPr>
            <a:r>
              <a:rPr lang="en-US" sz="2700" kern="0" dirty="0">
                <a:solidFill>
                  <a:schemeClr val="tx2"/>
                </a:solidFill>
                <a:latin typeface="+mj-lt"/>
              </a:rPr>
              <a:t>Abandonment of existing well a condition of approval</a:t>
            </a:r>
          </a:p>
          <a:p>
            <a:pPr lvl="0" eaLnBrk="1" hangingPunct="1">
              <a:lnSpc>
                <a:spcPct val="90000"/>
              </a:lnSpc>
              <a:buSzPct val="85000"/>
              <a:buFont typeface="Arial" panose="020B0604020202020204" pitchFamily="34" charset="0"/>
              <a:buChar char="•"/>
            </a:pPr>
            <a:r>
              <a:rPr lang="en-US" sz="2700" kern="0" dirty="0">
                <a:solidFill>
                  <a:schemeClr val="tx2"/>
                </a:solidFill>
                <a:latin typeface="+mj-lt"/>
              </a:rPr>
              <a:t>Well log and abandonment log are tracked and both must be returned by Driller</a:t>
            </a:r>
          </a:p>
          <a:p>
            <a:pPr eaLnBrk="1" hangingPunct="1"/>
            <a:endParaRPr lang="en-US" altLang="en-US" sz="2700" dirty="0" smtClean="0"/>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Well Abandonment Process</a:t>
            </a:r>
            <a:endParaRPr lang="en-US" altLang="en-US" b="1" dirty="0" smtClean="0">
              <a:solidFill>
                <a:schemeClr val="tx2"/>
              </a:solidFill>
            </a:endParaRPr>
          </a:p>
        </p:txBody>
      </p:sp>
      <p:sp>
        <p:nvSpPr>
          <p:cNvPr id="3076" name="Content Placeholder 2"/>
          <p:cNvSpPr>
            <a:spLocks noGrp="1"/>
          </p:cNvSpPr>
          <p:nvPr>
            <p:ph idx="1"/>
          </p:nvPr>
        </p:nvSpPr>
        <p:spPr>
          <a:xfrm>
            <a:off x="228600" y="1600200"/>
            <a:ext cx="8686800" cy="5029200"/>
          </a:xfrm>
        </p:spPr>
        <p:txBody>
          <a:bodyPr/>
          <a:lstStyle/>
          <a:p>
            <a:pPr lvl="0" eaLnBrk="1" hangingPunct="1">
              <a:lnSpc>
                <a:spcPct val="90000"/>
              </a:lnSpc>
              <a:buSzPct val="85000"/>
              <a:buFont typeface="Arial" panose="020B0604020202020204" pitchFamily="34" charset="0"/>
              <a:buChar char="•"/>
            </a:pPr>
            <a:r>
              <a:rPr lang="en-US" sz="2700" kern="0" dirty="0" smtClean="0">
                <a:solidFill>
                  <a:schemeClr val="tx2"/>
                </a:solidFill>
                <a:latin typeface="+mj-lt"/>
              </a:rPr>
              <a:t>To abandon means to seal the well bottom to top with approved sealing materials</a:t>
            </a:r>
          </a:p>
          <a:p>
            <a:pPr lvl="0" eaLnBrk="1" hangingPunct="1">
              <a:lnSpc>
                <a:spcPct val="90000"/>
              </a:lnSpc>
              <a:buSzPct val="85000"/>
              <a:buFont typeface="Arial" panose="020B0604020202020204" pitchFamily="34" charset="0"/>
              <a:buChar char="•"/>
            </a:pPr>
            <a:r>
              <a:rPr lang="en-US" sz="2700" kern="0" dirty="0" smtClean="0">
                <a:solidFill>
                  <a:schemeClr val="tx2"/>
                </a:solidFill>
                <a:latin typeface="+mj-lt"/>
              </a:rPr>
              <a:t>A well must be abandoned by a licensed well driller</a:t>
            </a:r>
          </a:p>
          <a:p>
            <a:pPr lvl="0" eaLnBrk="1" hangingPunct="1">
              <a:lnSpc>
                <a:spcPct val="90000"/>
              </a:lnSpc>
              <a:buSzPct val="85000"/>
              <a:buFont typeface="Arial" panose="020B0604020202020204" pitchFamily="34" charset="0"/>
              <a:buChar char="•"/>
            </a:pPr>
            <a:r>
              <a:rPr lang="en-US" sz="2700" kern="0" dirty="0" smtClean="0">
                <a:solidFill>
                  <a:schemeClr val="tx2"/>
                </a:solidFill>
                <a:latin typeface="+mj-lt"/>
              </a:rPr>
              <a:t>Temporary </a:t>
            </a:r>
            <a:r>
              <a:rPr lang="en-US" sz="2700" kern="0" dirty="0">
                <a:solidFill>
                  <a:schemeClr val="tx2"/>
                </a:solidFill>
                <a:latin typeface="+mj-lt"/>
              </a:rPr>
              <a:t>versus Permanent Abandonments</a:t>
            </a:r>
          </a:p>
          <a:p>
            <a:pPr lvl="0" eaLnBrk="1" hangingPunct="1">
              <a:lnSpc>
                <a:spcPct val="90000"/>
              </a:lnSpc>
              <a:buSzPct val="85000"/>
              <a:buFont typeface="Arial" panose="020B0604020202020204" pitchFamily="34" charset="0"/>
              <a:buChar char="•"/>
            </a:pPr>
            <a:r>
              <a:rPr lang="en-US" sz="2700" kern="0" dirty="0" smtClean="0">
                <a:solidFill>
                  <a:schemeClr val="tx2"/>
                </a:solidFill>
                <a:latin typeface="+mj-lt"/>
              </a:rPr>
              <a:t>When </a:t>
            </a:r>
            <a:r>
              <a:rPr lang="en-US" sz="2700" kern="0" dirty="0">
                <a:solidFill>
                  <a:schemeClr val="tx2"/>
                </a:solidFill>
                <a:latin typeface="+mj-lt"/>
              </a:rPr>
              <a:t>a well is replaced, the old well must be </a:t>
            </a:r>
            <a:r>
              <a:rPr lang="en-US" sz="2700" kern="0" dirty="0" smtClean="0">
                <a:solidFill>
                  <a:schemeClr val="tx2"/>
                </a:solidFill>
                <a:latin typeface="+mj-lt"/>
              </a:rPr>
              <a:t>abandoned as a condition of approval</a:t>
            </a:r>
          </a:p>
          <a:p>
            <a:pPr lvl="0" eaLnBrk="1" hangingPunct="1">
              <a:lnSpc>
                <a:spcPct val="90000"/>
              </a:lnSpc>
              <a:buSzPct val="85000"/>
              <a:buFont typeface="Arial" panose="020B0604020202020204" pitchFamily="34" charset="0"/>
              <a:buChar char="•"/>
            </a:pPr>
            <a:r>
              <a:rPr lang="en-US" sz="2700" kern="0" dirty="0" smtClean="0">
                <a:solidFill>
                  <a:schemeClr val="tx2"/>
                </a:solidFill>
                <a:latin typeface="+mj-lt"/>
              </a:rPr>
              <a:t>For a stand-alone abandonment, a permit is not required</a:t>
            </a:r>
          </a:p>
          <a:p>
            <a:pPr lvl="1" eaLnBrk="1" hangingPunct="1">
              <a:lnSpc>
                <a:spcPct val="90000"/>
              </a:lnSpc>
              <a:buSzPct val="85000"/>
              <a:buFont typeface="Courier New" panose="02070309020205020404" pitchFamily="49" charset="0"/>
              <a:buChar char="o"/>
            </a:pPr>
            <a:r>
              <a:rPr lang="en-US" sz="2300" kern="0" dirty="0" smtClean="0">
                <a:solidFill>
                  <a:schemeClr val="tx2"/>
                </a:solidFill>
                <a:latin typeface="+mj-lt"/>
              </a:rPr>
              <a:t>However, Water Rights must be notified prior to abandonment by the licensed driller</a:t>
            </a:r>
          </a:p>
          <a:p>
            <a:pPr lvl="0" eaLnBrk="1" hangingPunct="1">
              <a:lnSpc>
                <a:spcPct val="90000"/>
              </a:lnSpc>
              <a:buSzPct val="85000"/>
              <a:buFont typeface="Arial" panose="020B0604020202020204" pitchFamily="34" charset="0"/>
              <a:buChar char="•"/>
            </a:pPr>
            <a:r>
              <a:rPr lang="en-US" sz="2700" kern="0" dirty="0" smtClean="0">
                <a:solidFill>
                  <a:schemeClr val="tx2"/>
                </a:solidFill>
                <a:latin typeface="+mj-lt"/>
              </a:rPr>
              <a:t>The licensed driller submits a certified abandonment log to Water Rights which becomes part of the water right record</a:t>
            </a:r>
            <a:endParaRPr lang="en-US" altLang="en-US" sz="2700" dirty="0" smtClean="0">
              <a:solidFill>
                <a:schemeClr val="tx2"/>
              </a:solidFill>
              <a:latin typeface="+mj-lt"/>
            </a:endParaRPr>
          </a:p>
        </p:txBody>
      </p:sp>
    </p:spTree>
    <p:extLst>
      <p:ext uri="{BB962C8B-B14F-4D97-AF65-F5344CB8AC3E}">
        <p14:creationId xmlns:p14="http://schemas.microsoft.com/office/powerpoint/2010/main" val="13279818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sz="4000" dirty="0" smtClean="0">
                <a:solidFill>
                  <a:schemeClr val="tx2"/>
                </a:solidFill>
              </a:rPr>
              <a:t>Application for Non-Production Wells </a:t>
            </a:r>
            <a:r>
              <a:rPr lang="en-US" sz="4000" dirty="0" smtClean="0">
                <a:solidFill>
                  <a:schemeClr val="tx2"/>
                </a:solidFill>
              </a:rPr>
              <a:t>(NPW)</a:t>
            </a:r>
            <a:endParaRPr lang="en-US" altLang="en-US" sz="4000" b="1" dirty="0" smtClean="0">
              <a:solidFill>
                <a:schemeClr val="tx2"/>
              </a:solidFill>
            </a:endParaRPr>
          </a:p>
        </p:txBody>
      </p:sp>
      <p:sp>
        <p:nvSpPr>
          <p:cNvPr id="3076" name="Content Placeholder 2"/>
          <p:cNvSpPr>
            <a:spLocks noGrp="1"/>
          </p:cNvSpPr>
          <p:nvPr>
            <p:ph idx="1"/>
          </p:nvPr>
        </p:nvSpPr>
        <p:spPr>
          <a:xfrm>
            <a:off x="762000" y="1828800"/>
            <a:ext cx="7620000" cy="4297363"/>
          </a:xfrm>
        </p:spPr>
        <p:txBody>
          <a:bodyPr/>
          <a:lstStyle/>
          <a:p>
            <a:pPr eaLnBrk="1" hangingPunct="1"/>
            <a:r>
              <a:rPr lang="en-US" sz="2800" dirty="0">
                <a:solidFill>
                  <a:schemeClr val="tx2"/>
                </a:solidFill>
              </a:rPr>
              <a:t>Types of wells included</a:t>
            </a:r>
          </a:p>
          <a:p>
            <a:pPr lvl="1" eaLnBrk="1" hangingPunct="1">
              <a:buFont typeface="Courier New" panose="02070309020205020404" pitchFamily="49" charset="0"/>
              <a:buChar char="o"/>
            </a:pPr>
            <a:r>
              <a:rPr lang="en-US" sz="2400" dirty="0">
                <a:solidFill>
                  <a:schemeClr val="tx2"/>
                </a:solidFill>
              </a:rPr>
              <a:t>Test Wells (No WR Application filed)</a:t>
            </a:r>
          </a:p>
          <a:p>
            <a:pPr lvl="2" eaLnBrk="1" hangingPunct="1">
              <a:buFont typeface="Wingdings" panose="05000000000000000000" pitchFamily="2" charset="2"/>
              <a:buChar char="§"/>
            </a:pPr>
            <a:r>
              <a:rPr lang="en-US" sz="2000" dirty="0">
                <a:solidFill>
                  <a:schemeClr val="tx2"/>
                </a:solidFill>
              </a:rPr>
              <a:t>Provisional (Rush) wells do NOT use this form</a:t>
            </a:r>
          </a:p>
          <a:p>
            <a:pPr lvl="1" eaLnBrk="1" hangingPunct="1">
              <a:buFont typeface="Courier New" panose="02070309020205020404" pitchFamily="49" charset="0"/>
              <a:buChar char="o"/>
            </a:pPr>
            <a:r>
              <a:rPr lang="en-US" sz="2400" dirty="0">
                <a:solidFill>
                  <a:schemeClr val="tx2"/>
                </a:solidFill>
              </a:rPr>
              <a:t>Cathodic Protection Wells (&gt;30')</a:t>
            </a:r>
          </a:p>
          <a:p>
            <a:pPr lvl="1" eaLnBrk="1" hangingPunct="1">
              <a:buFont typeface="Courier New" panose="02070309020205020404" pitchFamily="49" charset="0"/>
              <a:buChar char="o"/>
            </a:pPr>
            <a:r>
              <a:rPr lang="en-US" sz="2400" dirty="0">
                <a:solidFill>
                  <a:schemeClr val="tx2"/>
                </a:solidFill>
              </a:rPr>
              <a:t>Closed Loop Heat Exchange Wells (&gt;30')</a:t>
            </a:r>
          </a:p>
          <a:p>
            <a:pPr lvl="1" eaLnBrk="1" hangingPunct="1">
              <a:buFont typeface="Courier New" panose="02070309020205020404" pitchFamily="49" charset="0"/>
              <a:buChar char="o"/>
            </a:pPr>
            <a:r>
              <a:rPr lang="en-US" sz="2400" dirty="0">
                <a:solidFill>
                  <a:schemeClr val="tx2"/>
                </a:solidFill>
              </a:rPr>
              <a:t>Monitor Wells (&gt;30')</a:t>
            </a:r>
          </a:p>
          <a:p>
            <a:pPr eaLnBrk="1" hangingPunct="1"/>
            <a:r>
              <a:rPr lang="en-US" sz="2800" dirty="0">
                <a:solidFill>
                  <a:schemeClr val="tx2"/>
                </a:solidFill>
              </a:rPr>
              <a:t> Approval to construct (NPW Form; No Fee)</a:t>
            </a:r>
          </a:p>
          <a:p>
            <a:pPr lvl="1" eaLnBrk="1" hangingPunct="1">
              <a:buFont typeface="Courier New" panose="02070309020205020404" pitchFamily="49" charset="0"/>
              <a:buChar char="o"/>
            </a:pPr>
            <a:r>
              <a:rPr lang="en-US" sz="2400" dirty="0">
                <a:solidFill>
                  <a:schemeClr val="tx2"/>
                </a:solidFill>
              </a:rPr>
              <a:t>Given by Well Drilling and/or Regional Offices</a:t>
            </a:r>
          </a:p>
          <a:p>
            <a:pPr lvl="1" eaLnBrk="1" hangingPunct="1">
              <a:buFont typeface="Courier New" panose="02070309020205020404" pitchFamily="49" charset="0"/>
              <a:buChar char="o"/>
            </a:pPr>
            <a:r>
              <a:rPr lang="en-US" sz="2400" dirty="0">
                <a:solidFill>
                  <a:schemeClr val="tx2"/>
                </a:solidFill>
              </a:rPr>
              <a:t>Up to 14-day review</a:t>
            </a:r>
          </a:p>
          <a:p>
            <a:pPr lvl="1" eaLnBrk="1" hangingPunct="1">
              <a:buFont typeface="Courier New" panose="02070309020205020404" pitchFamily="49" charset="0"/>
              <a:buChar char="o"/>
            </a:pPr>
            <a:r>
              <a:rPr lang="en-US" sz="2400" dirty="0">
                <a:solidFill>
                  <a:schemeClr val="tx2"/>
                </a:solidFill>
              </a:rPr>
              <a:t>NPW Public Listing</a:t>
            </a:r>
          </a:p>
          <a:p>
            <a:pPr eaLnBrk="1" hangingPunct="1"/>
            <a:endParaRPr lang="en-US" altLang="en-US" sz="2800" dirty="0" smtClean="0"/>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Provisional Wells</a:t>
            </a:r>
            <a:br>
              <a:rPr lang="en-US" dirty="0" smtClean="0">
                <a:solidFill>
                  <a:schemeClr val="tx2"/>
                </a:solidFill>
              </a:rPr>
            </a:br>
            <a:r>
              <a:rPr lang="en-US" sz="2800" i="1" dirty="0" smtClean="0">
                <a:solidFill>
                  <a:schemeClr val="tx2"/>
                </a:solidFill>
              </a:rPr>
              <a:t>A.K.A. “RUSH LETTER”</a:t>
            </a:r>
            <a:endParaRPr lang="en-US" altLang="en-US" sz="2800" b="1" i="1" dirty="0" smtClean="0">
              <a:solidFill>
                <a:schemeClr val="tx2"/>
              </a:solidFill>
            </a:endParaRPr>
          </a:p>
        </p:txBody>
      </p:sp>
      <p:sp>
        <p:nvSpPr>
          <p:cNvPr id="3076" name="Content Placeholder 2"/>
          <p:cNvSpPr>
            <a:spLocks noGrp="1"/>
          </p:cNvSpPr>
          <p:nvPr>
            <p:ph idx="1"/>
          </p:nvPr>
        </p:nvSpPr>
        <p:spPr>
          <a:xfrm>
            <a:off x="457200" y="1676400"/>
            <a:ext cx="8229600" cy="4373563"/>
          </a:xfrm>
        </p:spPr>
        <p:txBody>
          <a:bodyPr/>
          <a:lstStyle/>
          <a:p>
            <a:pPr eaLnBrk="1" hangingPunct="1">
              <a:lnSpc>
                <a:spcPct val="90000"/>
              </a:lnSpc>
            </a:pPr>
            <a:r>
              <a:rPr lang="en-US" sz="2700" dirty="0">
                <a:solidFill>
                  <a:schemeClr val="tx2"/>
                </a:solidFill>
              </a:rPr>
              <a:t>Permission to drill before WR-related application approved</a:t>
            </a:r>
          </a:p>
          <a:p>
            <a:pPr eaLnBrk="1" hangingPunct="1">
              <a:lnSpc>
                <a:spcPct val="90000"/>
              </a:lnSpc>
            </a:pPr>
            <a:r>
              <a:rPr lang="en-US" sz="2700" dirty="0">
                <a:solidFill>
                  <a:schemeClr val="tx2"/>
                </a:solidFill>
              </a:rPr>
              <a:t>Granted at owners risk</a:t>
            </a:r>
          </a:p>
          <a:p>
            <a:pPr eaLnBrk="1" hangingPunct="1">
              <a:lnSpc>
                <a:spcPct val="90000"/>
              </a:lnSpc>
            </a:pPr>
            <a:r>
              <a:rPr lang="en-US" sz="2700" dirty="0">
                <a:solidFill>
                  <a:schemeClr val="tx2"/>
                </a:solidFill>
              </a:rPr>
              <a:t>Authorization to drill, construct, and test, but not put into production or beneficial use</a:t>
            </a:r>
          </a:p>
          <a:p>
            <a:pPr eaLnBrk="1" hangingPunct="1">
              <a:lnSpc>
                <a:spcPct val="90000"/>
              </a:lnSpc>
            </a:pPr>
            <a:r>
              <a:rPr lang="en-US" sz="2700" dirty="0">
                <a:solidFill>
                  <a:schemeClr val="tx2"/>
                </a:solidFill>
              </a:rPr>
              <a:t>Linked to WR application and processed through WR database</a:t>
            </a:r>
          </a:p>
          <a:p>
            <a:pPr eaLnBrk="1" hangingPunct="1">
              <a:lnSpc>
                <a:spcPct val="90000"/>
              </a:lnSpc>
            </a:pPr>
            <a:r>
              <a:rPr lang="en-US" sz="2700" dirty="0">
                <a:solidFill>
                  <a:schemeClr val="tx2"/>
                </a:solidFill>
              </a:rPr>
              <a:t>Owner files application (e.g., new, change, exchange) first, then submits letter request or non-production well application for Provisional Well to start drilling</a:t>
            </a:r>
          </a:p>
          <a:p>
            <a:pPr eaLnBrk="1" hangingPunct="1">
              <a:lnSpc>
                <a:spcPct val="90000"/>
              </a:lnSpc>
            </a:pPr>
            <a:r>
              <a:rPr lang="en-US" sz="2700" dirty="0">
                <a:solidFill>
                  <a:schemeClr val="tx2"/>
                </a:solidFill>
              </a:rPr>
              <a:t>Requests reviewed and approved by Regional Engineer</a:t>
            </a:r>
            <a:endParaRPr lang="en-US" altLang="en-US" sz="2700" dirty="0" smtClean="0">
              <a:solidFill>
                <a:schemeClr val="tx2"/>
              </a:solidFill>
            </a:endParaRPr>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6" name="Content Placeholder 2"/>
          <p:cNvSpPr>
            <a:spLocks noGrp="1"/>
          </p:cNvSpPr>
          <p:nvPr>
            <p:ph idx="1"/>
          </p:nvPr>
        </p:nvSpPr>
        <p:spPr>
          <a:xfrm>
            <a:off x="609600" y="457200"/>
            <a:ext cx="7772400" cy="5653881"/>
          </a:xfrm>
        </p:spPr>
        <p:txBody>
          <a:bodyPr/>
          <a:lstStyle/>
          <a:p>
            <a:pPr marL="0" indent="0" algn="ctr" eaLnBrk="1" hangingPunct="1">
              <a:buNone/>
            </a:pPr>
            <a:r>
              <a:rPr lang="en-US" sz="2600" b="1" dirty="0">
                <a:solidFill>
                  <a:schemeClr val="tx2"/>
                </a:solidFill>
              </a:rPr>
              <a:t>Utah Code Section 73-3-5(4) provides that the state engineer may issue a temporary receipt to drill a well at any time after the filing of an application to appropriate water therefrom... provided in the judgment of the state engineer there is unappropriated water available in the proposed source and there is no likelihood of impairment of existing rights. </a:t>
            </a:r>
            <a:endParaRPr lang="en-US" sz="2600" b="1" dirty="0" smtClean="0">
              <a:solidFill>
                <a:schemeClr val="tx2"/>
              </a:solidFill>
            </a:endParaRPr>
          </a:p>
          <a:p>
            <a:pPr marL="0" indent="0" algn="ctr" eaLnBrk="1" hangingPunct="1">
              <a:buNone/>
            </a:pPr>
            <a:endParaRPr lang="en-US" sz="2600" b="1" dirty="0">
              <a:solidFill>
                <a:schemeClr val="tx2"/>
              </a:solidFill>
            </a:endParaRPr>
          </a:p>
          <a:p>
            <a:pPr eaLnBrk="1" hangingPunct="1"/>
            <a:r>
              <a:rPr lang="en-US" sz="2600" dirty="0">
                <a:solidFill>
                  <a:schemeClr val="tx2"/>
                </a:solidFill>
              </a:rPr>
              <a:t>Water right process must still be followed</a:t>
            </a:r>
          </a:p>
          <a:p>
            <a:pPr eaLnBrk="1" hangingPunct="1"/>
            <a:r>
              <a:rPr lang="en-US" sz="2600" dirty="0">
                <a:solidFill>
                  <a:schemeClr val="tx2"/>
                </a:solidFill>
              </a:rPr>
              <a:t>Written request with or after WR application</a:t>
            </a:r>
          </a:p>
          <a:p>
            <a:pPr eaLnBrk="1" hangingPunct="1"/>
            <a:r>
              <a:rPr lang="en-US" sz="2600" dirty="0">
                <a:solidFill>
                  <a:schemeClr val="tx2"/>
                </a:solidFill>
              </a:rPr>
              <a:t>Approval to drill, construct, and test, but cannot divert the well water or put to beneficial use until after the WR application has been approved</a:t>
            </a:r>
          </a:p>
          <a:p>
            <a:pPr eaLnBrk="1" hangingPunct="1"/>
            <a:endParaRPr lang="en-US" altLang="en-US" sz="2600" dirty="0" smtClean="0"/>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Well Drilling Topics</a:t>
            </a:r>
            <a:endParaRPr lang="en-US" altLang="en-US" b="1" dirty="0" smtClean="0">
              <a:solidFill>
                <a:schemeClr val="tx2"/>
              </a:solidFill>
            </a:endParaRPr>
          </a:p>
        </p:txBody>
      </p:sp>
      <p:sp>
        <p:nvSpPr>
          <p:cNvPr id="3076" name="Content Placeholder 2"/>
          <p:cNvSpPr>
            <a:spLocks noGrp="1"/>
          </p:cNvSpPr>
          <p:nvPr>
            <p:ph sz="half" idx="1"/>
          </p:nvPr>
        </p:nvSpPr>
        <p:spPr>
          <a:xfrm>
            <a:off x="457200" y="1600200"/>
            <a:ext cx="4572000" cy="4525963"/>
          </a:xfrm>
        </p:spPr>
        <p:txBody>
          <a:bodyPr/>
          <a:lstStyle/>
          <a:p>
            <a:pPr lvl="0" eaLnBrk="1" hangingPunct="1">
              <a:lnSpc>
                <a:spcPct val="90000"/>
              </a:lnSpc>
              <a:buSzPct val="85000"/>
              <a:buFont typeface="Arial" panose="020B0604020202020204" pitchFamily="34" charset="0"/>
              <a:buChar char="•"/>
            </a:pPr>
            <a:r>
              <a:rPr lang="en-US" sz="2400" kern="0" dirty="0" smtClean="0">
                <a:solidFill>
                  <a:srgbClr val="00264C"/>
                </a:solidFill>
              </a:rPr>
              <a:t>The Well Drilling Situation in Utah</a:t>
            </a:r>
          </a:p>
          <a:p>
            <a:pPr lvl="0" eaLnBrk="1" hangingPunct="1">
              <a:lnSpc>
                <a:spcPct val="90000"/>
              </a:lnSpc>
              <a:buSzPct val="85000"/>
              <a:buFont typeface="Arial" panose="020B0604020202020204" pitchFamily="34" charset="0"/>
              <a:buChar char="•"/>
            </a:pPr>
            <a:r>
              <a:rPr lang="en-US" sz="2400" kern="0" dirty="0" smtClean="0">
                <a:solidFill>
                  <a:srgbClr val="00264C"/>
                </a:solidFill>
              </a:rPr>
              <a:t>Well Permitting Mechanisms and Process</a:t>
            </a:r>
          </a:p>
          <a:p>
            <a:pPr lvl="0" eaLnBrk="1" hangingPunct="1">
              <a:lnSpc>
                <a:spcPct val="90000"/>
              </a:lnSpc>
              <a:buSzPct val="85000"/>
              <a:buFont typeface="Arial" panose="020B0604020202020204" pitchFamily="34" charset="0"/>
              <a:buChar char="•"/>
            </a:pPr>
            <a:r>
              <a:rPr lang="en-US" sz="2400" kern="0" dirty="0" smtClean="0">
                <a:solidFill>
                  <a:srgbClr val="00264C"/>
                </a:solidFill>
              </a:rPr>
              <a:t>Well Renovation, Replacement, &amp; Abandonment Process</a:t>
            </a:r>
          </a:p>
          <a:p>
            <a:pPr lvl="0" eaLnBrk="1" hangingPunct="1">
              <a:lnSpc>
                <a:spcPct val="90000"/>
              </a:lnSpc>
              <a:buSzPct val="85000"/>
              <a:buFont typeface="Arial" panose="020B0604020202020204" pitchFamily="34" charset="0"/>
              <a:buChar char="•"/>
            </a:pPr>
            <a:r>
              <a:rPr lang="en-US" sz="2400" kern="0" dirty="0" smtClean="0">
                <a:solidFill>
                  <a:srgbClr val="00264C"/>
                </a:solidFill>
              </a:rPr>
              <a:t>Non-Production Well Permitting</a:t>
            </a:r>
          </a:p>
          <a:p>
            <a:pPr lvl="0" eaLnBrk="1" hangingPunct="1">
              <a:lnSpc>
                <a:spcPct val="90000"/>
              </a:lnSpc>
              <a:buSzPct val="85000"/>
              <a:buFont typeface="Arial" panose="020B0604020202020204" pitchFamily="34" charset="0"/>
              <a:buChar char="•"/>
            </a:pPr>
            <a:r>
              <a:rPr lang="en-US" sz="2400" kern="0" dirty="0" smtClean="0">
                <a:solidFill>
                  <a:srgbClr val="00264C"/>
                </a:solidFill>
              </a:rPr>
              <a:t>Pump Installation Requirements</a:t>
            </a:r>
          </a:p>
          <a:p>
            <a:pPr lvl="0" eaLnBrk="1" hangingPunct="1">
              <a:lnSpc>
                <a:spcPct val="90000"/>
              </a:lnSpc>
              <a:buSzPct val="85000"/>
              <a:buFont typeface="Arial" panose="020B0604020202020204" pitchFamily="34" charset="0"/>
              <a:buChar char="•"/>
            </a:pPr>
            <a:r>
              <a:rPr lang="en-US" sz="2400" kern="0" dirty="0" smtClean="0">
                <a:solidFill>
                  <a:srgbClr val="00264C"/>
                </a:solidFill>
              </a:rPr>
              <a:t>General Administrative Rules</a:t>
            </a:r>
          </a:p>
          <a:p>
            <a:pPr lvl="0" eaLnBrk="1" hangingPunct="1">
              <a:lnSpc>
                <a:spcPct val="90000"/>
              </a:lnSpc>
              <a:buSzPct val="85000"/>
              <a:buFont typeface="Arial" panose="020B0604020202020204" pitchFamily="34" charset="0"/>
              <a:buChar char="•"/>
            </a:pPr>
            <a:r>
              <a:rPr lang="en-US" sz="2400" kern="0" dirty="0" smtClean="0">
                <a:solidFill>
                  <a:srgbClr val="00264C"/>
                </a:solidFill>
              </a:rPr>
              <a:t>General Construction Rules</a:t>
            </a:r>
          </a:p>
          <a:p>
            <a:pPr lvl="0" eaLnBrk="1" hangingPunct="1">
              <a:lnSpc>
                <a:spcPct val="90000"/>
              </a:lnSpc>
              <a:buSzPct val="85000"/>
              <a:buFont typeface="Arial" panose="020B0604020202020204" pitchFamily="34" charset="0"/>
              <a:buChar char="•"/>
            </a:pPr>
            <a:r>
              <a:rPr lang="en-US" sz="2400" kern="0" dirty="0" smtClean="0">
                <a:solidFill>
                  <a:srgbClr val="00264C"/>
                </a:solidFill>
              </a:rPr>
              <a:t>Well Info On Our Website</a:t>
            </a:r>
            <a:endParaRPr lang="en-US" sz="2800" kern="0" dirty="0" smtClean="0">
              <a:solidFill>
                <a:srgbClr val="00264C"/>
              </a:solidFill>
            </a:endParaRPr>
          </a:p>
        </p:txBody>
      </p:sp>
      <p:pic>
        <p:nvPicPr>
          <p:cNvPr id="7" name="Picture 2" descr="C:\Documents and Settings\Administrator\Desktop\Photo Contests\Images\Water Rights\Water At Work\Jim Goddard\Water at Work_Water is struck in a new well in Evergreen.JPG"/>
          <p:cNvPicPr>
            <a:picLocks noGrp="1" noChangeAspect="1" noChangeArrowheads="1"/>
          </p:cNvPicPr>
          <p:nvPr>
            <p:ph sz="half" idx="2"/>
          </p:nvPr>
        </p:nvPicPr>
        <p:blipFill rotWithShape="1">
          <a:blip r:embed="rId3">
            <a:extLst>
              <a:ext uri="{BEBA8EAE-BF5A-486C-A8C5-ECC9F3942E4B}">
                <a14:imgProps xmlns:a14="http://schemas.microsoft.com/office/drawing/2010/main">
                  <a14:imgLayer r:embed="rId4">
                    <a14:imgEffect>
                      <a14:sharpenSoften amount="5000"/>
                    </a14:imgEffect>
                    <a14:imgEffect>
                      <a14:saturation sat="110000"/>
                    </a14:imgEffect>
                    <a14:imgEffect>
                      <a14:brightnessContrast bright="15000" contrast="10000"/>
                    </a14:imgEffect>
                  </a14:imgLayer>
                </a14:imgProps>
              </a:ext>
              <a:ext uri="{28A0092B-C50C-407E-A947-70E740481C1C}">
                <a14:useLocalDpi xmlns:a14="http://schemas.microsoft.com/office/drawing/2010/main" val="0"/>
              </a:ext>
            </a:extLst>
          </a:blip>
          <a:srcRect l="24892" r="13512"/>
          <a:stretch/>
        </p:blipFill>
        <p:spPr bwMode="auto">
          <a:xfrm>
            <a:off x="5181600" y="1676400"/>
            <a:ext cx="3415183" cy="4158456"/>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8636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G:\_WRT Photo Contests (all years)\2011 WRT Photo Contest\Water at Work_15.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
                    </a14:imgEffect>
                    <a14:imgEffect>
                      <a14:colorTemperature colorTemp="7100"/>
                    </a14:imgEffect>
                    <a14:imgEffect>
                      <a14:saturation sat="110000"/>
                    </a14:imgEffect>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1" y="4915"/>
            <a:ext cx="9220201" cy="69151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304800" y="5553075"/>
            <a:ext cx="7772400" cy="1362075"/>
          </a:xfrm>
        </p:spPr>
        <p:txBody>
          <a:bodyPr/>
          <a:lstStyle/>
          <a:p>
            <a:r>
              <a:rPr lang="en-US" i="1"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Well Drilling Rules</a:t>
            </a:r>
            <a:endParaRPr lang="en-US" i="1"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idx="1"/>
          </p:nvPr>
        </p:nvSpPr>
        <p:spPr>
          <a:xfrm>
            <a:off x="304800" y="4114800"/>
            <a:ext cx="7772400" cy="1500187"/>
          </a:xfrm>
        </p:spPr>
        <p:txBody>
          <a:bodyPr/>
          <a:lstStyle/>
          <a:p>
            <a:endParaRPr lang="en-US" dirty="0"/>
          </a:p>
        </p:txBody>
      </p:sp>
    </p:spTree>
    <p:extLst>
      <p:ext uri="{BB962C8B-B14F-4D97-AF65-F5344CB8AC3E}">
        <p14:creationId xmlns:p14="http://schemas.microsoft.com/office/powerpoint/2010/main" val="1944892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57200" y="274638"/>
            <a:ext cx="8229600" cy="1554162"/>
          </a:xfrm>
        </p:spPr>
        <p:txBody>
          <a:bodyPr/>
          <a:lstStyle/>
          <a:p>
            <a:pPr marL="342900" indent="-342900"/>
            <a:r>
              <a:rPr lang="en-US" sz="4000" dirty="0">
                <a:solidFill>
                  <a:schemeClr val="tx2"/>
                </a:solidFill>
              </a:rPr>
              <a:t>Administrative Rules for Water Wells</a:t>
            </a:r>
            <a:r>
              <a:rPr lang="en-US" dirty="0">
                <a:solidFill>
                  <a:schemeClr val="tx2"/>
                </a:solidFill>
              </a:rPr>
              <a:t/>
            </a:r>
            <a:br>
              <a:rPr lang="en-US" dirty="0">
                <a:solidFill>
                  <a:schemeClr val="tx2"/>
                </a:solidFill>
              </a:rPr>
            </a:br>
            <a:r>
              <a:rPr lang="en-US" sz="2800" i="1" dirty="0" smtClean="0">
                <a:solidFill>
                  <a:schemeClr val="tx2"/>
                </a:solidFill>
              </a:rPr>
              <a:t>R655-4 </a:t>
            </a:r>
            <a:r>
              <a:rPr lang="en-US" sz="2800" i="1" dirty="0">
                <a:solidFill>
                  <a:schemeClr val="tx2"/>
                </a:solidFill>
              </a:rPr>
              <a:t>Utah Administrative </a:t>
            </a:r>
            <a:r>
              <a:rPr lang="en-US" sz="2800" i="1" dirty="0" smtClean="0">
                <a:solidFill>
                  <a:schemeClr val="tx2"/>
                </a:solidFill>
              </a:rPr>
              <a:t>Code</a:t>
            </a:r>
            <a:endParaRPr lang="en-US" altLang="en-US" b="1" i="1" dirty="0" smtClean="0">
              <a:solidFill>
                <a:schemeClr val="tx2"/>
              </a:solidFill>
            </a:endParaRPr>
          </a:p>
        </p:txBody>
      </p:sp>
      <p:sp>
        <p:nvSpPr>
          <p:cNvPr id="5" name="Rectangle 16"/>
          <p:cNvSpPr txBox="1">
            <a:spLocks noChangeArrowheads="1"/>
          </p:cNvSpPr>
          <p:nvPr/>
        </p:nvSpPr>
        <p:spPr bwMode="auto">
          <a:xfrm>
            <a:off x="3733800" y="2362200"/>
            <a:ext cx="5076825"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1" algn="ctr">
              <a:buFont typeface="Wingdings" pitchFamily="2" charset="2"/>
              <a:buNone/>
            </a:pPr>
            <a:r>
              <a:rPr lang="en-US" sz="3600" b="1" kern="0" dirty="0" smtClean="0">
                <a:solidFill>
                  <a:schemeClr val="tx2"/>
                </a:solidFill>
                <a:cs typeface="Times New Roman" pitchFamily="18" charset="0"/>
              </a:rPr>
              <a:t>“Provide</a:t>
            </a:r>
            <a:br>
              <a:rPr lang="en-US" sz="3600" b="1" kern="0" dirty="0" smtClean="0">
                <a:solidFill>
                  <a:schemeClr val="tx2"/>
                </a:solidFill>
                <a:cs typeface="Times New Roman" pitchFamily="18" charset="0"/>
              </a:rPr>
            </a:br>
            <a:r>
              <a:rPr lang="en-US" sz="3600" b="1" kern="0" dirty="0" smtClean="0">
                <a:solidFill>
                  <a:schemeClr val="tx2"/>
                </a:solidFill>
                <a:cs typeface="Times New Roman" pitchFamily="18" charset="0"/>
              </a:rPr>
              <a:t>order and certainty</a:t>
            </a:r>
            <a:br>
              <a:rPr lang="en-US" sz="3600" b="1" kern="0" dirty="0" smtClean="0">
                <a:solidFill>
                  <a:schemeClr val="tx2"/>
                </a:solidFill>
                <a:cs typeface="Times New Roman" pitchFamily="18" charset="0"/>
              </a:rPr>
            </a:br>
            <a:r>
              <a:rPr lang="en-US" sz="3600" b="1" kern="0" dirty="0" smtClean="0">
                <a:solidFill>
                  <a:schemeClr val="tx2"/>
                </a:solidFill>
                <a:cs typeface="Times New Roman" pitchFamily="18" charset="0"/>
              </a:rPr>
              <a:t>in the beneficial use</a:t>
            </a:r>
            <a:br>
              <a:rPr lang="en-US" sz="3600" b="1" kern="0" dirty="0" smtClean="0">
                <a:solidFill>
                  <a:schemeClr val="tx2"/>
                </a:solidFill>
                <a:cs typeface="Times New Roman" pitchFamily="18" charset="0"/>
              </a:rPr>
            </a:br>
            <a:r>
              <a:rPr lang="en-US" sz="3600" b="1" kern="0" dirty="0" smtClean="0">
                <a:solidFill>
                  <a:schemeClr val="tx2"/>
                </a:solidFill>
                <a:cs typeface="Times New Roman" pitchFamily="18" charset="0"/>
              </a:rPr>
              <a:t>of Utah’s water”</a:t>
            </a:r>
            <a:endParaRPr lang="en-US" sz="3600" b="1" kern="0" dirty="0">
              <a:solidFill>
                <a:schemeClr val="tx2"/>
              </a:solidFill>
              <a:cs typeface="Times New Roman" pitchFamily="18" charset="0"/>
            </a:endParaRPr>
          </a:p>
        </p:txBody>
      </p:sp>
      <p:grpSp>
        <p:nvGrpSpPr>
          <p:cNvPr id="6" name="Group 14"/>
          <p:cNvGrpSpPr>
            <a:grpSpLocks/>
          </p:cNvGrpSpPr>
          <p:nvPr/>
        </p:nvGrpSpPr>
        <p:grpSpPr bwMode="auto">
          <a:xfrm>
            <a:off x="489155" y="2057400"/>
            <a:ext cx="3854245" cy="4397735"/>
            <a:chOff x="1464" y="1586"/>
            <a:chExt cx="1985" cy="2560"/>
          </a:xfrm>
        </p:grpSpPr>
        <p:graphicFrame>
          <p:nvGraphicFramePr>
            <p:cNvPr id="7" name="Object 10"/>
            <p:cNvGraphicFramePr>
              <a:graphicFrameLocks noChangeAspect="1"/>
            </p:cNvGraphicFramePr>
            <p:nvPr/>
          </p:nvGraphicFramePr>
          <p:xfrm>
            <a:off x="1470" y="1586"/>
            <a:ext cx="1979" cy="2560"/>
          </p:xfrm>
          <a:graphic>
            <a:graphicData uri="http://schemas.openxmlformats.org/presentationml/2006/ole">
              <mc:AlternateContent xmlns:mc="http://schemas.openxmlformats.org/markup-compatibility/2006">
                <mc:Choice xmlns:v="urn:schemas-microsoft-com:vml" Requires="v">
                  <p:oleObj spid="_x0000_s6171" name="Acrobat Document" r:id="rId5" imgW="5830114" imgH="7542857" progId="AcroExch.Document.7">
                    <p:embed/>
                  </p:oleObj>
                </mc:Choice>
                <mc:Fallback>
                  <p:oleObj name="Acrobat Document" r:id="rId5" imgW="5830114" imgH="7542857" progId="AcroExch.Document.7">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0" y="1586"/>
                          <a:ext cx="1979" cy="2560"/>
                        </a:xfrm>
                        <a:prstGeom prst="rect">
                          <a:avLst/>
                        </a:prstGeom>
                        <a:solidFill>
                          <a:srgbClr val="CC99FF">
                            <a:alpha val="50000"/>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 name="Rectangle 13"/>
            <p:cNvSpPr>
              <a:spLocks noChangeArrowheads="1"/>
            </p:cNvSpPr>
            <p:nvPr/>
          </p:nvSpPr>
          <p:spPr bwMode="auto">
            <a:xfrm>
              <a:off x="1464" y="1587"/>
              <a:ext cx="1980" cy="2553"/>
            </a:xfrm>
            <a:prstGeom prst="rect">
              <a:avLst/>
            </a:prstGeom>
            <a:solidFill>
              <a:srgbClr val="CC99FF">
                <a:alpha val="50000"/>
              </a:srgbClr>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
                  <a:srgbClr val="333333"/>
                </a:buClr>
              </a:pPr>
              <a:endParaRPr lang="en-US" dirty="0">
                <a:solidFill>
                  <a:srgbClr val="00264C"/>
                </a:solidFill>
              </a:endParaRPr>
            </a:p>
          </p:txBody>
        </p:sp>
      </p:gr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Scope of Rules</a:t>
            </a:r>
            <a:r>
              <a:rPr lang="en-US" dirty="0">
                <a:solidFill>
                  <a:schemeClr val="tx2"/>
                </a:solidFill>
              </a:rPr>
              <a:t/>
            </a:r>
            <a:br>
              <a:rPr lang="en-US" dirty="0">
                <a:solidFill>
                  <a:schemeClr val="tx2"/>
                </a:solidFill>
              </a:rPr>
            </a:br>
            <a:r>
              <a:rPr lang="en-US" sz="2800" i="1" dirty="0" smtClean="0">
                <a:solidFill>
                  <a:schemeClr val="tx2"/>
                </a:solidFill>
              </a:rPr>
              <a:t>Regulated </a:t>
            </a:r>
            <a:r>
              <a:rPr lang="en-US" sz="2800" i="1" dirty="0">
                <a:solidFill>
                  <a:schemeClr val="tx2"/>
                </a:solidFill>
              </a:rPr>
              <a:t>Wells/License </a:t>
            </a:r>
            <a:r>
              <a:rPr lang="en-US" sz="2800" i="1" dirty="0" smtClean="0">
                <a:solidFill>
                  <a:schemeClr val="tx2"/>
                </a:solidFill>
              </a:rPr>
              <a:t>Required</a:t>
            </a:r>
            <a:endParaRPr lang="en-US" altLang="en-US" sz="2800" i="1" dirty="0" smtClean="0">
              <a:solidFill>
                <a:schemeClr val="tx2"/>
              </a:solidFill>
            </a:endParaRPr>
          </a:p>
        </p:txBody>
      </p:sp>
      <p:sp>
        <p:nvSpPr>
          <p:cNvPr id="3076" name="Content Placeholder 2"/>
          <p:cNvSpPr>
            <a:spLocks noGrp="1"/>
          </p:cNvSpPr>
          <p:nvPr>
            <p:ph sz="half" idx="1"/>
          </p:nvPr>
        </p:nvSpPr>
        <p:spPr>
          <a:xfrm>
            <a:off x="304800" y="1752600"/>
            <a:ext cx="4191000" cy="4373563"/>
          </a:xfrm>
        </p:spPr>
        <p:txBody>
          <a:bodyPr/>
          <a:lstStyle/>
          <a:p>
            <a:pPr marL="0" lvl="0" indent="0" eaLnBrk="1" hangingPunct="1">
              <a:lnSpc>
                <a:spcPct val="90000"/>
              </a:lnSpc>
              <a:buSzPct val="85000"/>
              <a:buNone/>
            </a:pPr>
            <a:r>
              <a:rPr lang="en-US" sz="2400" kern="0" dirty="0">
                <a:solidFill>
                  <a:schemeClr val="tx2"/>
                </a:solidFill>
                <a:latin typeface="+mj-lt"/>
              </a:rPr>
              <a:t>Production Wells Greater than 30 feet deep</a:t>
            </a:r>
          </a:p>
          <a:p>
            <a:pPr lvl="1" eaLnBrk="1" hangingPunct="1">
              <a:lnSpc>
                <a:spcPct val="90000"/>
              </a:lnSpc>
              <a:buClr>
                <a:srgbClr val="333333"/>
              </a:buClr>
              <a:buSzPct val="70000"/>
              <a:buFont typeface="Courier New" panose="02070309020205020404" pitchFamily="49" charset="0"/>
              <a:buChar char="o"/>
            </a:pPr>
            <a:r>
              <a:rPr lang="en-US" sz="2000" kern="0" dirty="0">
                <a:solidFill>
                  <a:schemeClr val="tx2"/>
                </a:solidFill>
                <a:latin typeface="+mj-lt"/>
              </a:rPr>
              <a:t>Permitted through WR Process in WR database and associated with a WR#</a:t>
            </a:r>
          </a:p>
          <a:p>
            <a:pPr lvl="2" eaLnBrk="1" hangingPunct="1">
              <a:lnSpc>
                <a:spcPct val="90000"/>
              </a:lnSpc>
              <a:buSzPct val="70000"/>
              <a:buFont typeface="Wingdings" panose="05000000000000000000" pitchFamily="2" charset="2"/>
              <a:buChar char="§"/>
            </a:pPr>
            <a:r>
              <a:rPr lang="en-US" kern="0" dirty="0">
                <a:solidFill>
                  <a:schemeClr val="tx2"/>
                </a:solidFill>
                <a:latin typeface="+mj-lt"/>
              </a:rPr>
              <a:t>Domestic</a:t>
            </a:r>
          </a:p>
          <a:p>
            <a:pPr lvl="2" eaLnBrk="1" hangingPunct="1">
              <a:lnSpc>
                <a:spcPct val="90000"/>
              </a:lnSpc>
              <a:buSzPct val="70000"/>
              <a:buFont typeface="Wingdings" panose="05000000000000000000" pitchFamily="2" charset="2"/>
              <a:buChar char="§"/>
            </a:pPr>
            <a:r>
              <a:rPr lang="en-US" kern="0" dirty="0">
                <a:solidFill>
                  <a:schemeClr val="tx2"/>
                </a:solidFill>
                <a:latin typeface="+mj-lt"/>
              </a:rPr>
              <a:t>Irrigation</a:t>
            </a:r>
          </a:p>
          <a:p>
            <a:pPr lvl="2" eaLnBrk="1" hangingPunct="1">
              <a:lnSpc>
                <a:spcPct val="90000"/>
              </a:lnSpc>
              <a:buSzPct val="70000"/>
              <a:buFont typeface="Wingdings" panose="05000000000000000000" pitchFamily="2" charset="2"/>
              <a:buChar char="§"/>
            </a:pPr>
            <a:r>
              <a:rPr lang="en-US" kern="0" dirty="0">
                <a:solidFill>
                  <a:schemeClr val="tx2"/>
                </a:solidFill>
                <a:latin typeface="+mj-lt"/>
              </a:rPr>
              <a:t>Stock</a:t>
            </a:r>
          </a:p>
          <a:p>
            <a:pPr lvl="2" eaLnBrk="1" hangingPunct="1">
              <a:lnSpc>
                <a:spcPct val="90000"/>
              </a:lnSpc>
              <a:buSzPct val="70000"/>
              <a:buFont typeface="Wingdings" panose="05000000000000000000" pitchFamily="2" charset="2"/>
              <a:buChar char="§"/>
            </a:pPr>
            <a:r>
              <a:rPr lang="en-US" kern="0" dirty="0">
                <a:solidFill>
                  <a:schemeClr val="tx2"/>
                </a:solidFill>
                <a:latin typeface="+mj-lt"/>
              </a:rPr>
              <a:t>Public supply</a:t>
            </a:r>
          </a:p>
          <a:p>
            <a:pPr lvl="2" eaLnBrk="1" hangingPunct="1">
              <a:lnSpc>
                <a:spcPct val="90000"/>
              </a:lnSpc>
              <a:buSzPct val="70000"/>
              <a:buFont typeface="Wingdings" panose="05000000000000000000" pitchFamily="2" charset="2"/>
              <a:buChar char="§"/>
            </a:pPr>
            <a:r>
              <a:rPr lang="en-US" kern="0" dirty="0">
                <a:solidFill>
                  <a:schemeClr val="tx2"/>
                </a:solidFill>
                <a:latin typeface="+mj-lt"/>
              </a:rPr>
              <a:t>Commercial/industrial</a:t>
            </a:r>
          </a:p>
          <a:p>
            <a:pPr lvl="2" eaLnBrk="1" hangingPunct="1">
              <a:lnSpc>
                <a:spcPct val="90000"/>
              </a:lnSpc>
              <a:buSzPct val="70000"/>
              <a:buFont typeface="Wingdings" panose="05000000000000000000" pitchFamily="2" charset="2"/>
              <a:buChar char="§"/>
            </a:pPr>
            <a:r>
              <a:rPr lang="en-US" kern="0" dirty="0">
                <a:solidFill>
                  <a:schemeClr val="tx2"/>
                </a:solidFill>
                <a:latin typeface="+mj-lt"/>
              </a:rPr>
              <a:t>Open Loop Heat Exchange Wells</a:t>
            </a:r>
          </a:p>
          <a:p>
            <a:pPr lvl="2" eaLnBrk="1" hangingPunct="1">
              <a:lnSpc>
                <a:spcPct val="90000"/>
              </a:lnSpc>
              <a:buSzPct val="70000"/>
              <a:buFont typeface="Wingdings" panose="05000000000000000000" pitchFamily="2" charset="2"/>
              <a:buChar char="§"/>
            </a:pPr>
            <a:r>
              <a:rPr lang="en-US" kern="0" dirty="0">
                <a:solidFill>
                  <a:schemeClr val="tx2"/>
                </a:solidFill>
                <a:latin typeface="+mj-lt"/>
              </a:rPr>
              <a:t>Well Renovation &amp; Replacement</a:t>
            </a:r>
          </a:p>
          <a:p>
            <a:pPr eaLnBrk="1" hangingPunct="1"/>
            <a:endParaRPr lang="en-US" altLang="en-US" sz="2400" dirty="0" smtClean="0"/>
          </a:p>
        </p:txBody>
      </p:sp>
      <p:sp>
        <p:nvSpPr>
          <p:cNvPr id="2" name="Content Placeholder 1"/>
          <p:cNvSpPr>
            <a:spLocks noGrp="1"/>
          </p:cNvSpPr>
          <p:nvPr>
            <p:ph sz="half" idx="2"/>
          </p:nvPr>
        </p:nvSpPr>
        <p:spPr>
          <a:xfrm>
            <a:off x="4648200" y="1752600"/>
            <a:ext cx="4114800" cy="4373563"/>
          </a:xfrm>
        </p:spPr>
        <p:txBody>
          <a:bodyPr/>
          <a:lstStyle/>
          <a:p>
            <a:pPr marL="0" lvl="0" indent="0" eaLnBrk="1" hangingPunct="1">
              <a:lnSpc>
                <a:spcPct val="90000"/>
              </a:lnSpc>
              <a:buSzPct val="85000"/>
              <a:buNone/>
            </a:pPr>
            <a:r>
              <a:rPr lang="en-US" sz="2400" kern="0" dirty="0">
                <a:solidFill>
                  <a:schemeClr val="tx2"/>
                </a:solidFill>
              </a:rPr>
              <a:t>Non-Production Wells (NPW) greater than 30 feet</a:t>
            </a:r>
          </a:p>
          <a:p>
            <a:pPr lvl="1" eaLnBrk="1" hangingPunct="1">
              <a:lnSpc>
                <a:spcPct val="90000"/>
              </a:lnSpc>
              <a:buClr>
                <a:srgbClr val="333333"/>
              </a:buClr>
              <a:buSzPct val="70000"/>
              <a:buFont typeface="Courier New" panose="02070309020205020404" pitchFamily="49" charset="0"/>
              <a:buChar char="o"/>
            </a:pPr>
            <a:r>
              <a:rPr lang="en-US" sz="2000" kern="0" dirty="0">
                <a:solidFill>
                  <a:schemeClr val="tx2"/>
                </a:solidFill>
              </a:rPr>
              <a:t>Permitted through NPW process in well drilling database and associated with a NPW number (aka M00 #)</a:t>
            </a:r>
          </a:p>
          <a:p>
            <a:pPr lvl="2" eaLnBrk="1" hangingPunct="1">
              <a:lnSpc>
                <a:spcPct val="90000"/>
              </a:lnSpc>
              <a:buSzPct val="70000"/>
              <a:buFont typeface="Wingdings" panose="05000000000000000000" pitchFamily="2" charset="2"/>
              <a:buChar char="§"/>
            </a:pPr>
            <a:r>
              <a:rPr lang="en-US" kern="0" dirty="0">
                <a:solidFill>
                  <a:schemeClr val="tx2"/>
                </a:solidFill>
              </a:rPr>
              <a:t>Test Wells</a:t>
            </a:r>
          </a:p>
          <a:p>
            <a:pPr lvl="2" eaLnBrk="1" hangingPunct="1">
              <a:lnSpc>
                <a:spcPct val="90000"/>
              </a:lnSpc>
              <a:buSzPct val="70000"/>
              <a:buFont typeface="Wingdings" panose="05000000000000000000" pitchFamily="2" charset="2"/>
              <a:buChar char="§"/>
            </a:pPr>
            <a:r>
              <a:rPr lang="en-US" kern="0" dirty="0">
                <a:solidFill>
                  <a:schemeClr val="tx2"/>
                </a:solidFill>
              </a:rPr>
              <a:t>Monitoring Wells</a:t>
            </a:r>
          </a:p>
          <a:p>
            <a:pPr lvl="2" eaLnBrk="1" hangingPunct="1">
              <a:lnSpc>
                <a:spcPct val="90000"/>
              </a:lnSpc>
              <a:buSzPct val="70000"/>
              <a:buFont typeface="Wingdings" panose="05000000000000000000" pitchFamily="2" charset="2"/>
              <a:buChar char="§"/>
            </a:pPr>
            <a:r>
              <a:rPr lang="en-US" kern="0" dirty="0">
                <a:solidFill>
                  <a:schemeClr val="tx2"/>
                </a:solidFill>
              </a:rPr>
              <a:t>Cathodic Protection Wells</a:t>
            </a:r>
          </a:p>
          <a:p>
            <a:pPr lvl="2" eaLnBrk="1" hangingPunct="1">
              <a:lnSpc>
                <a:spcPct val="90000"/>
              </a:lnSpc>
              <a:buSzPct val="70000"/>
              <a:buFont typeface="Wingdings" panose="05000000000000000000" pitchFamily="2" charset="2"/>
              <a:buChar char="§"/>
            </a:pPr>
            <a:r>
              <a:rPr lang="en-US" kern="0" dirty="0">
                <a:solidFill>
                  <a:schemeClr val="tx2"/>
                </a:solidFill>
              </a:rPr>
              <a:t>Closed Loop Heat Exchange Wells</a:t>
            </a:r>
          </a:p>
          <a:p>
            <a:pPr lvl="2" eaLnBrk="1" hangingPunct="1">
              <a:lnSpc>
                <a:spcPct val="90000"/>
              </a:lnSpc>
              <a:buSzPct val="70000"/>
              <a:buFont typeface="Wingdings" panose="05000000000000000000" pitchFamily="2" charset="2"/>
              <a:buChar char="§"/>
            </a:pPr>
            <a:r>
              <a:rPr lang="en-US" kern="0" dirty="0">
                <a:solidFill>
                  <a:schemeClr val="tx2"/>
                </a:solidFill>
              </a:rPr>
              <a:t>Misc. Wells (Piezometers, inclinometers, anode)</a:t>
            </a:r>
          </a:p>
          <a:p>
            <a:endParaRPr lang="en-US" dirty="0"/>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Wells </a:t>
            </a:r>
            <a:r>
              <a:rPr lang="en-US" dirty="0">
                <a:solidFill>
                  <a:schemeClr val="tx2"/>
                </a:solidFill>
              </a:rPr>
              <a:t>Excluded from </a:t>
            </a:r>
            <a:r>
              <a:rPr lang="en-US" dirty="0">
                <a:solidFill>
                  <a:schemeClr val="tx2"/>
                </a:solidFill>
              </a:rPr>
              <a:t>t</a:t>
            </a:r>
            <a:r>
              <a:rPr lang="en-US" dirty="0" smtClean="0">
                <a:solidFill>
                  <a:schemeClr val="tx2"/>
                </a:solidFill>
              </a:rPr>
              <a:t>he Rules</a:t>
            </a:r>
            <a:endParaRPr lang="en-US" altLang="en-US" b="1" dirty="0" smtClean="0">
              <a:solidFill>
                <a:schemeClr val="tx2"/>
              </a:solidFill>
            </a:endParaRPr>
          </a:p>
        </p:txBody>
      </p:sp>
      <p:sp>
        <p:nvSpPr>
          <p:cNvPr id="3076" name="Content Placeholder 2"/>
          <p:cNvSpPr>
            <a:spLocks noGrp="1"/>
          </p:cNvSpPr>
          <p:nvPr>
            <p:ph idx="1"/>
          </p:nvPr>
        </p:nvSpPr>
        <p:spPr/>
        <p:txBody>
          <a:bodyPr/>
          <a:lstStyle/>
          <a:p>
            <a:pPr eaLnBrk="1" hangingPunct="1"/>
            <a:r>
              <a:rPr lang="en-US" dirty="0">
                <a:solidFill>
                  <a:schemeClr val="tx2"/>
                </a:solidFill>
              </a:rPr>
              <a:t>Any well less than 30 feet</a:t>
            </a:r>
          </a:p>
          <a:p>
            <a:pPr lvl="1" eaLnBrk="1" hangingPunct="1">
              <a:buFont typeface="Courier New" panose="02070309020205020404" pitchFamily="49" charset="0"/>
              <a:buChar char="o"/>
            </a:pPr>
            <a:r>
              <a:rPr lang="en-US" dirty="0">
                <a:solidFill>
                  <a:schemeClr val="tx2"/>
                </a:solidFill>
              </a:rPr>
              <a:t>IMPORTANT: Production wells less than 30 feet deep still need a Water Right</a:t>
            </a:r>
          </a:p>
          <a:p>
            <a:pPr eaLnBrk="1" hangingPunct="1"/>
            <a:r>
              <a:rPr lang="en-US" dirty="0">
                <a:solidFill>
                  <a:schemeClr val="tx2"/>
                </a:solidFill>
              </a:rPr>
              <a:t>Geothermal Wells (Regulated by R655-1 UAC)</a:t>
            </a:r>
          </a:p>
          <a:p>
            <a:pPr eaLnBrk="1" hangingPunct="1"/>
            <a:r>
              <a:rPr lang="en-US" dirty="0">
                <a:solidFill>
                  <a:schemeClr val="tx2"/>
                </a:solidFill>
              </a:rPr>
              <a:t>Exploratory or geotechnical borings</a:t>
            </a:r>
          </a:p>
          <a:p>
            <a:pPr eaLnBrk="1" hangingPunct="1"/>
            <a:r>
              <a:rPr lang="en-US" dirty="0">
                <a:solidFill>
                  <a:schemeClr val="tx2"/>
                </a:solidFill>
              </a:rPr>
              <a:t>Structure monitoring wells if aquifer not impacted</a:t>
            </a:r>
          </a:p>
          <a:p>
            <a:pPr eaLnBrk="1" hangingPunct="1"/>
            <a:r>
              <a:rPr lang="en-US" dirty="0">
                <a:solidFill>
                  <a:schemeClr val="tx2"/>
                </a:solidFill>
              </a:rPr>
              <a:t>Dewatering wells if aquifer not impacted</a:t>
            </a:r>
          </a:p>
          <a:p>
            <a:pPr eaLnBrk="1" hangingPunct="1"/>
            <a:endParaRPr lang="en-US" altLang="en-US" dirty="0" smtClean="0"/>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“Well Drilling”</a:t>
            </a:r>
            <a:r>
              <a:rPr lang="en-US" dirty="0" smtClean="0">
                <a:solidFill>
                  <a:schemeClr val="tx2"/>
                </a:solidFill>
              </a:rPr>
              <a:t/>
            </a:r>
            <a:br>
              <a:rPr lang="en-US" dirty="0" smtClean="0">
                <a:solidFill>
                  <a:schemeClr val="tx2"/>
                </a:solidFill>
              </a:rPr>
            </a:br>
            <a:r>
              <a:rPr lang="en-US" sz="2800" i="1" dirty="0" smtClean="0">
                <a:solidFill>
                  <a:schemeClr val="tx2"/>
                </a:solidFill>
              </a:rPr>
              <a:t>Regulatory Definition</a:t>
            </a:r>
            <a:endParaRPr lang="en-US" altLang="en-US" b="1" i="1" dirty="0" smtClean="0">
              <a:solidFill>
                <a:schemeClr val="tx2"/>
              </a:solidFill>
            </a:endParaRPr>
          </a:p>
        </p:txBody>
      </p:sp>
      <p:sp>
        <p:nvSpPr>
          <p:cNvPr id="3076" name="Content Placeholder 2"/>
          <p:cNvSpPr>
            <a:spLocks noGrp="1"/>
          </p:cNvSpPr>
          <p:nvPr>
            <p:ph sz="half" idx="1"/>
          </p:nvPr>
        </p:nvSpPr>
        <p:spPr>
          <a:xfrm>
            <a:off x="457200" y="1676400"/>
            <a:ext cx="4038600" cy="4449763"/>
          </a:xfrm>
        </p:spPr>
        <p:txBody>
          <a:bodyPr/>
          <a:lstStyle/>
          <a:p>
            <a:pPr lvl="0" eaLnBrk="1" hangingPunct="1">
              <a:buSzPct val="85000"/>
              <a:buFont typeface="Wingdings" panose="05000000000000000000" pitchFamily="2" charset="2"/>
              <a:buChar char="§"/>
            </a:pPr>
            <a:r>
              <a:rPr lang="en-US" kern="0" dirty="0">
                <a:solidFill>
                  <a:schemeClr val="tx2"/>
                </a:solidFill>
                <a:latin typeface="Times New Roman"/>
                <a:cs typeface="Times New Roman" pitchFamily="18" charset="0"/>
              </a:rPr>
              <a:t>Well drilling means the act of drilling, constructing, repairing, renovating, deepening, cleaning, developing, or abandoning a well </a:t>
            </a:r>
          </a:p>
          <a:p>
            <a:pPr lvl="0" eaLnBrk="1" hangingPunct="1">
              <a:buSzPct val="85000"/>
              <a:buFont typeface="Wingdings" panose="05000000000000000000" pitchFamily="2" charset="2"/>
              <a:buChar char="§"/>
            </a:pPr>
            <a:r>
              <a:rPr lang="en-US" kern="0" dirty="0">
                <a:solidFill>
                  <a:schemeClr val="tx2"/>
                </a:solidFill>
                <a:latin typeface="Times New Roman"/>
                <a:cs typeface="Times New Roman" pitchFamily="18" charset="0"/>
              </a:rPr>
              <a:t>Pump installation and repair is now regulated by the Rules</a:t>
            </a:r>
          </a:p>
          <a:p>
            <a:pPr eaLnBrk="1" hangingPunct="1"/>
            <a:endParaRPr lang="en-US" altLang="en-US" dirty="0" smtClean="0"/>
          </a:p>
        </p:txBody>
      </p:sp>
      <p:pic>
        <p:nvPicPr>
          <p:cNvPr id="10243" name="Picture 3" descr="G:\_WRT Photo Contests (all years)\2009 WRT Photo Contest\Employees At Work\Curlew    MHandy.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840" r="24475"/>
          <a:stretch/>
        </p:blipFill>
        <p:spPr bwMode="auto">
          <a:xfrm>
            <a:off x="4849744" y="1676400"/>
            <a:ext cx="3893589" cy="4733982"/>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Administrative Rules</a:t>
            </a:r>
            <a:endParaRPr lang="en-US" altLang="en-US" b="1" dirty="0" smtClean="0">
              <a:solidFill>
                <a:schemeClr val="tx2"/>
              </a:solidFill>
            </a:endParaRPr>
          </a:p>
        </p:txBody>
      </p:sp>
      <p:sp>
        <p:nvSpPr>
          <p:cNvPr id="3076" name="Content Placeholder 2"/>
          <p:cNvSpPr>
            <a:spLocks noGrp="1"/>
          </p:cNvSpPr>
          <p:nvPr>
            <p:ph sz="half" idx="1"/>
          </p:nvPr>
        </p:nvSpPr>
        <p:spPr>
          <a:xfrm>
            <a:off x="228600" y="1600200"/>
            <a:ext cx="4267200" cy="4525963"/>
          </a:xfrm>
        </p:spPr>
        <p:txBody>
          <a:bodyPr/>
          <a:lstStyle/>
          <a:p>
            <a:pPr lvl="0" eaLnBrk="1" hangingPunct="1">
              <a:buSzPct val="85000"/>
              <a:buFont typeface="Arial" panose="020B0604020202020204" pitchFamily="34" charset="0"/>
              <a:buChar char="•"/>
            </a:pPr>
            <a:r>
              <a:rPr lang="en-US" sz="2000" kern="0" dirty="0">
                <a:solidFill>
                  <a:schemeClr val="tx2"/>
                </a:solidFill>
                <a:latin typeface="+mj-lt"/>
              </a:rPr>
              <a:t>License required for drillers and pump installers</a:t>
            </a:r>
          </a:p>
          <a:p>
            <a:pPr lvl="1" eaLnBrk="1" hangingPunct="1">
              <a:buClr>
                <a:srgbClr val="333333"/>
              </a:buClr>
              <a:buSzPct val="70000"/>
              <a:buFont typeface="Courier New" panose="02070309020205020404" pitchFamily="49" charset="0"/>
              <a:buChar char="o"/>
            </a:pPr>
            <a:r>
              <a:rPr lang="en-US" sz="1800" kern="0" dirty="0">
                <a:solidFill>
                  <a:schemeClr val="tx2"/>
                </a:solidFill>
                <a:latin typeface="+mj-lt"/>
              </a:rPr>
              <a:t>Experience, testing, bonding, continuing education, renewal</a:t>
            </a:r>
          </a:p>
          <a:p>
            <a:pPr lvl="0" eaLnBrk="1" hangingPunct="1">
              <a:buSzPct val="85000"/>
              <a:buFont typeface="Arial" panose="020B0604020202020204" pitchFamily="34" charset="0"/>
              <a:buChar char="•"/>
            </a:pPr>
            <a:r>
              <a:rPr lang="en-US" sz="2000" kern="0" dirty="0">
                <a:solidFill>
                  <a:schemeClr val="tx2"/>
                </a:solidFill>
                <a:latin typeface="+mj-lt"/>
              </a:rPr>
              <a:t>Registration required for rig operators</a:t>
            </a:r>
          </a:p>
          <a:p>
            <a:pPr lvl="0" eaLnBrk="1" hangingPunct="1">
              <a:buSzPct val="85000"/>
              <a:buFont typeface="Arial" panose="020B0604020202020204" pitchFamily="34" charset="0"/>
              <a:buChar char="•"/>
            </a:pPr>
            <a:r>
              <a:rPr lang="en-US" sz="2000" kern="0" dirty="0">
                <a:solidFill>
                  <a:schemeClr val="tx2"/>
                </a:solidFill>
                <a:latin typeface="+mj-lt"/>
              </a:rPr>
              <a:t>Violations, Infractions, and Enforcement</a:t>
            </a:r>
          </a:p>
          <a:p>
            <a:pPr lvl="0" eaLnBrk="1" hangingPunct="1">
              <a:buSzPct val="85000"/>
              <a:buFont typeface="Arial" panose="020B0604020202020204" pitchFamily="34" charset="0"/>
              <a:buChar char="•"/>
            </a:pPr>
            <a:r>
              <a:rPr lang="en-US" sz="2000" kern="0" dirty="0">
                <a:solidFill>
                  <a:schemeClr val="tx2"/>
                </a:solidFill>
                <a:latin typeface="+mj-lt"/>
              </a:rPr>
              <a:t>Removing Drill Rig from Site</a:t>
            </a:r>
          </a:p>
          <a:p>
            <a:pPr lvl="0" eaLnBrk="1" hangingPunct="1">
              <a:buSzPct val="85000"/>
              <a:buFont typeface="Arial" panose="020B0604020202020204" pitchFamily="34" charset="0"/>
              <a:buChar char="•"/>
            </a:pPr>
            <a:r>
              <a:rPr lang="en-US" sz="2000" kern="0" dirty="0">
                <a:solidFill>
                  <a:schemeClr val="tx2"/>
                </a:solidFill>
                <a:latin typeface="+mj-lt"/>
              </a:rPr>
              <a:t>Requirements During Construction</a:t>
            </a:r>
          </a:p>
          <a:p>
            <a:pPr lvl="1" eaLnBrk="1" hangingPunct="1">
              <a:buClr>
                <a:srgbClr val="333333"/>
              </a:buClr>
              <a:buSzPct val="70000"/>
              <a:buFont typeface="Courier New" panose="02070309020205020404" pitchFamily="49" charset="0"/>
              <a:buChar char="o"/>
            </a:pPr>
            <a:r>
              <a:rPr lang="en-US" sz="1800" kern="0" dirty="0">
                <a:solidFill>
                  <a:schemeClr val="tx2"/>
                </a:solidFill>
                <a:latin typeface="+mj-lt"/>
              </a:rPr>
              <a:t>License No. or Company name on rig</a:t>
            </a:r>
          </a:p>
          <a:p>
            <a:pPr lvl="1" eaLnBrk="1" hangingPunct="1">
              <a:buClr>
                <a:srgbClr val="333333"/>
              </a:buClr>
              <a:buSzPct val="70000"/>
              <a:buFont typeface="Courier New" panose="02070309020205020404" pitchFamily="49" charset="0"/>
              <a:buChar char="o"/>
            </a:pPr>
            <a:r>
              <a:rPr lang="en-US" sz="1800" kern="0" dirty="0">
                <a:solidFill>
                  <a:schemeClr val="tx2"/>
                </a:solidFill>
                <a:latin typeface="+mj-lt"/>
              </a:rPr>
              <a:t>Licensed driller or registered operator on </a:t>
            </a:r>
            <a:r>
              <a:rPr lang="en-US" sz="1800" kern="0" dirty="0" smtClean="0">
                <a:solidFill>
                  <a:schemeClr val="tx2"/>
                </a:solidFill>
                <a:latin typeface="+mj-lt"/>
              </a:rPr>
              <a:t>site</a:t>
            </a:r>
            <a:endParaRPr lang="en-US" sz="1800" kern="0" dirty="0">
              <a:solidFill>
                <a:schemeClr val="tx2"/>
              </a:solidFill>
              <a:latin typeface="+mj-lt"/>
            </a:endParaRPr>
          </a:p>
        </p:txBody>
      </p:sp>
      <p:sp>
        <p:nvSpPr>
          <p:cNvPr id="2" name="Content Placeholder 1"/>
          <p:cNvSpPr>
            <a:spLocks noGrp="1"/>
          </p:cNvSpPr>
          <p:nvPr>
            <p:ph sz="half" idx="2"/>
          </p:nvPr>
        </p:nvSpPr>
        <p:spPr>
          <a:xfrm>
            <a:off x="4648200" y="1600200"/>
            <a:ext cx="4267200" cy="4525963"/>
          </a:xfrm>
        </p:spPr>
        <p:txBody>
          <a:bodyPr/>
          <a:lstStyle/>
          <a:p>
            <a:pPr lvl="0" eaLnBrk="1" hangingPunct="1">
              <a:buSzPct val="85000"/>
              <a:buFont typeface="Arial" panose="020B0604020202020204" pitchFamily="34" charset="0"/>
              <a:buChar char="•"/>
            </a:pPr>
            <a:r>
              <a:rPr lang="en-US" sz="2000" kern="0" dirty="0">
                <a:solidFill>
                  <a:schemeClr val="tx2"/>
                </a:solidFill>
                <a:latin typeface="+mj-lt"/>
              </a:rPr>
              <a:t>Requirements During Construction</a:t>
            </a:r>
          </a:p>
          <a:p>
            <a:pPr lvl="1" eaLnBrk="1" hangingPunct="1">
              <a:buClr>
                <a:srgbClr val="333333"/>
              </a:buClr>
              <a:buSzPct val="70000"/>
              <a:buFont typeface="Courier New" panose="02070309020205020404" pitchFamily="49" charset="0"/>
              <a:buChar char="o"/>
            </a:pPr>
            <a:r>
              <a:rPr lang="en-US" sz="1800" kern="0" dirty="0">
                <a:solidFill>
                  <a:schemeClr val="tx2"/>
                </a:solidFill>
                <a:latin typeface="+mj-lt"/>
              </a:rPr>
              <a:t>License No. or Company name on rig</a:t>
            </a:r>
          </a:p>
          <a:p>
            <a:pPr lvl="1" eaLnBrk="1" hangingPunct="1">
              <a:buClr>
                <a:srgbClr val="333333"/>
              </a:buClr>
              <a:buSzPct val="70000"/>
              <a:buFont typeface="Courier New" panose="02070309020205020404" pitchFamily="49" charset="0"/>
              <a:buChar char="o"/>
            </a:pPr>
            <a:r>
              <a:rPr lang="en-US" sz="1800" kern="0" dirty="0">
                <a:solidFill>
                  <a:schemeClr val="tx2"/>
                </a:solidFill>
                <a:latin typeface="+mj-lt"/>
              </a:rPr>
              <a:t>Licensed driller or registered operator on site</a:t>
            </a:r>
          </a:p>
          <a:p>
            <a:pPr lvl="0" eaLnBrk="1" hangingPunct="1">
              <a:buSzPct val="85000"/>
              <a:buFont typeface="Arial" panose="020B0604020202020204" pitchFamily="34" charset="0"/>
              <a:buChar char="•"/>
            </a:pPr>
            <a:r>
              <a:rPr lang="en-US" sz="2000" kern="0" dirty="0">
                <a:solidFill>
                  <a:schemeClr val="tx2"/>
                </a:solidFill>
                <a:latin typeface="+mj-lt"/>
              </a:rPr>
              <a:t>Reporting Requirements</a:t>
            </a:r>
          </a:p>
          <a:p>
            <a:pPr lvl="1" eaLnBrk="1" hangingPunct="1">
              <a:buClr>
                <a:srgbClr val="333333"/>
              </a:buClr>
              <a:buSzPct val="70000"/>
              <a:buFont typeface="Courier New" panose="02070309020205020404" pitchFamily="49" charset="0"/>
              <a:buChar char="o"/>
            </a:pPr>
            <a:r>
              <a:rPr lang="en-US" sz="1800" kern="0" dirty="0">
                <a:solidFill>
                  <a:schemeClr val="tx2"/>
                </a:solidFill>
                <a:latin typeface="+mj-lt"/>
              </a:rPr>
              <a:t>Start Card Submitted for starting regulated work</a:t>
            </a:r>
          </a:p>
          <a:p>
            <a:pPr lvl="1" eaLnBrk="1" hangingPunct="1">
              <a:buClr>
                <a:srgbClr val="333333"/>
              </a:buClr>
              <a:buSzPct val="70000"/>
              <a:buFont typeface="Courier New" panose="02070309020205020404" pitchFamily="49" charset="0"/>
              <a:buChar char="o"/>
            </a:pPr>
            <a:r>
              <a:rPr lang="en-US" sz="1800" kern="0" dirty="0">
                <a:solidFill>
                  <a:schemeClr val="tx2"/>
                </a:solidFill>
                <a:latin typeface="+mj-lt"/>
              </a:rPr>
              <a:t>Well log - 30 days after completion of well</a:t>
            </a:r>
          </a:p>
          <a:p>
            <a:pPr lvl="1" eaLnBrk="1" hangingPunct="1">
              <a:buClr>
                <a:srgbClr val="333333"/>
              </a:buClr>
              <a:buSzPct val="70000"/>
              <a:buFont typeface="Courier New" panose="02070309020205020404" pitchFamily="49" charset="0"/>
              <a:buChar char="o"/>
            </a:pPr>
            <a:r>
              <a:rPr lang="en-US" sz="1800" kern="0" dirty="0">
                <a:solidFill>
                  <a:schemeClr val="tx2"/>
                </a:solidFill>
                <a:latin typeface="+mj-lt"/>
              </a:rPr>
              <a:t>Specific log for each well</a:t>
            </a:r>
          </a:p>
          <a:p>
            <a:pPr lvl="1" eaLnBrk="1" hangingPunct="1">
              <a:buClr>
                <a:srgbClr val="333333"/>
              </a:buClr>
              <a:buSzPct val="70000"/>
              <a:buFont typeface="Courier New" panose="02070309020205020404" pitchFamily="49" charset="0"/>
              <a:buChar char="o"/>
            </a:pPr>
            <a:r>
              <a:rPr lang="en-US" sz="1800" kern="0" dirty="0">
                <a:solidFill>
                  <a:schemeClr val="tx2"/>
                </a:solidFill>
                <a:latin typeface="+mj-lt"/>
              </a:rPr>
              <a:t>Pump Logs</a:t>
            </a:r>
          </a:p>
          <a:p>
            <a:pPr lvl="1" eaLnBrk="1" hangingPunct="1">
              <a:buClr>
                <a:srgbClr val="333333"/>
              </a:buClr>
              <a:buSzPct val="70000"/>
              <a:buFont typeface="Courier New" panose="02070309020205020404" pitchFamily="49" charset="0"/>
              <a:buChar char="o"/>
            </a:pPr>
            <a:r>
              <a:rPr lang="en-US" sz="1800" kern="0" dirty="0">
                <a:solidFill>
                  <a:schemeClr val="tx2"/>
                </a:solidFill>
                <a:latin typeface="+mj-lt"/>
              </a:rPr>
              <a:t>Abandonment reports</a:t>
            </a:r>
          </a:p>
          <a:p>
            <a:pPr lvl="1" eaLnBrk="1" hangingPunct="1">
              <a:buClr>
                <a:srgbClr val="333333"/>
              </a:buClr>
              <a:buSzPct val="70000"/>
              <a:buFont typeface="Courier New" panose="02070309020205020404" pitchFamily="49" charset="0"/>
              <a:buChar char="o"/>
            </a:pPr>
            <a:r>
              <a:rPr lang="en-US" sz="1800" kern="0" dirty="0">
                <a:solidFill>
                  <a:schemeClr val="tx2"/>
                </a:solidFill>
                <a:latin typeface="+mj-lt"/>
              </a:rPr>
              <a:t>APPLICANT CARD</a:t>
            </a:r>
          </a:p>
          <a:p>
            <a:endParaRPr lang="en-US" dirty="0"/>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a:solidFill>
                  <a:schemeClr val="tx2"/>
                </a:solidFill>
                <a:effectLst>
                  <a:outerShdw blurRad="38100" dist="38100" dir="2700000" algn="tl">
                    <a:srgbClr val="FFFFFF"/>
                  </a:outerShdw>
                </a:effectLst>
              </a:rPr>
              <a:t>Pump Installation Rules</a:t>
            </a:r>
            <a:endParaRPr lang="en-US" altLang="en-US" b="1" dirty="0" smtClean="0">
              <a:solidFill>
                <a:schemeClr val="tx2"/>
              </a:solidFill>
            </a:endParaRPr>
          </a:p>
        </p:txBody>
      </p:sp>
      <p:sp>
        <p:nvSpPr>
          <p:cNvPr id="2" name="Content Placeholder 1"/>
          <p:cNvSpPr>
            <a:spLocks noGrp="1"/>
          </p:cNvSpPr>
          <p:nvPr>
            <p:ph sz="half" idx="2"/>
          </p:nvPr>
        </p:nvSpPr>
        <p:spPr>
          <a:xfrm>
            <a:off x="4579374" y="1600200"/>
            <a:ext cx="4038600" cy="4525963"/>
          </a:xfrm>
        </p:spPr>
        <p:txBody>
          <a:bodyPr/>
          <a:lstStyle/>
          <a:p>
            <a:pPr lvl="0" eaLnBrk="1" hangingPunct="1">
              <a:lnSpc>
                <a:spcPct val="90000"/>
              </a:lnSpc>
              <a:buSzPct val="85000"/>
              <a:buFont typeface="Arial" panose="020B0604020202020204" pitchFamily="34" charset="0"/>
              <a:buChar char="•"/>
            </a:pPr>
            <a:r>
              <a:rPr lang="en-US" sz="2400" kern="0" dirty="0">
                <a:solidFill>
                  <a:schemeClr val="tx2"/>
                </a:solidFill>
                <a:latin typeface="Times New Roman"/>
                <a:cs typeface="Times New Roman" pitchFamily="18" charset="0"/>
              </a:rPr>
              <a:t>License required of those doing work professionally for </a:t>
            </a:r>
            <a:r>
              <a:rPr lang="en-US" sz="2400" kern="0" dirty="0" smtClean="0">
                <a:solidFill>
                  <a:schemeClr val="tx2"/>
                </a:solidFill>
                <a:latin typeface="Times New Roman"/>
                <a:cs typeface="Times New Roman" pitchFamily="18" charset="0"/>
              </a:rPr>
              <a:t>compensation</a:t>
            </a:r>
          </a:p>
          <a:p>
            <a:pPr lvl="0" eaLnBrk="1" hangingPunct="1">
              <a:lnSpc>
                <a:spcPct val="90000"/>
              </a:lnSpc>
              <a:buSzPct val="85000"/>
              <a:buFont typeface="Arial" panose="020B0604020202020204" pitchFamily="34" charset="0"/>
              <a:buChar char="•"/>
            </a:pPr>
            <a:endParaRPr lang="en-US" sz="1050" kern="0" dirty="0">
              <a:solidFill>
                <a:schemeClr val="tx2"/>
              </a:solidFill>
              <a:latin typeface="Times New Roman"/>
              <a:cs typeface="Times New Roman" pitchFamily="18" charset="0"/>
            </a:endParaRPr>
          </a:p>
          <a:p>
            <a:pPr lvl="0" eaLnBrk="1" hangingPunct="1">
              <a:lnSpc>
                <a:spcPct val="90000"/>
              </a:lnSpc>
              <a:buSzPct val="85000"/>
              <a:buFont typeface="Arial" panose="020B0604020202020204" pitchFamily="34" charset="0"/>
              <a:buChar char="•"/>
            </a:pPr>
            <a:r>
              <a:rPr lang="en-US" sz="2400" kern="0" dirty="0">
                <a:solidFill>
                  <a:schemeClr val="tx2"/>
                </a:solidFill>
                <a:effectLst>
                  <a:outerShdw blurRad="38100" dist="38100" dir="2700000" algn="tl">
                    <a:srgbClr val="FFFFFF"/>
                  </a:outerShdw>
                </a:effectLst>
                <a:latin typeface="Times New Roman"/>
              </a:rPr>
              <a:t>Doing own work on own property on own well does not require a </a:t>
            </a:r>
            <a:r>
              <a:rPr lang="en-US" sz="2400" kern="0" dirty="0" smtClean="0">
                <a:solidFill>
                  <a:schemeClr val="tx2"/>
                </a:solidFill>
                <a:effectLst>
                  <a:outerShdw blurRad="38100" dist="38100" dir="2700000" algn="tl">
                    <a:srgbClr val="FFFFFF"/>
                  </a:outerShdw>
                </a:effectLst>
                <a:latin typeface="Times New Roman"/>
              </a:rPr>
              <a:t>license</a:t>
            </a:r>
          </a:p>
          <a:p>
            <a:pPr lvl="0" eaLnBrk="1" hangingPunct="1">
              <a:lnSpc>
                <a:spcPct val="90000"/>
              </a:lnSpc>
              <a:buSzPct val="85000"/>
              <a:buFont typeface="Arial" panose="020B0604020202020204" pitchFamily="34" charset="0"/>
              <a:buChar char="•"/>
            </a:pPr>
            <a:endParaRPr lang="en-US" sz="1050" kern="0" dirty="0">
              <a:solidFill>
                <a:schemeClr val="tx2"/>
              </a:solidFill>
              <a:effectLst>
                <a:outerShdw blurRad="38100" dist="38100" dir="2700000" algn="tl">
                  <a:srgbClr val="FFFFFF"/>
                </a:outerShdw>
              </a:effectLst>
              <a:latin typeface="Times New Roman"/>
            </a:endParaRPr>
          </a:p>
          <a:p>
            <a:pPr lvl="0" eaLnBrk="1" hangingPunct="1">
              <a:lnSpc>
                <a:spcPct val="90000"/>
              </a:lnSpc>
              <a:buSzPct val="85000"/>
              <a:buFont typeface="Arial" panose="020B0604020202020204" pitchFamily="34" charset="0"/>
              <a:buChar char="•"/>
            </a:pPr>
            <a:r>
              <a:rPr lang="en-US" sz="2400" kern="0" dirty="0">
                <a:solidFill>
                  <a:schemeClr val="tx2"/>
                </a:solidFill>
                <a:effectLst>
                  <a:outerShdw blurRad="38100" dist="38100" dir="2700000" algn="tl">
                    <a:srgbClr val="FFFFFF"/>
                  </a:outerShdw>
                </a:effectLst>
                <a:latin typeface="Times New Roman"/>
              </a:rPr>
              <a:t>No permits or start cards </a:t>
            </a:r>
            <a:br>
              <a:rPr lang="en-US" sz="2400" kern="0" dirty="0">
                <a:solidFill>
                  <a:schemeClr val="tx2"/>
                </a:solidFill>
                <a:effectLst>
                  <a:outerShdw blurRad="38100" dist="38100" dir="2700000" algn="tl">
                    <a:srgbClr val="FFFFFF"/>
                  </a:outerShdw>
                </a:effectLst>
                <a:latin typeface="Times New Roman"/>
              </a:rPr>
            </a:br>
            <a:r>
              <a:rPr lang="en-US" sz="2400" kern="0" dirty="0" smtClean="0">
                <a:solidFill>
                  <a:schemeClr val="tx2"/>
                </a:solidFill>
                <a:effectLst>
                  <a:outerShdw blurRad="38100" dist="38100" dir="2700000" algn="tl">
                    <a:srgbClr val="FFFFFF"/>
                  </a:outerShdw>
                </a:effectLst>
                <a:latin typeface="Times New Roman"/>
              </a:rPr>
              <a:t>required</a:t>
            </a:r>
          </a:p>
          <a:p>
            <a:pPr lvl="0" eaLnBrk="1" hangingPunct="1">
              <a:lnSpc>
                <a:spcPct val="90000"/>
              </a:lnSpc>
              <a:buSzPct val="85000"/>
              <a:buFont typeface="Arial" panose="020B0604020202020204" pitchFamily="34" charset="0"/>
              <a:buChar char="•"/>
            </a:pPr>
            <a:endParaRPr lang="en-US" sz="1050" kern="0" dirty="0">
              <a:solidFill>
                <a:schemeClr val="tx2"/>
              </a:solidFill>
              <a:effectLst>
                <a:outerShdw blurRad="38100" dist="38100" dir="2700000" algn="tl">
                  <a:srgbClr val="FFFFFF"/>
                </a:outerShdw>
              </a:effectLst>
              <a:latin typeface="Times New Roman"/>
            </a:endParaRPr>
          </a:p>
          <a:p>
            <a:pPr lvl="0" eaLnBrk="1" hangingPunct="1">
              <a:lnSpc>
                <a:spcPct val="90000"/>
              </a:lnSpc>
              <a:buSzPct val="85000"/>
              <a:buFont typeface="Arial" panose="020B0604020202020204" pitchFamily="34" charset="0"/>
              <a:buChar char="•"/>
            </a:pPr>
            <a:r>
              <a:rPr lang="en-US" sz="2400" kern="0" dirty="0">
                <a:solidFill>
                  <a:schemeClr val="tx2"/>
                </a:solidFill>
                <a:effectLst>
                  <a:outerShdw blurRad="38100" dist="38100" dir="2700000" algn="tl">
                    <a:srgbClr val="FFFFFF"/>
                  </a:outerShdw>
                </a:effectLst>
                <a:latin typeface="Times New Roman"/>
              </a:rPr>
              <a:t>Required reporting to </a:t>
            </a:r>
            <a:br>
              <a:rPr lang="en-US" sz="2400" kern="0" dirty="0">
                <a:solidFill>
                  <a:schemeClr val="tx2"/>
                </a:solidFill>
                <a:effectLst>
                  <a:outerShdw blurRad="38100" dist="38100" dir="2700000" algn="tl">
                    <a:srgbClr val="FFFFFF"/>
                  </a:outerShdw>
                </a:effectLst>
                <a:latin typeface="Times New Roman"/>
              </a:rPr>
            </a:br>
            <a:r>
              <a:rPr lang="en-US" sz="2400" kern="0" dirty="0">
                <a:solidFill>
                  <a:schemeClr val="tx2"/>
                </a:solidFill>
                <a:effectLst>
                  <a:outerShdw blurRad="38100" dist="38100" dir="2700000" algn="tl">
                    <a:srgbClr val="FFFFFF"/>
                  </a:outerShdw>
                </a:effectLst>
                <a:latin typeface="Times New Roman"/>
              </a:rPr>
              <a:t>include a Pump Log </a:t>
            </a:r>
            <a:endParaRPr lang="en-US" altLang="en-US" sz="2400" dirty="0">
              <a:solidFill>
                <a:schemeClr val="tx2"/>
              </a:solidFill>
            </a:endParaRPr>
          </a:p>
          <a:p>
            <a:endParaRPr lang="en-US" sz="2400" dirty="0"/>
          </a:p>
        </p:txBody>
      </p:sp>
      <p:pic>
        <p:nvPicPr>
          <p:cNvPr id="12290" name="Picture 2" descr="G:\_WRT Photo Contests (all years)\2009 WRT Photo Contest\Water At Work\Howell Bunger Valve -     NMoses.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
                    </a14:imgEffect>
                    <a14:imgEffect>
                      <a14:colorTemperature colorTemp="6100"/>
                    </a14:imgEffect>
                    <a14:imgEffect>
                      <a14:saturation sat="130000"/>
                    </a14:imgEffect>
                    <a14:imgEffect>
                      <a14:brightnessContrast bright="-10000" contrast="10000"/>
                    </a14:imgEffect>
                  </a14:imgLayer>
                </a14:imgProps>
              </a:ext>
              <a:ext uri="{28A0092B-C50C-407E-A947-70E740481C1C}">
                <a14:useLocalDpi xmlns:a14="http://schemas.microsoft.com/office/drawing/2010/main" val="0"/>
              </a:ext>
            </a:extLst>
          </a:blip>
          <a:srcRect l="3083" r="35009"/>
          <a:stretch/>
        </p:blipFill>
        <p:spPr bwMode="auto">
          <a:xfrm>
            <a:off x="609600" y="1584084"/>
            <a:ext cx="3724258" cy="4511916"/>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sz="4000" dirty="0">
                <a:solidFill>
                  <a:schemeClr val="tx2"/>
                </a:solidFill>
              </a:rPr>
              <a:t>Additional Permitting for </a:t>
            </a:r>
            <a:r>
              <a:rPr lang="en-US" sz="4000" dirty="0" smtClean="0">
                <a:solidFill>
                  <a:schemeClr val="tx2"/>
                </a:solidFill>
              </a:rPr>
              <a:t/>
            </a:r>
            <a:br>
              <a:rPr lang="en-US" sz="4000" dirty="0" smtClean="0">
                <a:solidFill>
                  <a:schemeClr val="tx2"/>
                </a:solidFill>
              </a:rPr>
            </a:br>
            <a:r>
              <a:rPr lang="en-US" sz="4000" dirty="0" smtClean="0">
                <a:solidFill>
                  <a:schemeClr val="tx2"/>
                </a:solidFill>
              </a:rPr>
              <a:t>Public </a:t>
            </a:r>
            <a:r>
              <a:rPr lang="en-US" sz="4000" dirty="0">
                <a:solidFill>
                  <a:schemeClr val="tx2"/>
                </a:solidFill>
              </a:rPr>
              <a:t>Supply Wells</a:t>
            </a:r>
            <a:endParaRPr lang="en-US" altLang="en-US" sz="4000" b="1" dirty="0" smtClean="0">
              <a:solidFill>
                <a:schemeClr val="tx2"/>
              </a:solidFill>
            </a:endParaRPr>
          </a:p>
        </p:txBody>
      </p:sp>
      <p:sp>
        <p:nvSpPr>
          <p:cNvPr id="3076" name="Content Placeholder 2"/>
          <p:cNvSpPr>
            <a:spLocks noGrp="1"/>
          </p:cNvSpPr>
          <p:nvPr>
            <p:ph idx="1"/>
          </p:nvPr>
        </p:nvSpPr>
        <p:spPr>
          <a:xfrm>
            <a:off x="457200" y="1600200"/>
            <a:ext cx="8382000" cy="4525963"/>
          </a:xfrm>
        </p:spPr>
        <p:txBody>
          <a:bodyPr/>
          <a:lstStyle/>
          <a:p>
            <a:pPr lvl="0" eaLnBrk="1" hangingPunct="1">
              <a:buSzPct val="85000"/>
              <a:buFont typeface="Arial" panose="020B0604020202020204" pitchFamily="34" charset="0"/>
              <a:buChar char="•"/>
            </a:pPr>
            <a:r>
              <a:rPr lang="en-US" sz="2400" kern="0" dirty="0">
                <a:solidFill>
                  <a:schemeClr val="tx2"/>
                </a:solidFill>
                <a:latin typeface="+mj-lt"/>
              </a:rPr>
              <a:t>Regulated through the Division of Drinking Water (R309-515)</a:t>
            </a:r>
          </a:p>
          <a:p>
            <a:pPr lvl="0" eaLnBrk="1" hangingPunct="1">
              <a:buSzPct val="85000"/>
              <a:buFont typeface="Arial" panose="020B0604020202020204" pitchFamily="34" charset="0"/>
              <a:buChar char="•"/>
            </a:pPr>
            <a:r>
              <a:rPr lang="en-US" sz="2400" kern="0" dirty="0">
                <a:solidFill>
                  <a:schemeClr val="tx2"/>
                </a:solidFill>
                <a:latin typeface="+mj-lt"/>
              </a:rPr>
              <a:t>Project Notification</a:t>
            </a:r>
          </a:p>
          <a:p>
            <a:pPr lvl="0" eaLnBrk="1" hangingPunct="1">
              <a:buSzPct val="85000"/>
              <a:buFont typeface="Arial" panose="020B0604020202020204" pitchFamily="34" charset="0"/>
              <a:buChar char="•"/>
            </a:pPr>
            <a:r>
              <a:rPr lang="en-US" sz="2400" kern="0" dirty="0">
                <a:solidFill>
                  <a:schemeClr val="tx2"/>
                </a:solidFill>
                <a:latin typeface="+mj-lt"/>
              </a:rPr>
              <a:t>Preliminary Evaluation Report/Drinking Water Source Protection Plan</a:t>
            </a:r>
          </a:p>
          <a:p>
            <a:pPr lvl="0" eaLnBrk="1" hangingPunct="1">
              <a:buSzPct val="85000"/>
              <a:buFont typeface="Arial" panose="020B0604020202020204" pitchFamily="34" charset="0"/>
              <a:buChar char="•"/>
            </a:pPr>
            <a:r>
              <a:rPr lang="en-US" sz="2400" kern="0" dirty="0">
                <a:solidFill>
                  <a:schemeClr val="tx2"/>
                </a:solidFill>
                <a:latin typeface="+mj-lt"/>
              </a:rPr>
              <a:t>Preapproval of Plans/Specifications</a:t>
            </a:r>
          </a:p>
          <a:p>
            <a:pPr lvl="1" eaLnBrk="1" hangingPunct="1">
              <a:buClr>
                <a:srgbClr val="333333"/>
              </a:buClr>
              <a:buSzPct val="70000"/>
              <a:buFont typeface="Courier New" panose="02070309020205020404" pitchFamily="49" charset="0"/>
              <a:buChar char="o"/>
            </a:pPr>
            <a:r>
              <a:rPr lang="en-US" sz="2000" kern="0" dirty="0">
                <a:solidFill>
                  <a:schemeClr val="tx2"/>
                </a:solidFill>
                <a:latin typeface="+mj-lt"/>
              </a:rPr>
              <a:t>Drilling/Construction Materials and Methods</a:t>
            </a:r>
          </a:p>
          <a:p>
            <a:pPr lvl="1" eaLnBrk="1" hangingPunct="1">
              <a:buClr>
                <a:srgbClr val="333333"/>
              </a:buClr>
              <a:buSzPct val="70000"/>
              <a:buFont typeface="Courier New" panose="02070309020205020404" pitchFamily="49" charset="0"/>
              <a:buChar char="o"/>
            </a:pPr>
            <a:r>
              <a:rPr lang="en-US" sz="2000" kern="0" dirty="0">
                <a:solidFill>
                  <a:schemeClr val="tx2"/>
                </a:solidFill>
                <a:latin typeface="+mj-lt"/>
              </a:rPr>
              <a:t>Certified Sealing</a:t>
            </a:r>
          </a:p>
          <a:p>
            <a:pPr lvl="1" eaLnBrk="1" hangingPunct="1">
              <a:buClr>
                <a:srgbClr val="333333"/>
              </a:buClr>
              <a:buSzPct val="70000"/>
              <a:buFont typeface="Courier New" panose="02070309020205020404" pitchFamily="49" charset="0"/>
              <a:buChar char="o"/>
            </a:pPr>
            <a:r>
              <a:rPr lang="en-US" sz="2000" kern="0" dirty="0">
                <a:solidFill>
                  <a:schemeClr val="tx2"/>
                </a:solidFill>
                <a:latin typeface="+mj-lt"/>
              </a:rPr>
              <a:t>Pump Testing and Water Quality</a:t>
            </a:r>
          </a:p>
          <a:p>
            <a:pPr lvl="1" eaLnBrk="1" hangingPunct="1">
              <a:buClr>
                <a:srgbClr val="333333"/>
              </a:buClr>
              <a:buSzPct val="70000"/>
              <a:buFont typeface="Courier New" panose="02070309020205020404" pitchFamily="49" charset="0"/>
              <a:buChar char="o"/>
            </a:pPr>
            <a:r>
              <a:rPr lang="en-US" sz="2000" kern="0" dirty="0">
                <a:solidFill>
                  <a:schemeClr val="tx2"/>
                </a:solidFill>
                <a:latin typeface="+mj-lt"/>
              </a:rPr>
              <a:t>Disinfection</a:t>
            </a:r>
          </a:p>
          <a:p>
            <a:pPr lvl="1" eaLnBrk="1" hangingPunct="1">
              <a:buClr>
                <a:srgbClr val="333333"/>
              </a:buClr>
              <a:buSzPct val="70000"/>
              <a:buFont typeface="Courier New" panose="02070309020205020404" pitchFamily="49" charset="0"/>
              <a:buChar char="o"/>
            </a:pPr>
            <a:r>
              <a:rPr lang="en-US" sz="2000" kern="0" dirty="0">
                <a:solidFill>
                  <a:schemeClr val="tx2"/>
                </a:solidFill>
                <a:latin typeface="+mj-lt"/>
              </a:rPr>
              <a:t>Submitted by Licensed Driller, Professional Engineer, or Professional Geologist</a:t>
            </a:r>
          </a:p>
          <a:p>
            <a:pPr lvl="1" eaLnBrk="1" hangingPunct="1">
              <a:buClr>
                <a:srgbClr val="333333"/>
              </a:buClr>
              <a:buSzPct val="70000"/>
              <a:buFont typeface="Courier New" panose="02070309020205020404" pitchFamily="49" charset="0"/>
              <a:buChar char="o"/>
            </a:pPr>
            <a:r>
              <a:rPr lang="en-US" sz="2000" kern="0" dirty="0">
                <a:solidFill>
                  <a:schemeClr val="tx2"/>
                </a:solidFill>
                <a:latin typeface="+mj-lt"/>
              </a:rPr>
              <a:t>Fines for submitting this info after the fact</a:t>
            </a:r>
          </a:p>
          <a:p>
            <a:pPr eaLnBrk="1" hangingPunct="1"/>
            <a:endParaRPr lang="en-US" altLang="en-US" dirty="0" smtClean="0"/>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57200" y="274638"/>
            <a:ext cx="8229600" cy="868362"/>
          </a:xfrm>
        </p:spPr>
        <p:txBody>
          <a:bodyPr/>
          <a:lstStyle/>
          <a:p>
            <a:pPr eaLnBrk="1" hangingPunct="1"/>
            <a:r>
              <a:rPr lang="en-US" dirty="0" smtClean="0">
                <a:solidFill>
                  <a:schemeClr val="tx2"/>
                </a:solidFill>
              </a:rPr>
              <a:t>Construction Requirements</a:t>
            </a:r>
            <a:endParaRPr lang="en-US" altLang="en-US" b="1" dirty="0" smtClean="0">
              <a:solidFill>
                <a:schemeClr val="tx2"/>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165112968"/>
              </p:ext>
            </p:extLst>
          </p:nvPr>
        </p:nvGraphicFramePr>
        <p:xfrm>
          <a:off x="1331149" y="1295400"/>
          <a:ext cx="6481701" cy="5039974"/>
        </p:xfrm>
        <a:graphic>
          <a:graphicData uri="http://schemas.openxmlformats.org/presentationml/2006/ole">
            <mc:AlternateContent xmlns:mc="http://schemas.openxmlformats.org/markup-compatibility/2006">
              <mc:Choice xmlns:v="urn:schemas-microsoft-com:vml" Requires="v">
                <p:oleObj spid="_x0000_s5147" name="Drawing" r:id="rId4" imgW="7104888" imgH="5524564" progId="WPDraw30.Drawing">
                  <p:embed/>
                </p:oleObj>
              </mc:Choice>
              <mc:Fallback>
                <p:oleObj name="Drawing" r:id="rId4" imgW="7104888" imgH="5524564" progId="WPDraw30.Drawing">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149" y="1295400"/>
                        <a:ext cx="6481701" cy="5039974"/>
                      </a:xfrm>
                      <a:prstGeom prst="rect">
                        <a:avLst/>
                      </a:prstGeom>
                      <a:noFill/>
                      <a:ln>
                        <a:solidFill>
                          <a:schemeClr val="tx1">
                            <a:lumMod val="50000"/>
                            <a:lumOff val="50000"/>
                          </a:schemeClr>
                        </a:solidFill>
                      </a:ln>
                      <a:effectLst/>
                      <a:extLst/>
                    </p:spPr>
                  </p:pic>
                </p:oleObj>
              </mc:Fallback>
            </mc:AlternateContent>
          </a:graphicData>
        </a:graphic>
      </p:graphicFrame>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Main Components</a:t>
            </a:r>
            <a:endParaRPr lang="en-US" altLang="en-US" b="1" dirty="0" smtClean="0">
              <a:solidFill>
                <a:schemeClr val="tx2"/>
              </a:solidFill>
            </a:endParaRPr>
          </a:p>
        </p:txBody>
      </p:sp>
      <p:sp>
        <p:nvSpPr>
          <p:cNvPr id="3076" name="Content Placeholder 2"/>
          <p:cNvSpPr>
            <a:spLocks noGrp="1"/>
          </p:cNvSpPr>
          <p:nvPr>
            <p:ph idx="1"/>
          </p:nvPr>
        </p:nvSpPr>
        <p:spPr>
          <a:xfrm>
            <a:off x="1066800" y="1524000"/>
            <a:ext cx="7086600" cy="4297363"/>
          </a:xfrm>
        </p:spPr>
        <p:txBody>
          <a:bodyPr/>
          <a:lstStyle/>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Well Casing, Joints, Screens, &amp; Perforations</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Surface and Interval Seals</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Formation Stabilizers – Gravel (Filter) Pack</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Aquifer Protection (Fluids, Chemicals, LCMs, Cross-contamination, Disinfection)</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Surface Completion</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Special Wells &amp; Monitoring Wells</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Deepening, Rehab, and Renovation</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Well Abandonment</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Pump Installation and Repair</a:t>
            </a:r>
          </a:p>
          <a:p>
            <a:pPr eaLnBrk="1" hangingPunct="1"/>
            <a:endParaRPr lang="en-US" altLang="en-US" sz="2800" dirty="0" smtClean="0"/>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Utah Well Drilling Data</a:t>
            </a:r>
            <a:endParaRPr lang="en-US" altLang="en-US" b="1" dirty="0" smtClean="0">
              <a:solidFill>
                <a:schemeClr val="tx2"/>
              </a:solidFill>
            </a:endParaRPr>
          </a:p>
        </p:txBody>
      </p:sp>
      <p:sp>
        <p:nvSpPr>
          <p:cNvPr id="3076" name="Content Placeholder 2"/>
          <p:cNvSpPr>
            <a:spLocks noGrp="1"/>
          </p:cNvSpPr>
          <p:nvPr>
            <p:ph idx="1"/>
          </p:nvPr>
        </p:nvSpPr>
        <p:spPr>
          <a:xfrm>
            <a:off x="457200" y="1371600"/>
            <a:ext cx="8229600" cy="4525963"/>
          </a:xfrm>
        </p:spPr>
        <p:txBody>
          <a:bodyPr/>
          <a:lstStyle/>
          <a:p>
            <a:pPr lvl="0" eaLnBrk="1" hangingPunct="1">
              <a:lnSpc>
                <a:spcPct val="90000"/>
              </a:lnSpc>
              <a:buSzPct val="85000"/>
              <a:buFont typeface="Arial" panose="020B0604020202020204" pitchFamily="34" charset="0"/>
              <a:buChar char="•"/>
            </a:pPr>
            <a:r>
              <a:rPr lang="en-US" sz="2600" dirty="0">
                <a:solidFill>
                  <a:schemeClr val="tx2"/>
                </a:solidFill>
                <a:latin typeface="+mj-lt"/>
              </a:rPr>
              <a:t>158 licensed well drillers, 138 Licensed Pump Installers, and 228 Registered Operators</a:t>
            </a:r>
          </a:p>
          <a:p>
            <a:pPr lvl="0" eaLnBrk="1" hangingPunct="1">
              <a:lnSpc>
                <a:spcPct val="90000"/>
              </a:lnSpc>
              <a:buSzPct val="85000"/>
              <a:buFont typeface="Arial" panose="020B0604020202020204" pitchFamily="34" charset="0"/>
              <a:buChar char="•"/>
            </a:pPr>
            <a:r>
              <a:rPr lang="en-US" sz="2600" dirty="0">
                <a:solidFill>
                  <a:schemeClr val="tx2"/>
                </a:solidFill>
                <a:latin typeface="+mj-lt"/>
              </a:rPr>
              <a:t>566 Non-Production Wells per year – 50% heat pump (down two-thirds)</a:t>
            </a:r>
          </a:p>
          <a:p>
            <a:pPr lvl="0" eaLnBrk="1" hangingPunct="1">
              <a:lnSpc>
                <a:spcPct val="90000"/>
              </a:lnSpc>
              <a:buSzPct val="85000"/>
              <a:buFont typeface="Arial" panose="020B0604020202020204" pitchFamily="34" charset="0"/>
              <a:buChar char="•"/>
            </a:pPr>
            <a:r>
              <a:rPr lang="en-US" sz="2600" dirty="0">
                <a:solidFill>
                  <a:schemeClr val="tx2"/>
                </a:solidFill>
                <a:latin typeface="+mj-lt"/>
              </a:rPr>
              <a:t>378 Production Wells per year (48% Air</a:t>
            </a:r>
            <a:r>
              <a:rPr lang="en-US" sz="2600" dirty="0" smtClean="0">
                <a:solidFill>
                  <a:schemeClr val="tx2"/>
                </a:solidFill>
                <a:latin typeface="+mj-lt"/>
              </a:rPr>
              <a:t>,)</a:t>
            </a:r>
            <a:endParaRPr lang="en-US" sz="2600" dirty="0">
              <a:solidFill>
                <a:schemeClr val="tx2"/>
              </a:solidFill>
              <a:latin typeface="+mj-lt"/>
            </a:endParaRPr>
          </a:p>
          <a:p>
            <a:pPr lvl="1" eaLnBrk="1" hangingPunct="1">
              <a:lnSpc>
                <a:spcPct val="90000"/>
              </a:lnSpc>
              <a:buSzPct val="85000"/>
              <a:buFont typeface="Courier New" panose="02070309020205020404" pitchFamily="49" charset="0"/>
              <a:buChar char="o"/>
            </a:pPr>
            <a:r>
              <a:rPr lang="en-US" sz="2200" dirty="0" smtClean="0">
                <a:solidFill>
                  <a:schemeClr val="tx2"/>
                </a:solidFill>
                <a:latin typeface="+mj-lt"/>
              </a:rPr>
              <a:t>20</a:t>
            </a:r>
            <a:r>
              <a:rPr lang="en-US" sz="2200" dirty="0">
                <a:solidFill>
                  <a:schemeClr val="tx2"/>
                </a:solidFill>
                <a:latin typeface="+mj-lt"/>
              </a:rPr>
              <a:t>% Cable Tool, 18% Mud)</a:t>
            </a:r>
          </a:p>
          <a:p>
            <a:pPr lvl="1" eaLnBrk="1" hangingPunct="1">
              <a:lnSpc>
                <a:spcPct val="90000"/>
              </a:lnSpc>
              <a:buClr>
                <a:srgbClr val="333333"/>
              </a:buClr>
              <a:buSzPct val="70000"/>
              <a:buFont typeface="Courier New" panose="02070309020205020404" pitchFamily="49" charset="0"/>
              <a:buChar char="o"/>
            </a:pPr>
            <a:r>
              <a:rPr lang="en-US" sz="2400" dirty="0">
                <a:solidFill>
                  <a:schemeClr val="tx2"/>
                </a:solidFill>
                <a:latin typeface="+mj-lt"/>
              </a:rPr>
              <a:t>72% DOM/IRR/STK Wells</a:t>
            </a:r>
          </a:p>
          <a:p>
            <a:pPr lvl="1" eaLnBrk="1" hangingPunct="1">
              <a:lnSpc>
                <a:spcPct val="90000"/>
              </a:lnSpc>
              <a:buClr>
                <a:srgbClr val="333333"/>
              </a:buClr>
              <a:buSzPct val="70000"/>
              <a:buFont typeface="Courier New" panose="02070309020205020404" pitchFamily="49" charset="0"/>
              <a:buChar char="o"/>
            </a:pPr>
            <a:r>
              <a:rPr lang="en-US" sz="2400" dirty="0">
                <a:solidFill>
                  <a:schemeClr val="tx2"/>
                </a:solidFill>
                <a:latin typeface="+mj-lt"/>
              </a:rPr>
              <a:t>14% Irrigation Wells</a:t>
            </a:r>
          </a:p>
          <a:p>
            <a:pPr lvl="1" eaLnBrk="1" hangingPunct="1">
              <a:lnSpc>
                <a:spcPct val="90000"/>
              </a:lnSpc>
              <a:buClr>
                <a:srgbClr val="333333"/>
              </a:buClr>
              <a:buSzPct val="70000"/>
              <a:buFont typeface="Courier New" panose="02070309020205020404" pitchFamily="49" charset="0"/>
              <a:buChar char="o"/>
            </a:pPr>
            <a:r>
              <a:rPr lang="en-US" sz="2400" dirty="0">
                <a:solidFill>
                  <a:schemeClr val="tx2"/>
                </a:solidFill>
                <a:latin typeface="+mj-lt"/>
              </a:rPr>
              <a:t>9% Stockwater Wells</a:t>
            </a:r>
          </a:p>
          <a:p>
            <a:pPr lvl="1" eaLnBrk="1" hangingPunct="1">
              <a:lnSpc>
                <a:spcPct val="90000"/>
              </a:lnSpc>
              <a:buClr>
                <a:srgbClr val="333333"/>
              </a:buClr>
              <a:buSzPct val="70000"/>
              <a:buFont typeface="Courier New" panose="02070309020205020404" pitchFamily="49" charset="0"/>
              <a:buChar char="o"/>
            </a:pPr>
            <a:r>
              <a:rPr lang="en-US" sz="2400" dirty="0">
                <a:solidFill>
                  <a:schemeClr val="tx2"/>
                </a:solidFill>
                <a:latin typeface="+mj-lt"/>
              </a:rPr>
              <a:t>3% Public Supply Wells</a:t>
            </a:r>
          </a:p>
          <a:p>
            <a:pPr lvl="1" eaLnBrk="1" hangingPunct="1">
              <a:lnSpc>
                <a:spcPct val="90000"/>
              </a:lnSpc>
              <a:buClr>
                <a:srgbClr val="333333"/>
              </a:buClr>
              <a:buSzPct val="70000"/>
              <a:buFont typeface="Courier New" panose="02070309020205020404" pitchFamily="49" charset="0"/>
              <a:buChar char="o"/>
            </a:pPr>
            <a:r>
              <a:rPr lang="en-US" sz="2400" dirty="0">
                <a:solidFill>
                  <a:schemeClr val="tx2"/>
                </a:solidFill>
                <a:latin typeface="+mj-lt"/>
              </a:rPr>
              <a:t>2% Commercial/Industrial Wells</a:t>
            </a:r>
          </a:p>
          <a:p>
            <a:pPr lvl="0" eaLnBrk="1" hangingPunct="1">
              <a:lnSpc>
                <a:spcPct val="90000"/>
              </a:lnSpc>
              <a:buSzPct val="85000"/>
              <a:buFont typeface="Arial" panose="020B0604020202020204" pitchFamily="34" charset="0"/>
              <a:buChar char="•"/>
            </a:pPr>
            <a:r>
              <a:rPr lang="en-US" sz="2600" dirty="0">
                <a:solidFill>
                  <a:schemeClr val="tx2"/>
                </a:solidFill>
                <a:latin typeface="+mj-lt"/>
              </a:rPr>
              <a:t>70% of water wells were 4-6 inch diameter</a:t>
            </a:r>
          </a:p>
          <a:p>
            <a:pPr eaLnBrk="1" hangingPunct="1"/>
            <a:endParaRPr lang="en-US" altLang="en-US" dirty="0" smtClean="0"/>
          </a:p>
        </p:txBody>
      </p:sp>
      <p:pic>
        <p:nvPicPr>
          <p:cNvPr id="5" name="Picture 1030" descr="1194993281483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476" r="10486"/>
          <a:stretch/>
        </p:blipFill>
        <p:spPr bwMode="auto">
          <a:xfrm>
            <a:off x="6324600" y="2667000"/>
            <a:ext cx="2428568" cy="3152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a:solidFill>
                  <a:schemeClr val="tx2"/>
                </a:solidFill>
                <a:effectLst>
                  <a:outerShdw blurRad="38100" dist="38100" dir="2700000" algn="tl">
                    <a:srgbClr val="FFFFFF"/>
                  </a:outerShdw>
                </a:effectLst>
              </a:rPr>
              <a:t>Well Drilling Web </a:t>
            </a:r>
            <a:r>
              <a:rPr lang="en-US" dirty="0" smtClean="0">
                <a:solidFill>
                  <a:schemeClr val="tx2"/>
                </a:solidFill>
                <a:effectLst>
                  <a:outerShdw blurRad="38100" dist="38100" dir="2700000" algn="tl">
                    <a:srgbClr val="FFFFFF"/>
                  </a:outerShdw>
                </a:effectLst>
              </a:rPr>
              <a:t>Features</a:t>
            </a:r>
            <a:br>
              <a:rPr lang="en-US" dirty="0" smtClean="0">
                <a:solidFill>
                  <a:schemeClr val="tx2"/>
                </a:solidFill>
                <a:effectLst>
                  <a:outerShdw blurRad="38100" dist="38100" dir="2700000" algn="tl">
                    <a:srgbClr val="FFFFFF"/>
                  </a:outerShdw>
                </a:effectLst>
              </a:rPr>
            </a:br>
            <a:r>
              <a:rPr lang="en-US" sz="2800" i="1" dirty="0" smtClean="0">
                <a:solidFill>
                  <a:schemeClr val="tx2"/>
                </a:solidFill>
                <a:effectLst>
                  <a:outerShdw blurRad="38100" dist="38100" dir="2700000" algn="tl">
                    <a:srgbClr val="FFFFFF"/>
                  </a:outerShdw>
                </a:effectLst>
              </a:rPr>
              <a:t>www.waterrights.utah.gov</a:t>
            </a:r>
            <a:endParaRPr lang="en-US" altLang="en-US" i="1" dirty="0" smtClean="0">
              <a:solidFill>
                <a:schemeClr val="tx2"/>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228077539"/>
              </p:ext>
            </p:extLst>
          </p:nvPr>
        </p:nvGraphicFramePr>
        <p:xfrm>
          <a:off x="990600" y="2133600"/>
          <a:ext cx="6999312" cy="4119178"/>
        </p:xfrm>
        <a:graphic>
          <a:graphicData uri="http://schemas.openxmlformats.org/presentationml/2006/ole">
            <mc:AlternateContent xmlns:mc="http://schemas.openxmlformats.org/markup-compatibility/2006">
              <mc:Choice xmlns:v="urn:schemas-microsoft-com:vml" Requires="v">
                <p:oleObj spid="_x0000_s7194" name="Photo Editor Photo" r:id="rId4" imgW="4761905" imgH="3572374" progId="MSPhotoEd.3">
                  <p:embed/>
                </p:oleObj>
              </mc:Choice>
              <mc:Fallback>
                <p:oleObj name="Photo Editor Photo" r:id="rId4" imgW="4761905" imgH="3572374" progId="MSPhotoEd.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2133600"/>
                        <a:ext cx="6999312" cy="4119178"/>
                      </a:xfrm>
                      <a:prstGeom prst="rect">
                        <a:avLst/>
                      </a:prstGeom>
                      <a:noFill/>
                      <a:ln>
                        <a:solidFill>
                          <a:schemeClr val="tx1">
                            <a:lumMod val="50000"/>
                            <a:lumOff val="50000"/>
                          </a:schemeClr>
                        </a:solidFill>
                      </a:ln>
                    </p:spPr>
                  </p:pic>
                </p:oleObj>
              </mc:Fallback>
            </mc:AlternateContent>
          </a:graphicData>
        </a:graphic>
      </p:graphicFrame>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57200" y="274638"/>
            <a:ext cx="4038600" cy="1143000"/>
          </a:xfrm>
        </p:spPr>
        <p:txBody>
          <a:bodyPr/>
          <a:lstStyle/>
          <a:p>
            <a:pPr eaLnBrk="1" hangingPunct="1"/>
            <a:r>
              <a:rPr lang="en-US" sz="4800" dirty="0">
                <a:solidFill>
                  <a:schemeClr val="tx2"/>
                </a:solidFill>
              </a:rPr>
              <a:t>QUESTIONS?</a:t>
            </a:r>
            <a:endParaRPr lang="en-US" altLang="en-US" sz="4800" dirty="0" smtClean="0">
              <a:solidFill>
                <a:schemeClr val="tx2"/>
              </a:solidFill>
            </a:endParaRPr>
          </a:p>
        </p:txBody>
      </p:sp>
      <p:sp>
        <p:nvSpPr>
          <p:cNvPr id="3076" name="Content Placeholder 2"/>
          <p:cNvSpPr>
            <a:spLocks noGrp="1"/>
          </p:cNvSpPr>
          <p:nvPr>
            <p:ph idx="1"/>
          </p:nvPr>
        </p:nvSpPr>
        <p:spPr>
          <a:xfrm>
            <a:off x="153829" y="1524000"/>
            <a:ext cx="4572000" cy="5181600"/>
          </a:xfrm>
        </p:spPr>
        <p:txBody>
          <a:bodyPr/>
          <a:lstStyle/>
          <a:p>
            <a:pPr marL="0" lvl="0" indent="0" algn="ctr" eaLnBrk="1" hangingPunct="1">
              <a:buSzPct val="85000"/>
              <a:buNone/>
            </a:pPr>
            <a:endParaRPr lang="en-US" sz="2800" dirty="0" smtClean="0">
              <a:solidFill>
                <a:srgbClr val="00264C"/>
              </a:solidFill>
              <a:latin typeface="Times New Roman" pitchFamily="18" charset="0"/>
            </a:endParaRPr>
          </a:p>
          <a:p>
            <a:pPr marL="0" lvl="0" indent="0" algn="ctr" eaLnBrk="1" hangingPunct="1">
              <a:buSzPct val="85000"/>
              <a:buNone/>
            </a:pPr>
            <a:r>
              <a:rPr lang="en-US" sz="2800" dirty="0" smtClean="0">
                <a:solidFill>
                  <a:schemeClr val="tx2"/>
                </a:solidFill>
                <a:latin typeface="Times New Roman" pitchFamily="18" charset="0"/>
              </a:rPr>
              <a:t>Jim </a:t>
            </a:r>
            <a:r>
              <a:rPr lang="en-US" sz="2800" dirty="0">
                <a:solidFill>
                  <a:schemeClr val="tx2"/>
                </a:solidFill>
                <a:latin typeface="Times New Roman" pitchFamily="18" charset="0"/>
              </a:rPr>
              <a:t>Goddard</a:t>
            </a:r>
          </a:p>
          <a:p>
            <a:pPr marL="0" lvl="0" indent="0" algn="ctr" eaLnBrk="1" hangingPunct="1">
              <a:buSzPct val="85000"/>
              <a:buNone/>
            </a:pPr>
            <a:r>
              <a:rPr lang="en-US" sz="2000" dirty="0">
                <a:solidFill>
                  <a:schemeClr val="tx2"/>
                </a:solidFill>
                <a:latin typeface="Times New Roman" pitchFamily="18" charset="0"/>
              </a:rPr>
              <a:t>Office: 801-538-7314</a:t>
            </a:r>
          </a:p>
          <a:p>
            <a:pPr marL="0" lvl="0" indent="0" algn="ctr" eaLnBrk="1" hangingPunct="1">
              <a:buSzPct val="85000"/>
              <a:buNone/>
            </a:pPr>
            <a:r>
              <a:rPr lang="en-US" sz="2000" dirty="0">
                <a:solidFill>
                  <a:schemeClr val="tx2"/>
                </a:solidFill>
                <a:latin typeface="Times New Roman" pitchFamily="18" charset="0"/>
              </a:rPr>
              <a:t>Cell: 801-505-8677</a:t>
            </a:r>
          </a:p>
          <a:p>
            <a:pPr marL="0" lvl="0" indent="0" algn="ctr" eaLnBrk="1" hangingPunct="1">
              <a:buSzPct val="85000"/>
              <a:buNone/>
            </a:pPr>
            <a:r>
              <a:rPr lang="en-US" sz="2000" dirty="0">
                <a:solidFill>
                  <a:schemeClr val="tx2"/>
                </a:solidFill>
                <a:latin typeface="Times New Roman" pitchFamily="18" charset="0"/>
              </a:rPr>
              <a:t>Email: </a:t>
            </a:r>
            <a:r>
              <a:rPr lang="en-US" sz="2000" dirty="0">
                <a:solidFill>
                  <a:schemeClr val="tx2"/>
                </a:solidFill>
                <a:latin typeface="Times New Roman" pitchFamily="18" charset="0"/>
                <a:hlinkClick r:id="rId3"/>
              </a:rPr>
              <a:t>jimgoddard@utah.gov</a:t>
            </a:r>
            <a:endParaRPr lang="en-US" sz="2000" dirty="0">
              <a:solidFill>
                <a:schemeClr val="tx2"/>
              </a:solidFill>
              <a:latin typeface="Times New Roman" pitchFamily="18" charset="0"/>
            </a:endParaRPr>
          </a:p>
          <a:p>
            <a:pPr marL="0" lvl="0" indent="0" algn="ctr" eaLnBrk="1" hangingPunct="1">
              <a:buSzPct val="85000"/>
              <a:buNone/>
            </a:pPr>
            <a:r>
              <a:rPr lang="en-US" sz="2000" dirty="0">
                <a:solidFill>
                  <a:schemeClr val="tx2"/>
                </a:solidFill>
                <a:latin typeface="Times New Roman" pitchFamily="18" charset="0"/>
              </a:rPr>
              <a:t>Web: </a:t>
            </a:r>
            <a:r>
              <a:rPr lang="en-US" sz="2000" dirty="0" smtClean="0">
                <a:solidFill>
                  <a:schemeClr val="tx2"/>
                </a:solidFill>
                <a:latin typeface="Times New Roman" pitchFamily="18" charset="0"/>
              </a:rPr>
              <a:t>waterrights.utah.gov</a:t>
            </a:r>
          </a:p>
          <a:p>
            <a:pPr marL="0" lvl="0" indent="0" algn="ctr" eaLnBrk="1" hangingPunct="1">
              <a:buSzPct val="85000"/>
              <a:buNone/>
            </a:pPr>
            <a:endParaRPr lang="en-US" sz="2800" dirty="0">
              <a:solidFill>
                <a:schemeClr val="tx2"/>
              </a:solidFill>
              <a:latin typeface="Times New Roman" pitchFamily="18" charset="0"/>
            </a:endParaRPr>
          </a:p>
          <a:p>
            <a:pPr marL="0" indent="0" algn="ctr" eaLnBrk="1" hangingPunct="1">
              <a:buSzPct val="85000"/>
              <a:buNone/>
            </a:pPr>
            <a:r>
              <a:rPr lang="en-US" sz="2800" i="1" dirty="0"/>
              <a:t>“When the well is dry, we know the worth of water”</a:t>
            </a:r>
            <a:br>
              <a:rPr lang="en-US" sz="2800" i="1" dirty="0"/>
            </a:br>
            <a:r>
              <a:rPr lang="en-US" sz="2800" i="1" dirty="0"/>
              <a:t>…B. Franklin</a:t>
            </a:r>
          </a:p>
          <a:p>
            <a:pPr marL="0" lvl="0" indent="0" algn="ctr" eaLnBrk="1" hangingPunct="1">
              <a:buSzPct val="85000"/>
              <a:buNone/>
            </a:pPr>
            <a:endParaRPr lang="en-US" sz="2800" dirty="0">
              <a:solidFill>
                <a:srgbClr val="00264C"/>
              </a:solidFill>
              <a:latin typeface="Times New Roman" pitchFamily="18" charset="0"/>
            </a:endParaRPr>
          </a:p>
          <a:p>
            <a:pPr eaLnBrk="1" hangingPunct="1"/>
            <a:endParaRPr lang="en-US" altLang="en-US" dirty="0" smtClean="0"/>
          </a:p>
        </p:txBody>
      </p:sp>
      <p:pic>
        <p:nvPicPr>
          <p:cNvPr id="5" name="Picture 4" descr="becker2"/>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30000"/>
                    </a14:imgEffect>
                    <a14:imgEffect>
                      <a14:colorTemperature colorTemp="7200"/>
                    </a14:imgEffect>
                    <a14:imgEffect>
                      <a14:saturation sat="115000"/>
                    </a14:imgEffect>
                    <a14:imgEffect>
                      <a14:brightnessContrast bright="10000" contrast="20000"/>
                    </a14:imgEffect>
                  </a14:imgLayer>
                </a14:imgProps>
              </a:ext>
              <a:ext uri="{28A0092B-C50C-407E-A947-70E740481C1C}">
                <a14:useLocalDpi xmlns:a14="http://schemas.microsoft.com/office/drawing/2010/main" val="0"/>
              </a:ext>
            </a:extLst>
          </a:blip>
          <a:srcRect/>
          <a:stretch>
            <a:fillRect/>
          </a:stretch>
        </p:blipFill>
        <p:spPr bwMode="auto">
          <a:xfrm>
            <a:off x="4760243" y="419100"/>
            <a:ext cx="4011806" cy="60198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11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400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4340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12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598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80254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57200" y="274638"/>
            <a:ext cx="8229600" cy="1020762"/>
          </a:xfrm>
        </p:spPr>
        <p:txBody>
          <a:bodyPr/>
          <a:lstStyle/>
          <a:p>
            <a:pPr eaLnBrk="1" hangingPunct="1"/>
            <a:r>
              <a:rPr lang="en-US" sz="4000" dirty="0" smtClean="0">
                <a:solidFill>
                  <a:schemeClr val="tx2"/>
                </a:solidFill>
              </a:rPr>
              <a:t>Common Utah Drilling Methods</a:t>
            </a:r>
            <a:endParaRPr lang="en-US" altLang="en-US" sz="4000" b="1" dirty="0" smtClean="0">
              <a:solidFill>
                <a:schemeClr val="tx2"/>
              </a:solidFill>
            </a:endParaRPr>
          </a:p>
        </p:txBody>
      </p:sp>
      <p:sp>
        <p:nvSpPr>
          <p:cNvPr id="3076" name="Content Placeholder 2"/>
          <p:cNvSpPr>
            <a:spLocks noGrp="1"/>
          </p:cNvSpPr>
          <p:nvPr>
            <p:ph idx="1"/>
          </p:nvPr>
        </p:nvSpPr>
        <p:spPr>
          <a:xfrm>
            <a:off x="457200" y="1524000"/>
            <a:ext cx="8229600" cy="4525963"/>
          </a:xfrm>
        </p:spPr>
        <p:txBody>
          <a:bodyPr/>
          <a:lstStyle/>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Mud Rotary</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Cable Tool</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Air Rotary</a:t>
            </a:r>
          </a:p>
          <a:p>
            <a:pPr lvl="1" eaLnBrk="1" hangingPunct="1">
              <a:lnSpc>
                <a:spcPct val="90000"/>
              </a:lnSpc>
              <a:buClr>
                <a:srgbClr val="333333"/>
              </a:buClr>
              <a:buSzPct val="70000"/>
              <a:buFont typeface="Courier New" panose="02070309020205020404" pitchFamily="49" charset="0"/>
              <a:buChar char="o"/>
            </a:pPr>
            <a:r>
              <a:rPr lang="en-US" sz="2000" kern="0" dirty="0">
                <a:solidFill>
                  <a:schemeClr val="tx2"/>
                </a:solidFill>
                <a:latin typeface="+mj-lt"/>
              </a:rPr>
              <a:t>Down-hole Hammer</a:t>
            </a:r>
          </a:p>
          <a:p>
            <a:pPr lvl="1" eaLnBrk="1" hangingPunct="1">
              <a:lnSpc>
                <a:spcPct val="90000"/>
              </a:lnSpc>
              <a:buClr>
                <a:srgbClr val="333333"/>
              </a:buClr>
              <a:buSzPct val="70000"/>
              <a:buFont typeface="Courier New" panose="02070309020205020404" pitchFamily="49" charset="0"/>
              <a:buChar char="o"/>
            </a:pPr>
            <a:r>
              <a:rPr lang="en-US" sz="2000" kern="0" dirty="0">
                <a:solidFill>
                  <a:schemeClr val="tx2"/>
                </a:solidFill>
                <a:latin typeface="+mj-lt"/>
              </a:rPr>
              <a:t>Drill-through Casing Drivers</a:t>
            </a:r>
          </a:p>
          <a:p>
            <a:pPr lvl="1" eaLnBrk="1" hangingPunct="1">
              <a:lnSpc>
                <a:spcPct val="90000"/>
              </a:lnSpc>
              <a:buClr>
                <a:srgbClr val="333333"/>
              </a:buClr>
              <a:buSzPct val="70000"/>
              <a:buFont typeface="Courier New" panose="02070309020205020404" pitchFamily="49" charset="0"/>
              <a:buChar char="o"/>
            </a:pPr>
            <a:r>
              <a:rPr lang="en-US" sz="2000" kern="0" dirty="0">
                <a:solidFill>
                  <a:schemeClr val="tx2"/>
                </a:solidFill>
                <a:latin typeface="+mj-lt"/>
              </a:rPr>
              <a:t>Under-reamer Systems</a:t>
            </a:r>
          </a:p>
          <a:p>
            <a:pPr lvl="1" eaLnBrk="1" hangingPunct="1">
              <a:lnSpc>
                <a:spcPct val="90000"/>
              </a:lnSpc>
              <a:buClr>
                <a:srgbClr val="333333"/>
              </a:buClr>
              <a:buSzPct val="70000"/>
              <a:buFont typeface="Courier New" panose="02070309020205020404" pitchFamily="49" charset="0"/>
              <a:buChar char="o"/>
            </a:pPr>
            <a:r>
              <a:rPr lang="en-US" sz="2000" kern="0" dirty="0">
                <a:solidFill>
                  <a:schemeClr val="tx2"/>
                </a:solidFill>
                <a:latin typeface="+mj-lt"/>
              </a:rPr>
              <a:t>Dual Rotary</a:t>
            </a:r>
          </a:p>
          <a:p>
            <a:pPr lvl="1" eaLnBrk="1" hangingPunct="1">
              <a:lnSpc>
                <a:spcPct val="90000"/>
              </a:lnSpc>
              <a:buClr>
                <a:srgbClr val="333333"/>
              </a:buClr>
              <a:buSzPct val="70000"/>
              <a:buFont typeface="Courier New" panose="02070309020205020404" pitchFamily="49" charset="0"/>
              <a:buChar char="o"/>
            </a:pPr>
            <a:r>
              <a:rPr lang="en-US" sz="2000" kern="0" dirty="0">
                <a:solidFill>
                  <a:schemeClr val="tx2"/>
                </a:solidFill>
                <a:latin typeface="+mj-lt"/>
              </a:rPr>
              <a:t>Reverse Air Rotary</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Flooded Reverse Rotary</a:t>
            </a:r>
          </a:p>
          <a:p>
            <a:pPr lvl="0" eaLnBrk="1" hangingPunct="1">
              <a:lnSpc>
                <a:spcPct val="90000"/>
              </a:lnSpc>
              <a:buSzPct val="85000"/>
              <a:buFont typeface="Arial" panose="020B0604020202020204" pitchFamily="34" charset="0"/>
              <a:buChar char="•"/>
            </a:pPr>
            <a:r>
              <a:rPr lang="en-US" sz="2800" kern="0" dirty="0">
                <a:solidFill>
                  <a:schemeClr val="tx2"/>
                </a:solidFill>
                <a:latin typeface="+mj-lt"/>
              </a:rPr>
              <a:t>Other Methods (Jetting, Direct Push, Sonic, Percussion Hammer, Hollow Stem Auger, Coring, Horizontal, Bucket Auger, etc.)</a:t>
            </a:r>
          </a:p>
          <a:p>
            <a:pPr eaLnBrk="1" hangingPunct="1"/>
            <a:endParaRPr lang="en-US" altLang="en-US" dirty="0" smtClean="0"/>
          </a:p>
        </p:txBody>
      </p:sp>
      <p:graphicFrame>
        <p:nvGraphicFramePr>
          <p:cNvPr id="2" name="Object 1"/>
          <p:cNvGraphicFramePr>
            <a:graphicFrameLocks noChangeAspect="1"/>
          </p:cNvGraphicFramePr>
          <p:nvPr>
            <p:extLst>
              <p:ext uri="{D42A27DB-BD31-4B8C-83A1-F6EECF244321}">
                <p14:modId xmlns:p14="http://schemas.microsoft.com/office/powerpoint/2010/main" val="3572093943"/>
              </p:ext>
            </p:extLst>
          </p:nvPr>
        </p:nvGraphicFramePr>
        <p:xfrm>
          <a:off x="4419600" y="1447800"/>
          <a:ext cx="4234781" cy="2819400"/>
        </p:xfrm>
        <a:graphic>
          <a:graphicData uri="http://schemas.openxmlformats.org/presentationml/2006/ole">
            <mc:AlternateContent xmlns:mc="http://schemas.openxmlformats.org/markup-compatibility/2006">
              <mc:Choice xmlns:v="urn:schemas-microsoft-com:vml" Requires="v">
                <p:oleObj spid="_x0000_s1052" name="Chart" r:id="rId4" imgW="11475000" imgH="7357680" progId="Excel.Chart.8">
                  <p:embed/>
                </p:oleObj>
              </mc:Choice>
              <mc:Fallback>
                <p:oleObj name="Chart" r:id="rId4" imgW="11475000" imgH="7357680" progId="Excel.Char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1447800"/>
                        <a:ext cx="4234781" cy="28194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234581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02288"/>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6200"/>
                    </a14:imgEffect>
                    <a14:imgEffect>
                      <a14:saturation sat="120000"/>
                    </a14:imgEffect>
                  </a14:imgLayer>
                </a14:imgProps>
              </a:ext>
              <a:ext uri="{28A0092B-C50C-407E-A947-70E740481C1C}">
                <a14:useLocalDpi xmlns:a14="http://schemas.microsoft.com/office/drawing/2010/main" val="0"/>
              </a:ext>
            </a:extLst>
          </a:blip>
          <a:srcRect/>
          <a:stretch>
            <a:fillRect/>
          </a:stretch>
        </p:blipFill>
        <p:spPr bwMode="auto">
          <a:xfrm>
            <a:off x="0" y="1966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1"/>
          <p:cNvSpPr>
            <a:spLocks noGrp="1"/>
          </p:cNvSpPr>
          <p:nvPr>
            <p:ph type="title"/>
          </p:nvPr>
        </p:nvSpPr>
        <p:spPr>
          <a:xfrm>
            <a:off x="228600" y="4876800"/>
            <a:ext cx="7772400" cy="1362075"/>
          </a:xfrm>
        </p:spPr>
        <p:txBody>
          <a:bodyPr/>
          <a:lstStyle/>
          <a:p>
            <a:pPr marL="342900" indent="-342900"/>
            <a:r>
              <a:rPr lang="en-US" sz="4800"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Activity Permitting</a:t>
            </a:r>
            <a:endParaRPr lang="en-US" altLang="en-US" sz="4800" b="1"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Text Placeholder 1"/>
          <p:cNvSpPr>
            <a:spLocks noGrp="1"/>
          </p:cNvSpPr>
          <p:nvPr>
            <p:ph type="body" idx="1"/>
          </p:nvPr>
        </p:nvSpPr>
        <p:spPr>
          <a:xfrm>
            <a:off x="304800" y="3438833"/>
            <a:ext cx="7772400" cy="1666567"/>
          </a:xfrm>
        </p:spPr>
        <p:txBody>
          <a:bodyPr/>
          <a:lstStyle/>
          <a:p>
            <a:r>
              <a:rPr lang="en-US" i="1" dirty="0" smtClean="0">
                <a:solidFill>
                  <a:schemeClr val="bg1"/>
                </a:solidFill>
                <a:effectLst>
                  <a:outerShdw blurRad="38100" dist="38100" dir="2700000" algn="tl">
                    <a:srgbClr val="000000">
                      <a:alpha val="43137"/>
                    </a:srgbClr>
                  </a:outerShdw>
                </a:effectLst>
              </a:rPr>
              <a:t>Well Drilling</a:t>
            </a:r>
            <a:endParaRPr lang="en-US"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Well Permitting Mechanisms</a:t>
            </a:r>
            <a:endParaRPr lang="en-US" altLang="en-US" b="1" dirty="0" smtClean="0">
              <a:solidFill>
                <a:schemeClr val="tx2"/>
              </a:solidFill>
            </a:endParaRPr>
          </a:p>
        </p:txBody>
      </p:sp>
      <p:sp>
        <p:nvSpPr>
          <p:cNvPr id="3076" name="Content Placeholder 2"/>
          <p:cNvSpPr>
            <a:spLocks noGrp="1"/>
          </p:cNvSpPr>
          <p:nvPr>
            <p:ph sz="half" idx="1"/>
          </p:nvPr>
        </p:nvSpPr>
        <p:spPr>
          <a:xfrm>
            <a:off x="457200" y="1447800"/>
            <a:ext cx="5029200" cy="4678363"/>
          </a:xfrm>
        </p:spPr>
        <p:txBody>
          <a:bodyPr/>
          <a:lstStyle/>
          <a:p>
            <a:pPr lvl="0" eaLnBrk="1" hangingPunct="1">
              <a:lnSpc>
                <a:spcPct val="90000"/>
              </a:lnSpc>
              <a:buSzPct val="85000"/>
              <a:buFont typeface="Wingdings" panose="05000000000000000000" pitchFamily="2" charset="2"/>
              <a:buChar char="§"/>
            </a:pPr>
            <a:r>
              <a:rPr lang="en-US" sz="2800" kern="0" dirty="0">
                <a:solidFill>
                  <a:schemeClr val="tx2"/>
                </a:solidFill>
                <a:latin typeface="Times New Roman"/>
              </a:rPr>
              <a:t>Application to Appropriate</a:t>
            </a:r>
          </a:p>
          <a:p>
            <a:pPr lvl="0" eaLnBrk="1" hangingPunct="1">
              <a:lnSpc>
                <a:spcPct val="90000"/>
              </a:lnSpc>
              <a:buSzPct val="85000"/>
              <a:buFont typeface="Wingdings" panose="05000000000000000000" pitchFamily="2" charset="2"/>
              <a:buChar char="§"/>
            </a:pPr>
            <a:r>
              <a:rPr lang="en-US" sz="2800" kern="0" dirty="0">
                <a:solidFill>
                  <a:schemeClr val="tx2"/>
                </a:solidFill>
                <a:latin typeface="Times New Roman"/>
              </a:rPr>
              <a:t>Change Application</a:t>
            </a:r>
          </a:p>
          <a:p>
            <a:pPr lvl="0" eaLnBrk="1" hangingPunct="1">
              <a:lnSpc>
                <a:spcPct val="90000"/>
              </a:lnSpc>
              <a:buSzPct val="85000"/>
              <a:buFont typeface="Wingdings" panose="05000000000000000000" pitchFamily="2" charset="2"/>
              <a:buChar char="§"/>
            </a:pPr>
            <a:r>
              <a:rPr lang="en-US" sz="2800" kern="0" dirty="0">
                <a:solidFill>
                  <a:schemeClr val="tx2"/>
                </a:solidFill>
                <a:latin typeface="Times New Roman"/>
              </a:rPr>
              <a:t>Exchange Application</a:t>
            </a:r>
          </a:p>
          <a:p>
            <a:pPr lvl="0" eaLnBrk="1" hangingPunct="1">
              <a:lnSpc>
                <a:spcPct val="90000"/>
              </a:lnSpc>
              <a:buSzPct val="85000"/>
              <a:buFont typeface="Wingdings" panose="05000000000000000000" pitchFamily="2" charset="2"/>
              <a:buChar char="§"/>
            </a:pPr>
            <a:r>
              <a:rPr lang="en-US" sz="2800" kern="0" dirty="0">
                <a:solidFill>
                  <a:schemeClr val="tx2"/>
                </a:solidFill>
                <a:latin typeface="Times New Roman"/>
              </a:rPr>
              <a:t>Temporary Change Application</a:t>
            </a:r>
          </a:p>
          <a:p>
            <a:pPr lvl="0" eaLnBrk="1" hangingPunct="1">
              <a:lnSpc>
                <a:spcPct val="90000"/>
              </a:lnSpc>
              <a:buSzPct val="85000"/>
              <a:buFont typeface="Wingdings" panose="05000000000000000000" pitchFamily="2" charset="2"/>
              <a:buChar char="§"/>
            </a:pPr>
            <a:r>
              <a:rPr lang="en-US" sz="2800" kern="0" dirty="0">
                <a:solidFill>
                  <a:schemeClr val="tx2"/>
                </a:solidFill>
                <a:latin typeface="Times New Roman"/>
              </a:rPr>
              <a:t>Provisional (Rush Letter)</a:t>
            </a:r>
          </a:p>
          <a:p>
            <a:pPr lvl="0" eaLnBrk="1" hangingPunct="1">
              <a:lnSpc>
                <a:spcPct val="90000"/>
              </a:lnSpc>
              <a:buSzPct val="85000"/>
              <a:buFont typeface="Wingdings" panose="05000000000000000000" pitchFamily="2" charset="2"/>
              <a:buChar char="§"/>
            </a:pPr>
            <a:r>
              <a:rPr lang="en-US" sz="2800" kern="0" dirty="0">
                <a:solidFill>
                  <a:schemeClr val="tx2"/>
                </a:solidFill>
                <a:latin typeface="Times New Roman"/>
              </a:rPr>
              <a:t>Well Renovation</a:t>
            </a:r>
          </a:p>
          <a:p>
            <a:pPr lvl="0" eaLnBrk="1" hangingPunct="1">
              <a:lnSpc>
                <a:spcPct val="90000"/>
              </a:lnSpc>
              <a:buSzPct val="85000"/>
              <a:buFont typeface="Wingdings" panose="05000000000000000000" pitchFamily="2" charset="2"/>
              <a:buChar char="§"/>
            </a:pPr>
            <a:r>
              <a:rPr lang="en-US" sz="2800" kern="0" dirty="0">
                <a:solidFill>
                  <a:schemeClr val="tx2"/>
                </a:solidFill>
                <a:latin typeface="Times New Roman"/>
              </a:rPr>
              <a:t>Well Replacement</a:t>
            </a:r>
          </a:p>
          <a:p>
            <a:pPr lvl="0" eaLnBrk="1" hangingPunct="1">
              <a:lnSpc>
                <a:spcPct val="90000"/>
              </a:lnSpc>
              <a:buSzPct val="85000"/>
              <a:buFont typeface="Wingdings" panose="05000000000000000000" pitchFamily="2" charset="2"/>
              <a:buChar char="§"/>
            </a:pPr>
            <a:r>
              <a:rPr lang="en-US" sz="2800" kern="0" dirty="0">
                <a:solidFill>
                  <a:schemeClr val="tx2"/>
                </a:solidFill>
                <a:latin typeface="Times New Roman"/>
              </a:rPr>
              <a:t>Non-Production Well</a:t>
            </a:r>
          </a:p>
          <a:p>
            <a:pPr lvl="1" eaLnBrk="1" hangingPunct="1">
              <a:lnSpc>
                <a:spcPct val="90000"/>
              </a:lnSpc>
              <a:buClr>
                <a:srgbClr val="333333"/>
              </a:buClr>
              <a:buSzPct val="70000"/>
              <a:buFont typeface="Courier New" panose="02070309020205020404" pitchFamily="49" charset="0"/>
              <a:buChar char="o"/>
            </a:pPr>
            <a:r>
              <a:rPr lang="en-US" sz="2400" kern="0" dirty="0">
                <a:solidFill>
                  <a:schemeClr val="tx2"/>
                </a:solidFill>
                <a:latin typeface="Times New Roman"/>
              </a:rPr>
              <a:t>Test, Monitor, Cathodic, Heat Pump, Dewater, etc.</a:t>
            </a:r>
          </a:p>
          <a:p>
            <a:pPr eaLnBrk="1" hangingPunct="1"/>
            <a:endParaRPr lang="en-US" altLang="en-US" dirty="0" smtClean="0"/>
          </a:p>
        </p:txBody>
      </p:sp>
      <p:graphicFrame>
        <p:nvGraphicFramePr>
          <p:cNvPr id="2" name="Object 1"/>
          <p:cNvGraphicFramePr>
            <a:graphicFrameLocks noChangeAspect="1"/>
          </p:cNvGraphicFramePr>
          <p:nvPr>
            <p:extLst>
              <p:ext uri="{D42A27DB-BD31-4B8C-83A1-F6EECF244321}">
                <p14:modId xmlns:p14="http://schemas.microsoft.com/office/powerpoint/2010/main" val="29256193"/>
              </p:ext>
            </p:extLst>
          </p:nvPr>
        </p:nvGraphicFramePr>
        <p:xfrm>
          <a:off x="5410200" y="1447800"/>
          <a:ext cx="3214337" cy="4786923"/>
        </p:xfrm>
        <a:graphic>
          <a:graphicData uri="http://schemas.openxmlformats.org/presentationml/2006/ole">
            <mc:AlternateContent xmlns:mc="http://schemas.openxmlformats.org/markup-compatibility/2006">
              <mc:Choice xmlns:v="urn:schemas-microsoft-com:vml" Requires="v">
                <p:oleObj spid="_x0000_s2076" name="Photo Editor Photo" r:id="rId4" imgW="9142857" imgH="12193702" progId="MSPhotoEd.3">
                  <p:embed/>
                </p:oleObj>
              </mc:Choice>
              <mc:Fallback>
                <p:oleObj name="Photo Editor Photo" r:id="rId4" imgW="9142857" imgH="12193702" progId="MSPhotoEd.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1447800"/>
                        <a:ext cx="3214337" cy="4786923"/>
                      </a:xfrm>
                      <a:prstGeom prst="rect">
                        <a:avLst/>
                      </a:prstGeom>
                      <a:noFill/>
                      <a:ln>
                        <a:solidFill>
                          <a:schemeClr val="tx1">
                            <a:lumMod val="50000"/>
                            <a:lumOff val="50000"/>
                          </a:schemeClr>
                        </a:solidFill>
                      </a:ln>
                      <a:effectLst/>
                    </p:spPr>
                  </p:pic>
                </p:oleObj>
              </mc:Fallback>
            </mc:AlternateContent>
          </a:graphicData>
        </a:graphic>
      </p:graphicFrame>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p:txBody>
          <a:bodyPr/>
          <a:lstStyle/>
          <a:p>
            <a:pPr eaLnBrk="1" hangingPunct="1"/>
            <a:r>
              <a:rPr lang="en-US" dirty="0" smtClean="0">
                <a:solidFill>
                  <a:schemeClr val="tx2"/>
                </a:solidFill>
              </a:rPr>
              <a:t>Application Process</a:t>
            </a:r>
            <a:r>
              <a:rPr lang="en-US" dirty="0">
                <a:solidFill>
                  <a:schemeClr val="tx2"/>
                </a:solidFill>
              </a:rPr>
              <a:t/>
            </a:r>
            <a:br>
              <a:rPr lang="en-US" dirty="0">
                <a:solidFill>
                  <a:schemeClr val="tx2"/>
                </a:solidFill>
              </a:rPr>
            </a:br>
            <a:r>
              <a:rPr lang="en-US" sz="2800" i="1" dirty="0" smtClean="0">
                <a:solidFill>
                  <a:schemeClr val="tx2"/>
                </a:solidFill>
              </a:rPr>
              <a:t>New </a:t>
            </a:r>
            <a:r>
              <a:rPr lang="en-US" sz="2800" i="1" dirty="0">
                <a:solidFill>
                  <a:schemeClr val="tx2"/>
                </a:solidFill>
              </a:rPr>
              <a:t>Water Production </a:t>
            </a:r>
            <a:r>
              <a:rPr lang="en-US" sz="2800" i="1" dirty="0" smtClean="0">
                <a:solidFill>
                  <a:schemeClr val="tx2"/>
                </a:solidFill>
              </a:rPr>
              <a:t>Wells</a:t>
            </a:r>
            <a:endParaRPr lang="en-US" altLang="en-US" sz="2800" b="1" i="1" dirty="0" smtClean="0">
              <a:solidFill>
                <a:schemeClr val="tx2"/>
              </a:solidFill>
            </a:endParaRPr>
          </a:p>
        </p:txBody>
      </p:sp>
      <p:sp>
        <p:nvSpPr>
          <p:cNvPr id="2" name="Content Placeholder 1"/>
          <p:cNvSpPr>
            <a:spLocks noGrp="1"/>
          </p:cNvSpPr>
          <p:nvPr>
            <p:ph sz="half" idx="2"/>
          </p:nvPr>
        </p:nvSpPr>
        <p:spPr>
          <a:xfrm>
            <a:off x="4419600" y="1752600"/>
            <a:ext cx="4191000" cy="4373563"/>
          </a:xfrm>
        </p:spPr>
        <p:txBody>
          <a:bodyPr/>
          <a:lstStyle/>
          <a:p>
            <a:pPr lvl="0" eaLnBrk="1" hangingPunct="1">
              <a:buSzPct val="85000"/>
              <a:buFont typeface="Arial" panose="020B0604020202020204" pitchFamily="34" charset="0"/>
              <a:buChar char="•"/>
            </a:pPr>
            <a:r>
              <a:rPr lang="en-US" kern="0" dirty="0">
                <a:solidFill>
                  <a:schemeClr val="tx2"/>
                </a:solidFill>
                <a:latin typeface="+mj-lt"/>
              </a:rPr>
              <a:t>Approval </a:t>
            </a:r>
            <a:r>
              <a:rPr lang="en-US" kern="0" dirty="0" smtClean="0">
                <a:solidFill>
                  <a:schemeClr val="tx2"/>
                </a:solidFill>
                <a:latin typeface="+mj-lt"/>
              </a:rPr>
              <a:t>                        </a:t>
            </a:r>
            <a:r>
              <a:rPr lang="en-US" sz="2000" i="1" kern="0" dirty="0" smtClean="0">
                <a:solidFill>
                  <a:schemeClr val="tx2"/>
                </a:solidFill>
                <a:latin typeface="+mj-lt"/>
              </a:rPr>
              <a:t>(</a:t>
            </a:r>
            <a:r>
              <a:rPr lang="en-US" sz="2000" i="1" kern="0" dirty="0">
                <a:solidFill>
                  <a:schemeClr val="tx2"/>
                </a:solidFill>
                <a:latin typeface="+mj-lt"/>
              </a:rPr>
              <a:t>New, Change, Exchange)</a:t>
            </a:r>
          </a:p>
          <a:p>
            <a:pPr lvl="1" eaLnBrk="1" hangingPunct="1">
              <a:buClr>
                <a:srgbClr val="333333"/>
              </a:buClr>
              <a:buSzPct val="70000"/>
              <a:buFont typeface="Courier New" panose="02070309020205020404" pitchFamily="49" charset="0"/>
              <a:buChar char="o"/>
            </a:pPr>
            <a:r>
              <a:rPr lang="en-US" kern="0" dirty="0">
                <a:solidFill>
                  <a:schemeClr val="tx2"/>
                </a:solidFill>
                <a:latin typeface="+mj-lt"/>
              </a:rPr>
              <a:t>Application</a:t>
            </a:r>
          </a:p>
          <a:p>
            <a:pPr lvl="1" eaLnBrk="1" hangingPunct="1">
              <a:buClr>
                <a:srgbClr val="333333"/>
              </a:buClr>
              <a:buSzPct val="70000"/>
              <a:buFont typeface="Courier New" panose="02070309020205020404" pitchFamily="49" charset="0"/>
              <a:buChar char="o"/>
            </a:pPr>
            <a:r>
              <a:rPr lang="en-US" kern="0" dirty="0">
                <a:solidFill>
                  <a:schemeClr val="tx2"/>
                </a:solidFill>
                <a:latin typeface="+mj-lt"/>
              </a:rPr>
              <a:t>Review &amp; Advertise</a:t>
            </a:r>
          </a:p>
          <a:p>
            <a:pPr lvl="1" eaLnBrk="1" hangingPunct="1">
              <a:buClr>
                <a:srgbClr val="333333"/>
              </a:buClr>
              <a:buSzPct val="70000"/>
              <a:buFont typeface="Courier New" panose="02070309020205020404" pitchFamily="49" charset="0"/>
              <a:buChar char="o"/>
            </a:pPr>
            <a:r>
              <a:rPr lang="en-US" kern="0" dirty="0">
                <a:solidFill>
                  <a:schemeClr val="tx2"/>
                </a:solidFill>
                <a:latin typeface="+mj-lt"/>
              </a:rPr>
              <a:t>Protest Period</a:t>
            </a:r>
          </a:p>
          <a:p>
            <a:pPr lvl="1" eaLnBrk="1" hangingPunct="1">
              <a:buClr>
                <a:srgbClr val="333333"/>
              </a:buClr>
              <a:buSzPct val="70000"/>
              <a:buFont typeface="Courier New" panose="02070309020205020404" pitchFamily="49" charset="0"/>
              <a:buChar char="o"/>
            </a:pPr>
            <a:r>
              <a:rPr lang="en-US" kern="0" dirty="0">
                <a:solidFill>
                  <a:schemeClr val="tx2"/>
                </a:solidFill>
                <a:latin typeface="+mj-lt"/>
              </a:rPr>
              <a:t>Hearing</a:t>
            </a:r>
          </a:p>
          <a:p>
            <a:pPr lvl="1" eaLnBrk="1" hangingPunct="1">
              <a:buClr>
                <a:srgbClr val="333333"/>
              </a:buClr>
              <a:buSzPct val="70000"/>
              <a:buFont typeface="Courier New" panose="02070309020205020404" pitchFamily="49" charset="0"/>
              <a:buChar char="o"/>
            </a:pPr>
            <a:r>
              <a:rPr lang="en-US" kern="0" dirty="0">
                <a:solidFill>
                  <a:schemeClr val="tx2"/>
                </a:solidFill>
                <a:latin typeface="+mj-lt"/>
              </a:rPr>
              <a:t>Memo Decision, Approval letter, Start Cards</a:t>
            </a:r>
          </a:p>
          <a:p>
            <a:pPr lvl="1" eaLnBrk="1" hangingPunct="1">
              <a:buClr>
                <a:srgbClr val="333333"/>
              </a:buClr>
              <a:buSzPct val="70000"/>
              <a:buFont typeface="Courier New" panose="02070309020205020404" pitchFamily="49" charset="0"/>
              <a:buChar char="o"/>
            </a:pPr>
            <a:r>
              <a:rPr lang="en-US" kern="0" dirty="0">
                <a:solidFill>
                  <a:schemeClr val="tx2"/>
                </a:solidFill>
                <a:latin typeface="+mj-lt"/>
              </a:rPr>
              <a:t>Durations varies (weeks to months…or longer)</a:t>
            </a:r>
          </a:p>
          <a:p>
            <a:endParaRPr lang="en-US" dirty="0"/>
          </a:p>
        </p:txBody>
      </p:sp>
      <p:pic>
        <p:nvPicPr>
          <p:cNvPr id="8194" name="Picture 2" descr="G:\_WRT Photo Contests (all years)\2011 WRT Photo Contest\Scenic_14.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colorTemperature colorTemp="11200"/>
                    </a14:imgEffect>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l="36056" r="2836"/>
          <a:stretch/>
        </p:blipFill>
        <p:spPr bwMode="auto">
          <a:xfrm>
            <a:off x="457201" y="1741992"/>
            <a:ext cx="3733800" cy="4582608"/>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5635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4_RICEPAPR">
  <a:themeElements>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fontScheme name="RICEPAP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ICEPAPR 1">
        <a:dk1>
          <a:srgbClr val="9D9475"/>
        </a:dk1>
        <a:lt1>
          <a:srgbClr val="333333"/>
        </a:lt1>
        <a:dk2>
          <a:srgbClr val="333300"/>
        </a:dk2>
        <a:lt2>
          <a:srgbClr val="333333"/>
        </a:lt2>
        <a:accent1>
          <a:srgbClr val="B3C39F"/>
        </a:accent1>
        <a:accent2>
          <a:srgbClr val="DCD9CE"/>
        </a:accent2>
        <a:accent3>
          <a:srgbClr val="ADADAA"/>
        </a:accent3>
        <a:accent4>
          <a:srgbClr val="2A2A2A"/>
        </a:accent4>
        <a:accent5>
          <a:srgbClr val="D6DECD"/>
        </a:accent5>
        <a:accent6>
          <a:srgbClr val="C7C4BA"/>
        </a:accent6>
        <a:hlink>
          <a:srgbClr val="CC9900"/>
        </a:hlink>
        <a:folHlink>
          <a:srgbClr val="ADA68B"/>
        </a:folHlink>
      </a:clrScheme>
      <a:clrMap bg1="dk2" tx1="lt1" bg2="dk1" tx2="lt2" accent1="accent1" accent2="accent2" accent3="accent3" accent4="accent4" accent5="accent5" accent6="accent6" hlink="hlink" folHlink="folHlink"/>
    </a:extraClrScheme>
    <a:extraClrScheme>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clrMap bg1="lt1" tx1="dk1" bg2="lt2" tx2="dk2" accent1="accent1" accent2="accent2" accent3="accent3" accent4="accent4" accent5="accent5" accent6="accent6" hlink="hlink" folHlink="folHlink"/>
    </a:extraClrScheme>
    <a:extraClrScheme>
      <a:clrScheme name="RICEPAPR 3">
        <a:dk1>
          <a:srgbClr val="000000"/>
        </a:dk1>
        <a:lt1>
          <a:srgbClr val="F8F8F8"/>
        </a:lt1>
        <a:dk2>
          <a:srgbClr val="333333"/>
        </a:dk2>
        <a:lt2>
          <a:srgbClr val="5F5F5F"/>
        </a:lt2>
        <a:accent1>
          <a:srgbClr val="DDDDDD"/>
        </a:accent1>
        <a:accent2>
          <a:srgbClr val="808080"/>
        </a:accent2>
        <a:accent3>
          <a:srgbClr val="FBFBFB"/>
        </a:accent3>
        <a:accent4>
          <a:srgbClr val="000000"/>
        </a:accent4>
        <a:accent5>
          <a:srgbClr val="EBEBEB"/>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RICEPAPR 4">
        <a:dk1>
          <a:srgbClr val="00264C"/>
        </a:dk1>
        <a:lt1>
          <a:srgbClr val="FFFFFF"/>
        </a:lt1>
        <a:dk2>
          <a:srgbClr val="333333"/>
        </a:dk2>
        <a:lt2>
          <a:srgbClr val="2E697E"/>
        </a:lt2>
        <a:accent1>
          <a:srgbClr val="BAC8AA"/>
        </a:accent1>
        <a:accent2>
          <a:srgbClr val="6E9883"/>
        </a:accent2>
        <a:accent3>
          <a:srgbClr val="FFFFFF"/>
        </a:accent3>
        <a:accent4>
          <a:srgbClr val="001F40"/>
        </a:accent4>
        <a:accent5>
          <a:srgbClr val="D9E0D2"/>
        </a:accent5>
        <a:accent6>
          <a:srgbClr val="638976"/>
        </a:accent6>
        <a:hlink>
          <a:srgbClr val="CC9900"/>
        </a:hlink>
        <a:folHlink>
          <a:srgbClr val="7DAECF"/>
        </a:folHlink>
      </a:clrScheme>
      <a:clrMap bg1="lt1" tx1="dk1" bg2="lt2" tx2="dk2" accent1="accent1" accent2="accent2" accent3="accent3" accent4="accent4" accent5="accent5" accent6="accent6" hlink="hlink" folHlink="folHlink"/>
    </a:extraClrScheme>
    <a:extraClrScheme>
      <a:clrScheme name="RICEPAPR 5">
        <a:dk1>
          <a:srgbClr val="20374E"/>
        </a:dk1>
        <a:lt1>
          <a:srgbClr val="DCE4D2"/>
        </a:lt1>
        <a:dk2>
          <a:srgbClr val="333333"/>
        </a:dk2>
        <a:lt2>
          <a:srgbClr val="524C46"/>
        </a:lt2>
        <a:accent1>
          <a:srgbClr val="C9C491"/>
        </a:accent1>
        <a:accent2>
          <a:srgbClr val="8A776A"/>
        </a:accent2>
        <a:accent3>
          <a:srgbClr val="EBEFE5"/>
        </a:accent3>
        <a:accent4>
          <a:srgbClr val="1A2D41"/>
        </a:accent4>
        <a:accent5>
          <a:srgbClr val="E1DEC7"/>
        </a:accent5>
        <a:accent6>
          <a:srgbClr val="7D6B5F"/>
        </a:accent6>
        <a:hlink>
          <a:srgbClr val="67895F"/>
        </a:hlink>
        <a:folHlink>
          <a:srgbClr val="4D4D4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6_RICEPAPR">
  <a:themeElements>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fontScheme name="RICEPAP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90000"/>
          </a:lnSpc>
          <a:spcBef>
            <a:spcPct val="20000"/>
          </a:spcBef>
          <a:spcAft>
            <a:spcPct val="0"/>
          </a:spcAft>
          <a:buClr>
            <a:schemeClr val="bg2"/>
          </a:buClr>
          <a:buSzPct val="70000"/>
          <a:buFont typeface="Wingdings" pitchFamily="2" charset="2"/>
          <a:buChar char="n"/>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ICEPAPR 1">
        <a:dk1>
          <a:srgbClr val="9D9475"/>
        </a:dk1>
        <a:lt1>
          <a:srgbClr val="333333"/>
        </a:lt1>
        <a:dk2>
          <a:srgbClr val="333300"/>
        </a:dk2>
        <a:lt2>
          <a:srgbClr val="333333"/>
        </a:lt2>
        <a:accent1>
          <a:srgbClr val="B3C39F"/>
        </a:accent1>
        <a:accent2>
          <a:srgbClr val="DCD9CE"/>
        </a:accent2>
        <a:accent3>
          <a:srgbClr val="ADADAA"/>
        </a:accent3>
        <a:accent4>
          <a:srgbClr val="2A2A2A"/>
        </a:accent4>
        <a:accent5>
          <a:srgbClr val="D6DECD"/>
        </a:accent5>
        <a:accent6>
          <a:srgbClr val="C7C4BA"/>
        </a:accent6>
        <a:hlink>
          <a:srgbClr val="CC9900"/>
        </a:hlink>
        <a:folHlink>
          <a:srgbClr val="ADA68B"/>
        </a:folHlink>
      </a:clrScheme>
      <a:clrMap bg1="dk2" tx1="lt1" bg2="dk1" tx2="lt2" accent1="accent1" accent2="accent2" accent3="accent3" accent4="accent4" accent5="accent5" accent6="accent6" hlink="hlink" folHlink="folHlink"/>
    </a:extraClrScheme>
    <a:extraClrScheme>
      <a:clrScheme name="RICEPAPR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clrMap bg1="lt1" tx1="dk1" bg2="lt2" tx2="dk2" accent1="accent1" accent2="accent2" accent3="accent3" accent4="accent4" accent5="accent5" accent6="accent6" hlink="hlink" folHlink="folHlink"/>
    </a:extraClrScheme>
    <a:extraClrScheme>
      <a:clrScheme name="RICEPAPR 3">
        <a:dk1>
          <a:srgbClr val="000000"/>
        </a:dk1>
        <a:lt1>
          <a:srgbClr val="F8F8F8"/>
        </a:lt1>
        <a:dk2>
          <a:srgbClr val="333333"/>
        </a:dk2>
        <a:lt2>
          <a:srgbClr val="5F5F5F"/>
        </a:lt2>
        <a:accent1>
          <a:srgbClr val="DDDDDD"/>
        </a:accent1>
        <a:accent2>
          <a:srgbClr val="808080"/>
        </a:accent2>
        <a:accent3>
          <a:srgbClr val="FBFBFB"/>
        </a:accent3>
        <a:accent4>
          <a:srgbClr val="000000"/>
        </a:accent4>
        <a:accent5>
          <a:srgbClr val="EBEBEB"/>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RICEPAPR 4">
        <a:dk1>
          <a:srgbClr val="00264C"/>
        </a:dk1>
        <a:lt1>
          <a:srgbClr val="FFFFFF"/>
        </a:lt1>
        <a:dk2>
          <a:srgbClr val="333333"/>
        </a:dk2>
        <a:lt2>
          <a:srgbClr val="2E697E"/>
        </a:lt2>
        <a:accent1>
          <a:srgbClr val="BAC8AA"/>
        </a:accent1>
        <a:accent2>
          <a:srgbClr val="6E9883"/>
        </a:accent2>
        <a:accent3>
          <a:srgbClr val="FFFFFF"/>
        </a:accent3>
        <a:accent4>
          <a:srgbClr val="001F40"/>
        </a:accent4>
        <a:accent5>
          <a:srgbClr val="D9E0D2"/>
        </a:accent5>
        <a:accent6>
          <a:srgbClr val="638976"/>
        </a:accent6>
        <a:hlink>
          <a:srgbClr val="CC9900"/>
        </a:hlink>
        <a:folHlink>
          <a:srgbClr val="7DAECF"/>
        </a:folHlink>
      </a:clrScheme>
      <a:clrMap bg1="lt1" tx1="dk1" bg2="lt2" tx2="dk2" accent1="accent1" accent2="accent2" accent3="accent3" accent4="accent4" accent5="accent5" accent6="accent6" hlink="hlink" folHlink="folHlink"/>
    </a:extraClrScheme>
    <a:extraClrScheme>
      <a:clrScheme name="RICEPAPR 5">
        <a:dk1>
          <a:srgbClr val="20374E"/>
        </a:dk1>
        <a:lt1>
          <a:srgbClr val="DCE4D2"/>
        </a:lt1>
        <a:dk2>
          <a:srgbClr val="333333"/>
        </a:dk2>
        <a:lt2>
          <a:srgbClr val="524C46"/>
        </a:lt2>
        <a:accent1>
          <a:srgbClr val="C9C491"/>
        </a:accent1>
        <a:accent2>
          <a:srgbClr val="8A776A"/>
        </a:accent2>
        <a:accent3>
          <a:srgbClr val="EBEFE5"/>
        </a:accent3>
        <a:accent4>
          <a:srgbClr val="1A2D41"/>
        </a:accent4>
        <a:accent5>
          <a:srgbClr val="E1DEC7"/>
        </a:accent5>
        <a:accent6>
          <a:srgbClr val="7D6B5F"/>
        </a:accent6>
        <a:hlink>
          <a:srgbClr val="67895F"/>
        </a:hlink>
        <a:folHlink>
          <a:srgbClr val="4D4D4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4864</TotalTime>
  <Words>1232</Words>
  <Application>Microsoft Office PowerPoint</Application>
  <PresentationFormat>On-screen Show (4:3)</PresentationFormat>
  <Paragraphs>219</Paragraphs>
  <Slides>31</Slides>
  <Notes>0</Notes>
  <HiddenSlides>0</HiddenSlides>
  <MMClips>0</MMClips>
  <ScaleCrop>false</ScaleCrop>
  <HeadingPairs>
    <vt:vector size="6" baseType="variant">
      <vt:variant>
        <vt:lpstr>Theme</vt:lpstr>
      </vt:variant>
      <vt:variant>
        <vt:i4>3</vt:i4>
      </vt:variant>
      <vt:variant>
        <vt:lpstr>Embedded OLE Servers</vt:lpstr>
      </vt:variant>
      <vt:variant>
        <vt:i4>5</vt:i4>
      </vt:variant>
      <vt:variant>
        <vt:lpstr>Slide Titles</vt:lpstr>
      </vt:variant>
      <vt:variant>
        <vt:i4>31</vt:i4>
      </vt:variant>
    </vt:vector>
  </HeadingPairs>
  <TitlesOfParts>
    <vt:vector size="39" baseType="lpstr">
      <vt:lpstr>Office Theme</vt:lpstr>
      <vt:lpstr>24_RICEPAPR</vt:lpstr>
      <vt:lpstr>16_RICEPAPR</vt:lpstr>
      <vt:lpstr>Chart</vt:lpstr>
      <vt:lpstr>Photo Editor Photo</vt:lpstr>
      <vt:lpstr>Worksheet</vt:lpstr>
      <vt:lpstr>Acrobat Document</vt:lpstr>
      <vt:lpstr>Drawing</vt:lpstr>
      <vt:lpstr>PowerPoint Presentation</vt:lpstr>
      <vt:lpstr>Well Drilling Topics</vt:lpstr>
      <vt:lpstr>Utah Well Drilling Data</vt:lpstr>
      <vt:lpstr>PowerPoint Presentation</vt:lpstr>
      <vt:lpstr>PowerPoint Presentation</vt:lpstr>
      <vt:lpstr>Common Utah Drilling Methods</vt:lpstr>
      <vt:lpstr>Activity Permitting</vt:lpstr>
      <vt:lpstr>Well Permitting Mechanisms</vt:lpstr>
      <vt:lpstr>Application Process New Water Production Wells</vt:lpstr>
      <vt:lpstr>Well Drilling Fees</vt:lpstr>
      <vt:lpstr>PowerPoint Presentation</vt:lpstr>
      <vt:lpstr>Application Process</vt:lpstr>
      <vt:lpstr>Application to Renovate</vt:lpstr>
      <vt:lpstr>When Do You Need a Renovation Permit</vt:lpstr>
      <vt:lpstr>Application for Well Replacement</vt:lpstr>
      <vt:lpstr>Well Abandonment Process</vt:lpstr>
      <vt:lpstr>Application for Non-Production Wells (NPW)</vt:lpstr>
      <vt:lpstr>Provisional Wells A.K.A. “RUSH LETTER”</vt:lpstr>
      <vt:lpstr>PowerPoint Presentation</vt:lpstr>
      <vt:lpstr>Well Drilling Rules</vt:lpstr>
      <vt:lpstr>Administrative Rules for Water Wells R655-4 Utah Administrative Code</vt:lpstr>
      <vt:lpstr>Scope of Rules Regulated Wells/License Required</vt:lpstr>
      <vt:lpstr>Wells Excluded from the Rules</vt:lpstr>
      <vt:lpstr>“Well Drilling” Regulatory Definition</vt:lpstr>
      <vt:lpstr>Administrative Rules</vt:lpstr>
      <vt:lpstr>Pump Installation Rules</vt:lpstr>
      <vt:lpstr>Additional Permitting for  Public Supply Wells</vt:lpstr>
      <vt:lpstr>Construction Requirements</vt:lpstr>
      <vt:lpstr>Main Components</vt:lpstr>
      <vt:lpstr>Well Drilling Web Features www.waterrights.utah.gov</vt:lpstr>
      <vt:lpstr>QUESTIONS?</vt:lpstr>
    </vt:vector>
  </TitlesOfParts>
  <Company>Natural Resources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JOLDS</dc:creator>
  <cp:lastModifiedBy>Tamara Prue</cp:lastModifiedBy>
  <cp:revision>97</cp:revision>
  <cp:lastPrinted>2015-04-27T15:50:43Z</cp:lastPrinted>
  <dcterms:created xsi:type="dcterms:W3CDTF">2004-06-09T23:03:56Z</dcterms:created>
  <dcterms:modified xsi:type="dcterms:W3CDTF">2016-03-21T18:24:23Z</dcterms:modified>
</cp:coreProperties>
</file>