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handoutMasterIdLst>
    <p:handoutMasterId r:id="rId21"/>
  </p:handoutMasterIdLst>
  <p:sldIdLst>
    <p:sldId id="257" r:id="rId2"/>
    <p:sldId id="271" r:id="rId3"/>
    <p:sldId id="272" r:id="rId4"/>
    <p:sldId id="273" r:id="rId5"/>
    <p:sldId id="274" r:id="rId6"/>
    <p:sldId id="275" r:id="rId7"/>
    <p:sldId id="276" r:id="rId8"/>
    <p:sldId id="277" r:id="rId9"/>
    <p:sldId id="278" r:id="rId10"/>
    <p:sldId id="287" r:id="rId11"/>
    <p:sldId id="279" r:id="rId12"/>
    <p:sldId id="280" r:id="rId13"/>
    <p:sldId id="281" r:id="rId14"/>
    <p:sldId id="282" r:id="rId15"/>
    <p:sldId id="283" r:id="rId16"/>
    <p:sldId id="284" r:id="rId17"/>
    <p:sldId id="289" r:id="rId18"/>
    <p:sldId id="291" r:id="rId19"/>
  </p:sldIdLst>
  <p:sldSz cx="9144000" cy="6858000" type="screen4x3"/>
  <p:notesSz cx="7010400" cy="9296400"/>
  <p:defaultTextStyle>
    <a:defPPr>
      <a:defRPr lang="en-US"/>
    </a:defPPr>
    <a:lvl1pPr algn="l" rtl="0" fontAlgn="base">
      <a:spcBef>
        <a:spcPct val="0"/>
      </a:spcBef>
      <a:spcAft>
        <a:spcPct val="0"/>
      </a:spcAft>
      <a:defRPr sz="3200" kern="1200">
        <a:solidFill>
          <a:schemeClr val="bg1"/>
        </a:solidFill>
        <a:latin typeface="Times New Roman" pitchFamily="18" charset="0"/>
        <a:ea typeface="+mn-ea"/>
        <a:cs typeface="+mn-cs"/>
      </a:defRPr>
    </a:lvl1pPr>
    <a:lvl2pPr marL="457200" algn="l" rtl="0" fontAlgn="base">
      <a:spcBef>
        <a:spcPct val="0"/>
      </a:spcBef>
      <a:spcAft>
        <a:spcPct val="0"/>
      </a:spcAft>
      <a:defRPr sz="3200" kern="1200">
        <a:solidFill>
          <a:schemeClr val="bg1"/>
        </a:solidFill>
        <a:latin typeface="Times New Roman" pitchFamily="18" charset="0"/>
        <a:ea typeface="+mn-ea"/>
        <a:cs typeface="+mn-cs"/>
      </a:defRPr>
    </a:lvl2pPr>
    <a:lvl3pPr marL="914400" algn="l" rtl="0" fontAlgn="base">
      <a:spcBef>
        <a:spcPct val="0"/>
      </a:spcBef>
      <a:spcAft>
        <a:spcPct val="0"/>
      </a:spcAft>
      <a:defRPr sz="3200" kern="1200">
        <a:solidFill>
          <a:schemeClr val="bg1"/>
        </a:solidFill>
        <a:latin typeface="Times New Roman" pitchFamily="18" charset="0"/>
        <a:ea typeface="+mn-ea"/>
        <a:cs typeface="+mn-cs"/>
      </a:defRPr>
    </a:lvl3pPr>
    <a:lvl4pPr marL="1371600" algn="l" rtl="0" fontAlgn="base">
      <a:spcBef>
        <a:spcPct val="0"/>
      </a:spcBef>
      <a:spcAft>
        <a:spcPct val="0"/>
      </a:spcAft>
      <a:defRPr sz="3200" kern="1200">
        <a:solidFill>
          <a:schemeClr val="bg1"/>
        </a:solidFill>
        <a:latin typeface="Times New Roman" pitchFamily="18" charset="0"/>
        <a:ea typeface="+mn-ea"/>
        <a:cs typeface="+mn-cs"/>
      </a:defRPr>
    </a:lvl4pPr>
    <a:lvl5pPr marL="1828800" algn="l" rtl="0" fontAlgn="base">
      <a:spcBef>
        <a:spcPct val="0"/>
      </a:spcBef>
      <a:spcAft>
        <a:spcPct val="0"/>
      </a:spcAft>
      <a:defRPr sz="3200" kern="1200">
        <a:solidFill>
          <a:schemeClr val="bg1"/>
        </a:solidFill>
        <a:latin typeface="Times New Roman" pitchFamily="18" charset="0"/>
        <a:ea typeface="+mn-ea"/>
        <a:cs typeface="+mn-cs"/>
      </a:defRPr>
    </a:lvl5pPr>
    <a:lvl6pPr marL="2286000" algn="l" defTabSz="914400" rtl="0" eaLnBrk="1" latinLnBrk="0" hangingPunct="1">
      <a:defRPr sz="3200" kern="1200">
        <a:solidFill>
          <a:schemeClr val="bg1"/>
        </a:solidFill>
        <a:latin typeface="Times New Roman" pitchFamily="18" charset="0"/>
        <a:ea typeface="+mn-ea"/>
        <a:cs typeface="+mn-cs"/>
      </a:defRPr>
    </a:lvl6pPr>
    <a:lvl7pPr marL="2743200" algn="l" defTabSz="914400" rtl="0" eaLnBrk="1" latinLnBrk="0" hangingPunct="1">
      <a:defRPr sz="3200" kern="1200">
        <a:solidFill>
          <a:schemeClr val="bg1"/>
        </a:solidFill>
        <a:latin typeface="Times New Roman" pitchFamily="18" charset="0"/>
        <a:ea typeface="+mn-ea"/>
        <a:cs typeface="+mn-cs"/>
      </a:defRPr>
    </a:lvl7pPr>
    <a:lvl8pPr marL="3200400" algn="l" defTabSz="914400" rtl="0" eaLnBrk="1" latinLnBrk="0" hangingPunct="1">
      <a:defRPr sz="3200" kern="1200">
        <a:solidFill>
          <a:schemeClr val="bg1"/>
        </a:solidFill>
        <a:latin typeface="Times New Roman" pitchFamily="18" charset="0"/>
        <a:ea typeface="+mn-ea"/>
        <a:cs typeface="+mn-cs"/>
      </a:defRPr>
    </a:lvl8pPr>
    <a:lvl9pPr marL="3657600" algn="l" defTabSz="914400" rtl="0" eaLnBrk="1" latinLnBrk="0" hangingPunct="1">
      <a:defRPr sz="3200" kern="1200">
        <a:solidFill>
          <a:schemeClr val="bg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99"/>
    <a:srgbClr val="008000"/>
    <a:srgbClr val="009900"/>
    <a:srgbClr val="CC0000"/>
    <a:srgbClr val="FFFF00"/>
    <a:srgbClr val="6600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88929" autoAdjust="0"/>
  </p:normalViewPr>
  <p:slideViewPr>
    <p:cSldViewPr>
      <p:cViewPr>
        <p:scale>
          <a:sx n="97" d="100"/>
          <a:sy n="97" d="100"/>
        </p:scale>
        <p:origin x="-1042" y="6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solidFill>
                  <a:schemeClr val="tx1"/>
                </a:solidFill>
                <a:latin typeface="Times New Roman" charset="0"/>
              </a:defRPr>
            </a:lvl1pPr>
          </a:lstStyle>
          <a:p>
            <a:pPr>
              <a:defRPr/>
            </a:pPr>
            <a:endParaRPr lang="en-US"/>
          </a:p>
        </p:txBody>
      </p:sp>
      <p:sp>
        <p:nvSpPr>
          <p:cNvPr id="34819" name="Rectangle 3"/>
          <p:cNvSpPr>
            <a:spLocks noGrp="1" noChangeArrowheads="1"/>
          </p:cNvSpPr>
          <p:nvPr>
            <p:ph type="dt" sz="quarter" idx="1"/>
          </p:nvPr>
        </p:nvSpPr>
        <p:spPr bwMode="auto">
          <a:xfrm>
            <a:off x="397256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solidFill>
                  <a:schemeClr val="tx1"/>
                </a:solidFill>
                <a:latin typeface="Times New Roman" charset="0"/>
              </a:defRPr>
            </a:lvl1pPr>
          </a:lstStyle>
          <a:p>
            <a:pPr>
              <a:defRPr/>
            </a:pPr>
            <a:endParaRPr lang="en-US"/>
          </a:p>
        </p:txBody>
      </p:sp>
      <p:sp>
        <p:nvSpPr>
          <p:cNvPr id="34820" name="Rectangle 4"/>
          <p:cNvSpPr>
            <a:spLocks noGrp="1" noChangeArrowheads="1"/>
          </p:cNvSpPr>
          <p:nvPr>
            <p:ph type="ftr" sz="quarter" idx="2"/>
          </p:nvPr>
        </p:nvSpPr>
        <p:spPr bwMode="auto">
          <a:xfrm>
            <a:off x="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solidFill>
                  <a:schemeClr val="tx1"/>
                </a:solidFill>
                <a:latin typeface="Times New Roman" charset="0"/>
              </a:defRPr>
            </a:lvl1pPr>
          </a:lstStyle>
          <a:p>
            <a:pPr>
              <a:defRPr/>
            </a:pPr>
            <a:endParaRPr lang="en-US"/>
          </a:p>
        </p:txBody>
      </p:sp>
      <p:sp>
        <p:nvSpPr>
          <p:cNvPr id="34821" name="Rectangle 5"/>
          <p:cNvSpPr>
            <a:spLocks noGrp="1" noChangeArrowheads="1"/>
          </p:cNvSpPr>
          <p:nvPr>
            <p:ph type="sldNum" sz="quarter" idx="3"/>
          </p:nvPr>
        </p:nvSpPr>
        <p:spPr bwMode="auto">
          <a:xfrm>
            <a:off x="397256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solidFill>
                  <a:schemeClr val="tx1"/>
                </a:solidFill>
                <a:latin typeface="Times New Roman" charset="0"/>
              </a:defRPr>
            </a:lvl1pPr>
          </a:lstStyle>
          <a:p>
            <a:pPr>
              <a:defRPr/>
            </a:pPr>
            <a:fld id="{3A8405A5-D478-486D-94C6-A86CBBCEDD41}" type="slidenum">
              <a:rPr lang="en-US"/>
              <a:pPr>
                <a:defRPr/>
              </a:pPr>
              <a:t>‹#›</a:t>
            </a:fld>
            <a:endParaRPr lang="en-US"/>
          </a:p>
        </p:txBody>
      </p:sp>
    </p:spTree>
    <p:extLst>
      <p:ext uri="{BB962C8B-B14F-4D97-AF65-F5344CB8AC3E}">
        <p14:creationId xmlns:p14="http://schemas.microsoft.com/office/powerpoint/2010/main" val="1891276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86EBE15-C455-4AAE-9C7D-1B1EE3BED722}" type="datetimeFigureOut">
              <a:rPr lang="en-US" smtClean="0"/>
              <a:t>4/5/2017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72CB41E-3669-4A7D-834E-8EC0F4EDFF52}" type="slidenum">
              <a:rPr lang="en-US" smtClean="0"/>
              <a:t>‹#›</a:t>
            </a:fld>
            <a:endParaRPr lang="en-US"/>
          </a:p>
        </p:txBody>
      </p:sp>
    </p:spTree>
    <p:extLst>
      <p:ext uri="{BB962C8B-B14F-4D97-AF65-F5344CB8AC3E}">
        <p14:creationId xmlns:p14="http://schemas.microsoft.com/office/powerpoint/2010/main" val="2234885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name is Ross</a:t>
            </a:r>
            <a:r>
              <a:rPr lang="en-US" baseline="0" dirty="0" smtClean="0"/>
              <a:t> Hansen</a:t>
            </a:r>
          </a:p>
          <a:p>
            <a:r>
              <a:rPr lang="en-US" baseline="0" dirty="0" smtClean="0"/>
              <a:t>The slide in your book shows me as the Weber River/West Desert Regional Engineer</a:t>
            </a:r>
          </a:p>
          <a:p>
            <a:r>
              <a:rPr lang="en-US" baseline="0" dirty="0" smtClean="0"/>
              <a:t>I have taken a new position and now serve as the Utah Lake/Jordan River Regional Engineer</a:t>
            </a:r>
          </a:p>
          <a:p>
            <a:r>
              <a:rPr lang="en-US" baseline="0" dirty="0" smtClean="0"/>
              <a:t>My topic is public Water Suppliers</a:t>
            </a:r>
          </a:p>
          <a:p>
            <a:r>
              <a:rPr lang="en-US" baseline="0" dirty="0" smtClean="0"/>
              <a:t>Not a big fan of speaking in public, but I’m happy to do this because I’m convinced that the more knowledge you have; the easier my job becomes.</a:t>
            </a:r>
          </a:p>
          <a:p>
            <a:r>
              <a:rPr lang="en-US" baseline="0" dirty="0" smtClean="0"/>
              <a:t>I want to make sure you gain the knowledge you are seeking - so I want to present in an interactive way; a sort of “directed” dialogue - if you will </a:t>
            </a:r>
          </a:p>
          <a:p>
            <a:r>
              <a:rPr lang="en-US" baseline="0" dirty="0" smtClean="0"/>
              <a:t>Rather than show you a bunch of slides and have you hold your questions until the end;</a:t>
            </a:r>
          </a:p>
          <a:p>
            <a:r>
              <a:rPr lang="en-US" baseline="0" dirty="0" smtClean="0"/>
              <a:t>I want invite you to ask questions as we go and I will try to respond; if I don’t have the answers - most likely one of my colleagues will have the answer. This kind of format makes it difficult to manage the time, but you gaining knowledge is more important than sticking to a time schedule.</a:t>
            </a:r>
            <a:endParaRPr lang="en-US" dirty="0"/>
          </a:p>
        </p:txBody>
      </p:sp>
      <p:sp>
        <p:nvSpPr>
          <p:cNvPr id="4" name="Slide Number Placeholder 3"/>
          <p:cNvSpPr>
            <a:spLocks noGrp="1"/>
          </p:cNvSpPr>
          <p:nvPr>
            <p:ph type="sldNum" sz="quarter" idx="10"/>
          </p:nvPr>
        </p:nvSpPr>
        <p:spPr/>
        <p:txBody>
          <a:bodyPr/>
          <a:lstStyle/>
          <a:p>
            <a:fld id="{B72CB41E-3669-4A7D-834E-8EC0F4EDFF52}" type="slidenum">
              <a:rPr lang="en-US" smtClean="0"/>
              <a:t>1</a:t>
            </a:fld>
            <a:endParaRPr lang="en-US"/>
          </a:p>
        </p:txBody>
      </p:sp>
    </p:spTree>
    <p:extLst>
      <p:ext uri="{BB962C8B-B14F-4D97-AF65-F5344CB8AC3E}">
        <p14:creationId xmlns:p14="http://schemas.microsoft.com/office/powerpoint/2010/main" val="1764745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example of failed 40 year plan- City shall remain nameless-</a:t>
            </a:r>
          </a:p>
          <a:p>
            <a:r>
              <a:rPr lang="en-US" dirty="0" smtClean="0"/>
              <a:t>18,000 ac-</a:t>
            </a:r>
            <a:r>
              <a:rPr lang="en-US" dirty="0" err="1" smtClean="0"/>
              <a:t>ft</a:t>
            </a:r>
            <a:r>
              <a:rPr lang="en-US" dirty="0" smtClean="0"/>
              <a:t> projected need – 20,000 ac-feet perfected</a:t>
            </a:r>
          </a:p>
          <a:p>
            <a:r>
              <a:rPr lang="en-US" dirty="0" smtClean="0"/>
              <a:t>40 year plans should be</a:t>
            </a:r>
            <a:r>
              <a:rPr lang="en-US" baseline="0" dirty="0" smtClean="0"/>
              <a:t> a dynamic plan constantly being updated</a:t>
            </a:r>
            <a:endParaRPr lang="en-US" dirty="0" smtClean="0"/>
          </a:p>
          <a:p>
            <a:endParaRPr lang="en-US" dirty="0"/>
          </a:p>
        </p:txBody>
      </p:sp>
      <p:sp>
        <p:nvSpPr>
          <p:cNvPr id="4" name="Slide Number Placeholder 3"/>
          <p:cNvSpPr>
            <a:spLocks noGrp="1"/>
          </p:cNvSpPr>
          <p:nvPr>
            <p:ph type="sldNum" sz="quarter" idx="10"/>
          </p:nvPr>
        </p:nvSpPr>
        <p:spPr/>
        <p:txBody>
          <a:bodyPr/>
          <a:lstStyle/>
          <a:p>
            <a:fld id="{B72CB41E-3669-4A7D-834E-8EC0F4EDFF52}" type="slidenum">
              <a:rPr lang="en-US" smtClean="0"/>
              <a:t>10</a:t>
            </a:fld>
            <a:endParaRPr lang="en-US"/>
          </a:p>
        </p:txBody>
      </p:sp>
    </p:spTree>
    <p:extLst>
      <p:ext uri="{BB962C8B-B14F-4D97-AF65-F5344CB8AC3E}">
        <p14:creationId xmlns:p14="http://schemas.microsoft.com/office/powerpoint/2010/main" val="233587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57066" indent="-291179" eaLnBrk="0" hangingPunct="0">
              <a:spcBef>
                <a:spcPct val="30000"/>
              </a:spcBef>
              <a:defRPr kumimoji="1" sz="1200">
                <a:solidFill>
                  <a:schemeClr val="tx1"/>
                </a:solidFill>
                <a:latin typeface="Times New Roman" pitchFamily="18" charset="0"/>
              </a:defRPr>
            </a:lvl2pPr>
            <a:lvl3pPr marL="1164717" indent="-232943" eaLnBrk="0" hangingPunct="0">
              <a:spcBef>
                <a:spcPct val="30000"/>
              </a:spcBef>
              <a:defRPr kumimoji="1" sz="1200">
                <a:solidFill>
                  <a:schemeClr val="tx1"/>
                </a:solidFill>
                <a:latin typeface="Times New Roman" pitchFamily="18" charset="0"/>
              </a:defRPr>
            </a:lvl3pPr>
            <a:lvl4pPr marL="1630604" indent="-232943" eaLnBrk="0" hangingPunct="0">
              <a:spcBef>
                <a:spcPct val="30000"/>
              </a:spcBef>
              <a:defRPr kumimoji="1" sz="1200">
                <a:solidFill>
                  <a:schemeClr val="tx1"/>
                </a:solidFill>
                <a:latin typeface="Times New Roman" pitchFamily="18" charset="0"/>
              </a:defRPr>
            </a:lvl4pPr>
            <a:lvl5pPr marL="2096491" indent="-232943" eaLnBrk="0" hangingPunct="0">
              <a:spcBef>
                <a:spcPct val="30000"/>
              </a:spcBef>
              <a:defRPr kumimoji="1" sz="1200">
                <a:solidFill>
                  <a:schemeClr val="tx1"/>
                </a:solidFill>
                <a:latin typeface="Times New Roman" pitchFamily="18" charset="0"/>
              </a:defRPr>
            </a:lvl5pPr>
            <a:lvl6pPr marL="2562377" indent="-232943" eaLnBrk="0" fontAlgn="base" hangingPunct="0">
              <a:spcBef>
                <a:spcPct val="30000"/>
              </a:spcBef>
              <a:spcAft>
                <a:spcPct val="0"/>
              </a:spcAft>
              <a:defRPr kumimoji="1" sz="1200">
                <a:solidFill>
                  <a:schemeClr val="tx1"/>
                </a:solidFill>
                <a:latin typeface="Times New Roman" pitchFamily="18" charset="0"/>
              </a:defRPr>
            </a:lvl6pPr>
            <a:lvl7pPr marL="3028264" indent="-232943" eaLnBrk="0" fontAlgn="base" hangingPunct="0">
              <a:spcBef>
                <a:spcPct val="30000"/>
              </a:spcBef>
              <a:spcAft>
                <a:spcPct val="0"/>
              </a:spcAft>
              <a:defRPr kumimoji="1" sz="1200">
                <a:solidFill>
                  <a:schemeClr val="tx1"/>
                </a:solidFill>
                <a:latin typeface="Times New Roman" pitchFamily="18" charset="0"/>
              </a:defRPr>
            </a:lvl7pPr>
            <a:lvl8pPr marL="3494151" indent="-232943" eaLnBrk="0" fontAlgn="base" hangingPunct="0">
              <a:spcBef>
                <a:spcPct val="30000"/>
              </a:spcBef>
              <a:spcAft>
                <a:spcPct val="0"/>
              </a:spcAft>
              <a:defRPr kumimoji="1" sz="1200">
                <a:solidFill>
                  <a:schemeClr val="tx1"/>
                </a:solidFill>
                <a:latin typeface="Times New Roman" pitchFamily="18" charset="0"/>
              </a:defRPr>
            </a:lvl8pPr>
            <a:lvl9pPr marL="3960038" indent="-232943"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97855660-7C84-49F0-85BD-AC72E2C80A61}" type="slidenum">
              <a:rPr kumimoji="0" lang="en-US" altLang="en-US" smtClean="0"/>
              <a:pPr>
                <a:spcBef>
                  <a:spcPct val="0"/>
                </a:spcBef>
              </a:pPr>
              <a:t>11</a:t>
            </a:fld>
            <a:endParaRPr kumimoji="0" lang="en-US" altLang="en-US" smtClean="0"/>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w="12700">
            <a:solidFill>
              <a:srgbClr val="000000"/>
            </a:solidFill>
            <a:miter lim="800000"/>
            <a:headEnd type="none" w="sm" len="sm"/>
            <a:tailEnd type="none" w="sm" len="sm"/>
          </a:ln>
        </p:spPr>
        <p:txBody>
          <a:bodyPr/>
          <a:lstStyle/>
          <a:p>
            <a:r>
              <a:rPr lang="en-US" altLang="en-US" dirty="0" smtClean="0"/>
              <a:t>Now we’re talking about a water right that is perfected</a:t>
            </a:r>
            <a:r>
              <a:rPr lang="en-US" altLang="en-US" baseline="0" dirty="0" smtClean="0"/>
              <a:t> – not one where the applicant is trying to proof up on.</a:t>
            </a:r>
          </a:p>
          <a:p>
            <a:r>
              <a:rPr lang="en-US" altLang="en-US" dirty="0" smtClean="0"/>
              <a:t>If the PWS</a:t>
            </a:r>
            <a:r>
              <a:rPr lang="en-US" altLang="en-US" baseline="0" dirty="0" smtClean="0"/>
              <a:t> acquired title to a water right prior to May 2, 2008 we’re are not going to look at non-use issues.</a:t>
            </a:r>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31"/>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57066" indent="-291179" eaLnBrk="0" hangingPunct="0">
              <a:spcBef>
                <a:spcPct val="30000"/>
              </a:spcBef>
              <a:defRPr kumimoji="1" sz="1200">
                <a:solidFill>
                  <a:schemeClr val="tx1"/>
                </a:solidFill>
                <a:latin typeface="Times New Roman" pitchFamily="18" charset="0"/>
              </a:defRPr>
            </a:lvl2pPr>
            <a:lvl3pPr marL="1164717" indent="-232943" eaLnBrk="0" hangingPunct="0">
              <a:spcBef>
                <a:spcPct val="30000"/>
              </a:spcBef>
              <a:defRPr kumimoji="1" sz="1200">
                <a:solidFill>
                  <a:schemeClr val="tx1"/>
                </a:solidFill>
                <a:latin typeface="Times New Roman" pitchFamily="18" charset="0"/>
              </a:defRPr>
            </a:lvl3pPr>
            <a:lvl4pPr marL="1630604" indent="-232943" eaLnBrk="0" hangingPunct="0">
              <a:spcBef>
                <a:spcPct val="30000"/>
              </a:spcBef>
              <a:defRPr kumimoji="1" sz="1200">
                <a:solidFill>
                  <a:schemeClr val="tx1"/>
                </a:solidFill>
                <a:latin typeface="Times New Roman" pitchFamily="18" charset="0"/>
              </a:defRPr>
            </a:lvl4pPr>
            <a:lvl5pPr marL="2096491" indent="-232943" eaLnBrk="0" hangingPunct="0">
              <a:spcBef>
                <a:spcPct val="30000"/>
              </a:spcBef>
              <a:defRPr kumimoji="1" sz="1200">
                <a:solidFill>
                  <a:schemeClr val="tx1"/>
                </a:solidFill>
                <a:latin typeface="Times New Roman" pitchFamily="18" charset="0"/>
              </a:defRPr>
            </a:lvl5pPr>
            <a:lvl6pPr marL="2562377" indent="-232943" eaLnBrk="0" fontAlgn="base" hangingPunct="0">
              <a:spcBef>
                <a:spcPct val="30000"/>
              </a:spcBef>
              <a:spcAft>
                <a:spcPct val="0"/>
              </a:spcAft>
              <a:defRPr kumimoji="1" sz="1200">
                <a:solidFill>
                  <a:schemeClr val="tx1"/>
                </a:solidFill>
                <a:latin typeface="Times New Roman" pitchFamily="18" charset="0"/>
              </a:defRPr>
            </a:lvl6pPr>
            <a:lvl7pPr marL="3028264" indent="-232943" eaLnBrk="0" fontAlgn="base" hangingPunct="0">
              <a:spcBef>
                <a:spcPct val="30000"/>
              </a:spcBef>
              <a:spcAft>
                <a:spcPct val="0"/>
              </a:spcAft>
              <a:defRPr kumimoji="1" sz="1200">
                <a:solidFill>
                  <a:schemeClr val="tx1"/>
                </a:solidFill>
                <a:latin typeface="Times New Roman" pitchFamily="18" charset="0"/>
              </a:defRPr>
            </a:lvl7pPr>
            <a:lvl8pPr marL="3494151" indent="-232943" eaLnBrk="0" fontAlgn="base" hangingPunct="0">
              <a:spcBef>
                <a:spcPct val="30000"/>
              </a:spcBef>
              <a:spcAft>
                <a:spcPct val="0"/>
              </a:spcAft>
              <a:defRPr kumimoji="1" sz="1200">
                <a:solidFill>
                  <a:schemeClr val="tx1"/>
                </a:solidFill>
                <a:latin typeface="Times New Roman" pitchFamily="18" charset="0"/>
              </a:defRPr>
            </a:lvl8pPr>
            <a:lvl9pPr marL="3960038" indent="-232943"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D526A06B-646B-482C-B6C1-3D1C0FAF1760}" type="slidenum">
              <a:rPr kumimoji="0" lang="en-US" altLang="en-US" smtClean="0">
                <a:solidFill>
                  <a:srgbClr val="000000"/>
                </a:solidFill>
              </a:rPr>
              <a:pPr>
                <a:spcBef>
                  <a:spcPct val="0"/>
                </a:spcBef>
              </a:pPr>
              <a:t>12</a:t>
            </a:fld>
            <a:endParaRPr kumimoji="0" lang="en-US" altLang="en-US" smtClean="0">
              <a:solidFill>
                <a:srgbClr val="000000"/>
              </a:solidFill>
            </a:endParaRPr>
          </a:p>
        </p:txBody>
      </p:sp>
      <p:sp>
        <p:nvSpPr>
          <p:cNvPr id="44035" name="Rectangle 2"/>
          <p:cNvSpPr>
            <a:spLocks noGrp="1" noRot="1" noChangeAspect="1" noChangeArrowheads="1" noTextEdit="1"/>
          </p:cNvSpPr>
          <p:nvPr>
            <p:ph type="sldImg"/>
          </p:nvPr>
        </p:nvSpPr>
        <p:spPr>
          <a:solidFill>
            <a:srgbClr val="FFFFFF"/>
          </a:solidFill>
          <a:ln/>
        </p:spPr>
      </p:sp>
      <p:sp>
        <p:nvSpPr>
          <p:cNvPr id="44036" name="Rectangle 3"/>
          <p:cNvSpPr>
            <a:spLocks noGrp="1" noChangeArrowheads="1"/>
          </p:cNvSpPr>
          <p:nvPr>
            <p:ph type="body" idx="1"/>
          </p:nvPr>
        </p:nvSpPr>
        <p:spPr>
          <a:solidFill>
            <a:srgbClr val="FFFFFF"/>
          </a:solidFill>
          <a:ln w="12700">
            <a:solidFill>
              <a:srgbClr val="000000"/>
            </a:solidFill>
            <a:miter lim="800000"/>
            <a:headEnd type="none" w="sm" len="sm"/>
            <a:tailEnd type="none" w="sm" len="sm"/>
          </a:ln>
        </p:spPr>
        <p:txBody>
          <a:bodyPr/>
          <a:lstStyle/>
          <a:p>
            <a:r>
              <a:rPr lang="en-US" altLang="en-US" dirty="0" smtClean="0"/>
              <a:t>Many</a:t>
            </a:r>
            <a:r>
              <a:rPr lang="en-US" altLang="en-US" baseline="0" dirty="0" smtClean="0"/>
              <a:t> phone calls from PWS with proofing questions</a:t>
            </a:r>
          </a:p>
          <a:p>
            <a:r>
              <a:rPr lang="en-US" altLang="en-US" baseline="0" dirty="0" smtClean="0"/>
              <a:t>Always remember, Beneficial Use is the limit and measure of a right.</a:t>
            </a:r>
          </a:p>
          <a:p>
            <a:r>
              <a:rPr lang="en-US" altLang="en-US" baseline="0" dirty="0" smtClean="0"/>
              <a:t>Example both written and numeric on next couple of slides</a:t>
            </a:r>
          </a:p>
          <a:p>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1"/>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57066" indent="-291179" eaLnBrk="0" hangingPunct="0">
              <a:spcBef>
                <a:spcPct val="30000"/>
              </a:spcBef>
              <a:defRPr kumimoji="1" sz="1200">
                <a:solidFill>
                  <a:schemeClr val="tx1"/>
                </a:solidFill>
                <a:latin typeface="Times New Roman" pitchFamily="18" charset="0"/>
              </a:defRPr>
            </a:lvl2pPr>
            <a:lvl3pPr marL="1164717" indent="-232943" eaLnBrk="0" hangingPunct="0">
              <a:spcBef>
                <a:spcPct val="30000"/>
              </a:spcBef>
              <a:defRPr kumimoji="1" sz="1200">
                <a:solidFill>
                  <a:schemeClr val="tx1"/>
                </a:solidFill>
                <a:latin typeface="Times New Roman" pitchFamily="18" charset="0"/>
              </a:defRPr>
            </a:lvl3pPr>
            <a:lvl4pPr marL="1630604" indent="-232943" eaLnBrk="0" hangingPunct="0">
              <a:spcBef>
                <a:spcPct val="30000"/>
              </a:spcBef>
              <a:defRPr kumimoji="1" sz="1200">
                <a:solidFill>
                  <a:schemeClr val="tx1"/>
                </a:solidFill>
                <a:latin typeface="Times New Roman" pitchFamily="18" charset="0"/>
              </a:defRPr>
            </a:lvl4pPr>
            <a:lvl5pPr marL="2096491" indent="-232943" eaLnBrk="0" hangingPunct="0">
              <a:spcBef>
                <a:spcPct val="30000"/>
              </a:spcBef>
              <a:defRPr kumimoji="1" sz="1200">
                <a:solidFill>
                  <a:schemeClr val="tx1"/>
                </a:solidFill>
                <a:latin typeface="Times New Roman" pitchFamily="18" charset="0"/>
              </a:defRPr>
            </a:lvl5pPr>
            <a:lvl6pPr marL="2562377" indent="-232943" eaLnBrk="0" fontAlgn="base" hangingPunct="0">
              <a:spcBef>
                <a:spcPct val="30000"/>
              </a:spcBef>
              <a:spcAft>
                <a:spcPct val="0"/>
              </a:spcAft>
              <a:defRPr kumimoji="1" sz="1200">
                <a:solidFill>
                  <a:schemeClr val="tx1"/>
                </a:solidFill>
                <a:latin typeface="Times New Roman" pitchFamily="18" charset="0"/>
              </a:defRPr>
            </a:lvl6pPr>
            <a:lvl7pPr marL="3028264" indent="-232943" eaLnBrk="0" fontAlgn="base" hangingPunct="0">
              <a:spcBef>
                <a:spcPct val="30000"/>
              </a:spcBef>
              <a:spcAft>
                <a:spcPct val="0"/>
              </a:spcAft>
              <a:defRPr kumimoji="1" sz="1200">
                <a:solidFill>
                  <a:schemeClr val="tx1"/>
                </a:solidFill>
                <a:latin typeface="Times New Roman" pitchFamily="18" charset="0"/>
              </a:defRPr>
            </a:lvl7pPr>
            <a:lvl8pPr marL="3494151" indent="-232943" eaLnBrk="0" fontAlgn="base" hangingPunct="0">
              <a:spcBef>
                <a:spcPct val="30000"/>
              </a:spcBef>
              <a:spcAft>
                <a:spcPct val="0"/>
              </a:spcAft>
              <a:defRPr kumimoji="1" sz="1200">
                <a:solidFill>
                  <a:schemeClr val="tx1"/>
                </a:solidFill>
                <a:latin typeface="Times New Roman" pitchFamily="18" charset="0"/>
              </a:defRPr>
            </a:lvl8pPr>
            <a:lvl9pPr marL="3960038" indent="-232943"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D8C86EBF-106A-45C3-B533-8C96846EFEED}" type="slidenum">
              <a:rPr kumimoji="0" lang="en-US" altLang="en-US" smtClean="0">
                <a:solidFill>
                  <a:srgbClr val="000000"/>
                </a:solidFill>
              </a:rPr>
              <a:pPr>
                <a:spcBef>
                  <a:spcPct val="0"/>
                </a:spcBef>
              </a:pPr>
              <a:t>13</a:t>
            </a:fld>
            <a:endParaRPr kumimoji="0" lang="en-US" altLang="en-US" smtClean="0">
              <a:solidFill>
                <a:srgbClr val="000000"/>
              </a:solidFill>
            </a:endParaRPr>
          </a:p>
        </p:txBody>
      </p:sp>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w="12700">
            <a:solidFill>
              <a:srgbClr val="000000"/>
            </a:solidFill>
            <a:miter lim="800000"/>
            <a:headEnd type="none" w="sm" len="sm"/>
            <a:tailEnd type="none" w="sm" len="sm"/>
          </a:ln>
        </p:spPr>
        <p:txBody>
          <a:bodyPr/>
          <a:lstStyle/>
          <a:p>
            <a:r>
              <a:rPr lang="en-US" altLang="en-US" dirty="0" smtClean="0"/>
              <a:t>This</a:t>
            </a:r>
            <a:r>
              <a:rPr lang="en-US" altLang="en-US" baseline="0" dirty="0" smtClean="0"/>
              <a:t> video reminds me of what its like to work at the Division of Water Rights-  It’s like a game of musical chairs</a:t>
            </a:r>
          </a:p>
          <a:p>
            <a:r>
              <a:rPr lang="en-US" altLang="en-US" baseline="0" dirty="0" smtClean="0"/>
              <a:t>Watch the lady in the Green Shirt-  You just can’t get ahead.</a:t>
            </a:r>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31"/>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57066" indent="-291179" eaLnBrk="0" hangingPunct="0">
              <a:spcBef>
                <a:spcPct val="30000"/>
              </a:spcBef>
              <a:defRPr kumimoji="1" sz="1200">
                <a:solidFill>
                  <a:schemeClr val="tx1"/>
                </a:solidFill>
                <a:latin typeface="Times New Roman" pitchFamily="18" charset="0"/>
              </a:defRPr>
            </a:lvl2pPr>
            <a:lvl3pPr marL="1164717" indent="-232943" eaLnBrk="0" hangingPunct="0">
              <a:spcBef>
                <a:spcPct val="30000"/>
              </a:spcBef>
              <a:defRPr kumimoji="1" sz="1200">
                <a:solidFill>
                  <a:schemeClr val="tx1"/>
                </a:solidFill>
                <a:latin typeface="Times New Roman" pitchFamily="18" charset="0"/>
              </a:defRPr>
            </a:lvl3pPr>
            <a:lvl4pPr marL="1630604" indent="-232943" eaLnBrk="0" hangingPunct="0">
              <a:spcBef>
                <a:spcPct val="30000"/>
              </a:spcBef>
              <a:defRPr kumimoji="1" sz="1200">
                <a:solidFill>
                  <a:schemeClr val="tx1"/>
                </a:solidFill>
                <a:latin typeface="Times New Roman" pitchFamily="18" charset="0"/>
              </a:defRPr>
            </a:lvl4pPr>
            <a:lvl5pPr marL="2096491" indent="-232943" eaLnBrk="0" hangingPunct="0">
              <a:spcBef>
                <a:spcPct val="30000"/>
              </a:spcBef>
              <a:defRPr kumimoji="1" sz="1200">
                <a:solidFill>
                  <a:schemeClr val="tx1"/>
                </a:solidFill>
                <a:latin typeface="Times New Roman" pitchFamily="18" charset="0"/>
              </a:defRPr>
            </a:lvl5pPr>
            <a:lvl6pPr marL="2562377" indent="-232943" eaLnBrk="0" fontAlgn="base" hangingPunct="0">
              <a:spcBef>
                <a:spcPct val="30000"/>
              </a:spcBef>
              <a:spcAft>
                <a:spcPct val="0"/>
              </a:spcAft>
              <a:defRPr kumimoji="1" sz="1200">
                <a:solidFill>
                  <a:schemeClr val="tx1"/>
                </a:solidFill>
                <a:latin typeface="Times New Roman" pitchFamily="18" charset="0"/>
              </a:defRPr>
            </a:lvl6pPr>
            <a:lvl7pPr marL="3028264" indent="-232943" eaLnBrk="0" fontAlgn="base" hangingPunct="0">
              <a:spcBef>
                <a:spcPct val="30000"/>
              </a:spcBef>
              <a:spcAft>
                <a:spcPct val="0"/>
              </a:spcAft>
              <a:defRPr kumimoji="1" sz="1200">
                <a:solidFill>
                  <a:schemeClr val="tx1"/>
                </a:solidFill>
                <a:latin typeface="Times New Roman" pitchFamily="18" charset="0"/>
              </a:defRPr>
            </a:lvl7pPr>
            <a:lvl8pPr marL="3494151" indent="-232943" eaLnBrk="0" fontAlgn="base" hangingPunct="0">
              <a:spcBef>
                <a:spcPct val="30000"/>
              </a:spcBef>
              <a:spcAft>
                <a:spcPct val="0"/>
              </a:spcAft>
              <a:defRPr kumimoji="1" sz="1200">
                <a:solidFill>
                  <a:schemeClr val="tx1"/>
                </a:solidFill>
                <a:latin typeface="Times New Roman" pitchFamily="18" charset="0"/>
              </a:defRPr>
            </a:lvl8pPr>
            <a:lvl9pPr marL="3960038" indent="-232943"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62FE11B2-71C4-4FC2-9DF0-B9DBF61998DD}" type="slidenum">
              <a:rPr kumimoji="0" lang="en-US" altLang="en-US" smtClean="0">
                <a:solidFill>
                  <a:srgbClr val="000000"/>
                </a:solidFill>
              </a:rPr>
              <a:pPr>
                <a:spcBef>
                  <a:spcPct val="0"/>
                </a:spcBef>
              </a:pPr>
              <a:t>14</a:t>
            </a:fld>
            <a:endParaRPr kumimoji="0" lang="en-US" altLang="en-US" smtClean="0">
              <a:solidFill>
                <a:srgbClr val="000000"/>
              </a:solidFill>
            </a:endParaRPr>
          </a:p>
        </p:txBody>
      </p:sp>
      <p:sp>
        <p:nvSpPr>
          <p:cNvPr id="46083" name="Rectangle 2"/>
          <p:cNvSpPr>
            <a:spLocks noGrp="1" noRot="1" noChangeAspect="1" noChangeArrowheads="1" noTextEdit="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w="12700">
            <a:solidFill>
              <a:srgbClr val="000000"/>
            </a:solidFill>
            <a:miter lim="800000"/>
            <a:headEnd type="none" w="sm" len="sm"/>
            <a:tailEnd type="none" w="sm" len="sm"/>
          </a:ln>
        </p:spPr>
        <p:txBody>
          <a:bodyPr/>
          <a:lstStyle/>
          <a:p>
            <a:r>
              <a:rPr lang="en-US" altLang="en-US" dirty="0" smtClean="0"/>
              <a:t>Multiplied</a:t>
            </a:r>
            <a:r>
              <a:rPr lang="en-US" altLang="en-US" baseline="0" dirty="0" smtClean="0"/>
              <a:t> by the number of seconds in a year = 6500 ac-</a:t>
            </a:r>
            <a:r>
              <a:rPr lang="en-US" altLang="en-US" baseline="0" dirty="0" err="1" smtClean="0"/>
              <a:t>ft</a:t>
            </a:r>
            <a:endParaRPr lang="en-US" altLang="en-US" baseline="0" dirty="0" smtClean="0"/>
          </a:p>
          <a:p>
            <a:r>
              <a:rPr lang="en-US" altLang="en-US" baseline="0" dirty="0" smtClean="0"/>
              <a:t>Great producing wells; have the </a:t>
            </a:r>
            <a:r>
              <a:rPr lang="en-US" altLang="en-US" baseline="0" dirty="0" err="1" smtClean="0"/>
              <a:t>capicity</a:t>
            </a:r>
            <a:r>
              <a:rPr lang="en-US" altLang="en-US" baseline="0" dirty="0" smtClean="0"/>
              <a:t> to pump 6 and 5 </a:t>
            </a:r>
            <a:r>
              <a:rPr lang="en-US" altLang="en-US" baseline="0" dirty="0" err="1" smtClean="0"/>
              <a:t>cfs</a:t>
            </a:r>
            <a:endParaRPr lang="en-US" altLang="en-US" baseline="0" dirty="0" smtClean="0"/>
          </a:p>
          <a:p>
            <a:r>
              <a:rPr lang="en-US" altLang="en-US" baseline="0" dirty="0" smtClean="0"/>
              <a:t>Ag to municipal change</a:t>
            </a:r>
          </a:p>
          <a:p>
            <a:r>
              <a:rPr lang="en-US" altLang="en-US" baseline="0" dirty="0" smtClean="0"/>
              <a:t>Ask how much water from the farmer’s right can be certificated????</a:t>
            </a:r>
          </a:p>
          <a:p>
            <a:r>
              <a:rPr lang="en-US" altLang="en-US" baseline="0" dirty="0" smtClean="0"/>
              <a:t>Let’s look at the numbers…..</a:t>
            </a:r>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31"/>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57066" indent="-291179" eaLnBrk="0" hangingPunct="0">
              <a:spcBef>
                <a:spcPct val="30000"/>
              </a:spcBef>
              <a:defRPr kumimoji="1" sz="1200">
                <a:solidFill>
                  <a:schemeClr val="tx1"/>
                </a:solidFill>
                <a:latin typeface="Times New Roman" pitchFamily="18" charset="0"/>
              </a:defRPr>
            </a:lvl2pPr>
            <a:lvl3pPr marL="1164717" indent="-232943" eaLnBrk="0" hangingPunct="0">
              <a:spcBef>
                <a:spcPct val="30000"/>
              </a:spcBef>
              <a:defRPr kumimoji="1" sz="1200">
                <a:solidFill>
                  <a:schemeClr val="tx1"/>
                </a:solidFill>
                <a:latin typeface="Times New Roman" pitchFamily="18" charset="0"/>
              </a:defRPr>
            </a:lvl3pPr>
            <a:lvl4pPr marL="1630604" indent="-232943" eaLnBrk="0" hangingPunct="0">
              <a:spcBef>
                <a:spcPct val="30000"/>
              </a:spcBef>
              <a:defRPr kumimoji="1" sz="1200">
                <a:solidFill>
                  <a:schemeClr val="tx1"/>
                </a:solidFill>
                <a:latin typeface="Times New Roman" pitchFamily="18" charset="0"/>
              </a:defRPr>
            </a:lvl4pPr>
            <a:lvl5pPr marL="2096491" indent="-232943" eaLnBrk="0" hangingPunct="0">
              <a:spcBef>
                <a:spcPct val="30000"/>
              </a:spcBef>
              <a:defRPr kumimoji="1" sz="1200">
                <a:solidFill>
                  <a:schemeClr val="tx1"/>
                </a:solidFill>
                <a:latin typeface="Times New Roman" pitchFamily="18" charset="0"/>
              </a:defRPr>
            </a:lvl5pPr>
            <a:lvl6pPr marL="2562377" indent="-232943" eaLnBrk="0" fontAlgn="base" hangingPunct="0">
              <a:spcBef>
                <a:spcPct val="30000"/>
              </a:spcBef>
              <a:spcAft>
                <a:spcPct val="0"/>
              </a:spcAft>
              <a:defRPr kumimoji="1" sz="1200">
                <a:solidFill>
                  <a:schemeClr val="tx1"/>
                </a:solidFill>
                <a:latin typeface="Times New Roman" pitchFamily="18" charset="0"/>
              </a:defRPr>
            </a:lvl6pPr>
            <a:lvl7pPr marL="3028264" indent="-232943" eaLnBrk="0" fontAlgn="base" hangingPunct="0">
              <a:spcBef>
                <a:spcPct val="30000"/>
              </a:spcBef>
              <a:spcAft>
                <a:spcPct val="0"/>
              </a:spcAft>
              <a:defRPr kumimoji="1" sz="1200">
                <a:solidFill>
                  <a:schemeClr val="tx1"/>
                </a:solidFill>
                <a:latin typeface="Times New Roman" pitchFamily="18" charset="0"/>
              </a:defRPr>
            </a:lvl7pPr>
            <a:lvl8pPr marL="3494151" indent="-232943" eaLnBrk="0" fontAlgn="base" hangingPunct="0">
              <a:spcBef>
                <a:spcPct val="30000"/>
              </a:spcBef>
              <a:spcAft>
                <a:spcPct val="0"/>
              </a:spcAft>
              <a:defRPr kumimoji="1" sz="1200">
                <a:solidFill>
                  <a:schemeClr val="tx1"/>
                </a:solidFill>
                <a:latin typeface="Times New Roman" pitchFamily="18" charset="0"/>
              </a:defRPr>
            </a:lvl8pPr>
            <a:lvl9pPr marL="3960038" indent="-232943"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C116047B-22A0-4257-B6A9-DF6D163DD6E5}" type="slidenum">
              <a:rPr kumimoji="0" lang="en-US" altLang="en-US" smtClean="0">
                <a:solidFill>
                  <a:srgbClr val="000000"/>
                </a:solidFill>
              </a:rPr>
              <a:pPr>
                <a:spcBef>
                  <a:spcPct val="0"/>
                </a:spcBef>
              </a:pPr>
              <a:t>15</a:t>
            </a:fld>
            <a:endParaRPr kumimoji="0" lang="en-US" altLang="en-US" smtClean="0">
              <a:solidFill>
                <a:srgbClr val="000000"/>
              </a:solidFill>
            </a:endParaRPr>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w="12700">
            <a:solidFill>
              <a:srgbClr val="000000"/>
            </a:solidFill>
            <a:miter lim="800000"/>
            <a:headEnd type="none" w="sm" len="sm"/>
            <a:tailEnd type="none" w="sm" len="sm"/>
          </a:ln>
        </p:spPr>
        <p:txBody>
          <a:bodyPr/>
          <a:lstStyle/>
          <a:p>
            <a:r>
              <a:rPr lang="en-US" altLang="en-US" dirty="0" smtClean="0"/>
              <a:t>Highlight</a:t>
            </a:r>
            <a:r>
              <a:rPr lang="en-US" altLang="en-US" baseline="0" dirty="0" smtClean="0"/>
              <a:t> the fact that wells do have the capacity.  </a:t>
            </a:r>
          </a:p>
          <a:p>
            <a:r>
              <a:rPr lang="en-US" altLang="en-US" baseline="0" dirty="0" smtClean="0"/>
              <a:t>Beneficial use is what matters.</a:t>
            </a:r>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31"/>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57066" indent="-291179" eaLnBrk="0" hangingPunct="0">
              <a:spcBef>
                <a:spcPct val="30000"/>
              </a:spcBef>
              <a:defRPr kumimoji="1" sz="1200">
                <a:solidFill>
                  <a:schemeClr val="tx1"/>
                </a:solidFill>
                <a:latin typeface="Times New Roman" pitchFamily="18" charset="0"/>
              </a:defRPr>
            </a:lvl2pPr>
            <a:lvl3pPr marL="1164717" indent="-232943" eaLnBrk="0" hangingPunct="0">
              <a:spcBef>
                <a:spcPct val="30000"/>
              </a:spcBef>
              <a:defRPr kumimoji="1" sz="1200">
                <a:solidFill>
                  <a:schemeClr val="tx1"/>
                </a:solidFill>
                <a:latin typeface="Times New Roman" pitchFamily="18" charset="0"/>
              </a:defRPr>
            </a:lvl3pPr>
            <a:lvl4pPr marL="1630604" indent="-232943" eaLnBrk="0" hangingPunct="0">
              <a:spcBef>
                <a:spcPct val="30000"/>
              </a:spcBef>
              <a:defRPr kumimoji="1" sz="1200">
                <a:solidFill>
                  <a:schemeClr val="tx1"/>
                </a:solidFill>
                <a:latin typeface="Times New Roman" pitchFamily="18" charset="0"/>
              </a:defRPr>
            </a:lvl4pPr>
            <a:lvl5pPr marL="2096491" indent="-232943" eaLnBrk="0" hangingPunct="0">
              <a:spcBef>
                <a:spcPct val="30000"/>
              </a:spcBef>
              <a:defRPr kumimoji="1" sz="1200">
                <a:solidFill>
                  <a:schemeClr val="tx1"/>
                </a:solidFill>
                <a:latin typeface="Times New Roman" pitchFamily="18" charset="0"/>
              </a:defRPr>
            </a:lvl5pPr>
            <a:lvl6pPr marL="2562377" indent="-232943" eaLnBrk="0" fontAlgn="base" hangingPunct="0">
              <a:spcBef>
                <a:spcPct val="30000"/>
              </a:spcBef>
              <a:spcAft>
                <a:spcPct val="0"/>
              </a:spcAft>
              <a:defRPr kumimoji="1" sz="1200">
                <a:solidFill>
                  <a:schemeClr val="tx1"/>
                </a:solidFill>
                <a:latin typeface="Times New Roman" pitchFamily="18" charset="0"/>
              </a:defRPr>
            </a:lvl6pPr>
            <a:lvl7pPr marL="3028264" indent="-232943" eaLnBrk="0" fontAlgn="base" hangingPunct="0">
              <a:spcBef>
                <a:spcPct val="30000"/>
              </a:spcBef>
              <a:spcAft>
                <a:spcPct val="0"/>
              </a:spcAft>
              <a:defRPr kumimoji="1" sz="1200">
                <a:solidFill>
                  <a:schemeClr val="tx1"/>
                </a:solidFill>
                <a:latin typeface="Times New Roman" pitchFamily="18" charset="0"/>
              </a:defRPr>
            </a:lvl7pPr>
            <a:lvl8pPr marL="3494151" indent="-232943" eaLnBrk="0" fontAlgn="base" hangingPunct="0">
              <a:spcBef>
                <a:spcPct val="30000"/>
              </a:spcBef>
              <a:spcAft>
                <a:spcPct val="0"/>
              </a:spcAft>
              <a:defRPr kumimoji="1" sz="1200">
                <a:solidFill>
                  <a:schemeClr val="tx1"/>
                </a:solidFill>
                <a:latin typeface="Times New Roman" pitchFamily="18" charset="0"/>
              </a:defRPr>
            </a:lvl8pPr>
            <a:lvl9pPr marL="3960038" indent="-232943"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64D55EE3-B9F1-4FEE-BE95-29BE5B250CF5}" type="slidenum">
              <a:rPr kumimoji="0" lang="en-US" altLang="en-US" smtClean="0">
                <a:solidFill>
                  <a:srgbClr val="000000"/>
                </a:solidFill>
              </a:rPr>
              <a:pPr>
                <a:spcBef>
                  <a:spcPct val="0"/>
                </a:spcBef>
              </a:pPr>
              <a:t>16</a:t>
            </a:fld>
            <a:endParaRPr kumimoji="0" lang="en-US" altLang="en-US" smtClean="0">
              <a:solidFill>
                <a:srgbClr val="000000"/>
              </a:solidFill>
            </a:endParaRPr>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w="12700">
            <a:solidFill>
              <a:srgbClr val="000000"/>
            </a:solidFill>
            <a:miter lim="800000"/>
            <a:headEnd type="none" w="sm" len="sm"/>
            <a:tailEnd type="none" w="sm" len="sm"/>
          </a:ln>
        </p:spPr>
        <p:txBody>
          <a:bodyPr/>
          <a:lstStyle/>
          <a:p>
            <a:r>
              <a:rPr lang="en-US" altLang="en-US" dirty="0" smtClean="0"/>
              <a:t>Service</a:t>
            </a:r>
            <a:r>
              <a:rPr lang="en-US" altLang="en-US" baseline="0" dirty="0" smtClean="0"/>
              <a:t> area is dynamic and can expand.</a:t>
            </a:r>
            <a:endParaRPr lang="en-US" altLang="en-US" dirty="0" smtClean="0"/>
          </a:p>
          <a:p>
            <a:r>
              <a:rPr lang="en-US" altLang="en-US" dirty="0" smtClean="0"/>
              <a:t>Frequent Phone calls from</a:t>
            </a:r>
            <a:r>
              <a:rPr lang="en-US" altLang="en-US" baseline="0" dirty="0" smtClean="0"/>
              <a:t> PWS as to whether they need to file a change application- NO</a:t>
            </a:r>
          </a:p>
          <a:p>
            <a:endParaRPr lang="en-US" altLang="en-US" baseline="0" dirty="0" smtClean="0"/>
          </a:p>
          <a:p>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F6071D-A332-44C9-9DE3-2802DE3D3CCA}" type="slidenum">
              <a:rPr lang="en-US" altLang="en-US"/>
              <a:pPr/>
              <a:t>17</a:t>
            </a:fld>
            <a:endParaRPr lang="en-US" alt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US" altLang="en-US"/>
              <a:t>Taken by Carl Mackley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D039FC-4E10-42BB-BB4D-F08AC049AAD0}" type="slidenum">
              <a:rPr lang="en-US" altLang="en-US"/>
              <a:pPr/>
              <a:t>18</a:t>
            </a:fld>
            <a:endParaRPr lang="en-US" alt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altLang="en-US" dirty="0"/>
              <a:t>Taken by Kent Jones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31"/>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57066" indent="-291179" eaLnBrk="0" hangingPunct="0">
              <a:spcBef>
                <a:spcPct val="30000"/>
              </a:spcBef>
              <a:defRPr kumimoji="1" sz="1200">
                <a:solidFill>
                  <a:schemeClr val="tx1"/>
                </a:solidFill>
                <a:latin typeface="Times New Roman" pitchFamily="18" charset="0"/>
              </a:defRPr>
            </a:lvl2pPr>
            <a:lvl3pPr marL="1164717" indent="-232943" eaLnBrk="0" hangingPunct="0">
              <a:spcBef>
                <a:spcPct val="30000"/>
              </a:spcBef>
              <a:defRPr kumimoji="1" sz="1200">
                <a:solidFill>
                  <a:schemeClr val="tx1"/>
                </a:solidFill>
                <a:latin typeface="Times New Roman" pitchFamily="18" charset="0"/>
              </a:defRPr>
            </a:lvl3pPr>
            <a:lvl4pPr marL="1630604" indent="-232943" eaLnBrk="0" hangingPunct="0">
              <a:spcBef>
                <a:spcPct val="30000"/>
              </a:spcBef>
              <a:defRPr kumimoji="1" sz="1200">
                <a:solidFill>
                  <a:schemeClr val="tx1"/>
                </a:solidFill>
                <a:latin typeface="Times New Roman" pitchFamily="18" charset="0"/>
              </a:defRPr>
            </a:lvl4pPr>
            <a:lvl5pPr marL="2096491" indent="-232943" eaLnBrk="0" hangingPunct="0">
              <a:spcBef>
                <a:spcPct val="30000"/>
              </a:spcBef>
              <a:defRPr kumimoji="1" sz="1200">
                <a:solidFill>
                  <a:schemeClr val="tx1"/>
                </a:solidFill>
                <a:latin typeface="Times New Roman" pitchFamily="18" charset="0"/>
              </a:defRPr>
            </a:lvl5pPr>
            <a:lvl6pPr marL="2562377" indent="-232943" eaLnBrk="0" fontAlgn="base" hangingPunct="0">
              <a:spcBef>
                <a:spcPct val="30000"/>
              </a:spcBef>
              <a:spcAft>
                <a:spcPct val="0"/>
              </a:spcAft>
              <a:defRPr kumimoji="1" sz="1200">
                <a:solidFill>
                  <a:schemeClr val="tx1"/>
                </a:solidFill>
                <a:latin typeface="Times New Roman" pitchFamily="18" charset="0"/>
              </a:defRPr>
            </a:lvl6pPr>
            <a:lvl7pPr marL="3028264" indent="-232943" eaLnBrk="0" fontAlgn="base" hangingPunct="0">
              <a:spcBef>
                <a:spcPct val="30000"/>
              </a:spcBef>
              <a:spcAft>
                <a:spcPct val="0"/>
              </a:spcAft>
              <a:defRPr kumimoji="1" sz="1200">
                <a:solidFill>
                  <a:schemeClr val="tx1"/>
                </a:solidFill>
                <a:latin typeface="Times New Roman" pitchFamily="18" charset="0"/>
              </a:defRPr>
            </a:lvl7pPr>
            <a:lvl8pPr marL="3494151" indent="-232943" eaLnBrk="0" fontAlgn="base" hangingPunct="0">
              <a:spcBef>
                <a:spcPct val="30000"/>
              </a:spcBef>
              <a:spcAft>
                <a:spcPct val="0"/>
              </a:spcAft>
              <a:defRPr kumimoji="1" sz="1200">
                <a:solidFill>
                  <a:schemeClr val="tx1"/>
                </a:solidFill>
                <a:latin typeface="Times New Roman" pitchFamily="18" charset="0"/>
              </a:defRPr>
            </a:lvl8pPr>
            <a:lvl9pPr marL="3960038" indent="-232943"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50A2D6A3-30CF-47C8-9327-15258324B425}" type="slidenum">
              <a:rPr kumimoji="0" lang="en-US" altLang="en-US" smtClean="0">
                <a:solidFill>
                  <a:srgbClr val="000000"/>
                </a:solidFill>
              </a:rPr>
              <a:pPr>
                <a:spcBef>
                  <a:spcPct val="0"/>
                </a:spcBef>
              </a:pPr>
              <a:t>2</a:t>
            </a:fld>
            <a:endParaRPr kumimoji="0" lang="en-US" altLang="en-US" smtClean="0">
              <a:solidFill>
                <a:srgbClr val="000000"/>
              </a:solidFill>
            </a:endParaRPr>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w="12700">
            <a:solidFill>
              <a:srgbClr val="000000"/>
            </a:solidFill>
            <a:miter lim="800000"/>
            <a:headEnd type="none" w="sm" len="sm"/>
            <a:tailEnd type="none" w="sm" len="sm"/>
          </a:ln>
        </p:spPr>
        <p:txBody>
          <a:bodyPr/>
          <a:lstStyle/>
          <a:p>
            <a:r>
              <a:rPr lang="en-US" altLang="en-US" dirty="0" smtClean="0"/>
              <a:t>To try and loosen</a:t>
            </a:r>
            <a:r>
              <a:rPr lang="en-US" altLang="en-US" baseline="0" dirty="0" smtClean="0"/>
              <a:t> you up I thought I would start with a photo:</a:t>
            </a:r>
            <a:endParaRPr lang="en-US" altLang="en-US" dirty="0" smtClean="0"/>
          </a:p>
          <a:p>
            <a:r>
              <a:rPr lang="en-US" altLang="en-US" dirty="0" smtClean="0"/>
              <a:t>I’m sure you have</a:t>
            </a:r>
            <a:r>
              <a:rPr lang="en-US" altLang="en-US" baseline="0" dirty="0" smtClean="0"/>
              <a:t> all seen this picture a thousand times</a:t>
            </a:r>
          </a:p>
          <a:p>
            <a:r>
              <a:rPr lang="en-US" altLang="en-US" baseline="0" dirty="0" smtClean="0"/>
              <a:t>I don’t condone violence in any way, but:</a:t>
            </a:r>
          </a:p>
          <a:p>
            <a:r>
              <a:rPr lang="en-US" altLang="en-US" baseline="0" dirty="0" smtClean="0"/>
              <a:t>Back in the day you sorted out your disagreements at the </a:t>
            </a:r>
            <a:r>
              <a:rPr lang="en-US" altLang="en-US" baseline="0" dirty="0" err="1" smtClean="0"/>
              <a:t>headgate</a:t>
            </a:r>
            <a:r>
              <a:rPr lang="en-US" altLang="en-US" baseline="0" dirty="0" smtClean="0"/>
              <a:t> of the ditch;</a:t>
            </a:r>
          </a:p>
          <a:p>
            <a:r>
              <a:rPr lang="en-US" altLang="en-US" baseline="0" dirty="0" smtClean="0"/>
              <a:t>Today you call your attorney and your attorney calls me;</a:t>
            </a:r>
          </a:p>
          <a:p>
            <a:r>
              <a:rPr lang="en-US" altLang="en-US" baseline="0" dirty="0" smtClean="0"/>
              <a:t>The next thing you know we’re tied up in a multi year legal battle</a:t>
            </a:r>
          </a:p>
          <a:p>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1"/>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57066" indent="-291179" eaLnBrk="0" hangingPunct="0">
              <a:spcBef>
                <a:spcPct val="30000"/>
              </a:spcBef>
              <a:defRPr kumimoji="1" sz="1200">
                <a:solidFill>
                  <a:schemeClr val="tx1"/>
                </a:solidFill>
                <a:latin typeface="Times New Roman" pitchFamily="18" charset="0"/>
              </a:defRPr>
            </a:lvl2pPr>
            <a:lvl3pPr marL="1164717" indent="-232943" eaLnBrk="0" hangingPunct="0">
              <a:spcBef>
                <a:spcPct val="30000"/>
              </a:spcBef>
              <a:defRPr kumimoji="1" sz="1200">
                <a:solidFill>
                  <a:schemeClr val="tx1"/>
                </a:solidFill>
                <a:latin typeface="Times New Roman" pitchFamily="18" charset="0"/>
              </a:defRPr>
            </a:lvl3pPr>
            <a:lvl4pPr marL="1630604" indent="-232943" eaLnBrk="0" hangingPunct="0">
              <a:spcBef>
                <a:spcPct val="30000"/>
              </a:spcBef>
              <a:defRPr kumimoji="1" sz="1200">
                <a:solidFill>
                  <a:schemeClr val="tx1"/>
                </a:solidFill>
                <a:latin typeface="Times New Roman" pitchFamily="18" charset="0"/>
              </a:defRPr>
            </a:lvl4pPr>
            <a:lvl5pPr marL="2096491" indent="-232943" eaLnBrk="0" hangingPunct="0">
              <a:spcBef>
                <a:spcPct val="30000"/>
              </a:spcBef>
              <a:defRPr kumimoji="1" sz="1200">
                <a:solidFill>
                  <a:schemeClr val="tx1"/>
                </a:solidFill>
                <a:latin typeface="Times New Roman" pitchFamily="18" charset="0"/>
              </a:defRPr>
            </a:lvl5pPr>
            <a:lvl6pPr marL="2562377" indent="-232943" eaLnBrk="0" fontAlgn="base" hangingPunct="0">
              <a:spcBef>
                <a:spcPct val="30000"/>
              </a:spcBef>
              <a:spcAft>
                <a:spcPct val="0"/>
              </a:spcAft>
              <a:defRPr kumimoji="1" sz="1200">
                <a:solidFill>
                  <a:schemeClr val="tx1"/>
                </a:solidFill>
                <a:latin typeface="Times New Roman" pitchFamily="18" charset="0"/>
              </a:defRPr>
            </a:lvl6pPr>
            <a:lvl7pPr marL="3028264" indent="-232943" eaLnBrk="0" fontAlgn="base" hangingPunct="0">
              <a:spcBef>
                <a:spcPct val="30000"/>
              </a:spcBef>
              <a:spcAft>
                <a:spcPct val="0"/>
              </a:spcAft>
              <a:defRPr kumimoji="1" sz="1200">
                <a:solidFill>
                  <a:schemeClr val="tx1"/>
                </a:solidFill>
                <a:latin typeface="Times New Roman" pitchFamily="18" charset="0"/>
              </a:defRPr>
            </a:lvl7pPr>
            <a:lvl8pPr marL="3494151" indent="-232943" eaLnBrk="0" fontAlgn="base" hangingPunct="0">
              <a:spcBef>
                <a:spcPct val="30000"/>
              </a:spcBef>
              <a:spcAft>
                <a:spcPct val="0"/>
              </a:spcAft>
              <a:defRPr kumimoji="1" sz="1200">
                <a:solidFill>
                  <a:schemeClr val="tx1"/>
                </a:solidFill>
                <a:latin typeface="Times New Roman" pitchFamily="18" charset="0"/>
              </a:defRPr>
            </a:lvl8pPr>
            <a:lvl9pPr marL="3960038" indent="-232943"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E0FF8DE6-4B7E-4950-B14C-2D43659274B4}" type="slidenum">
              <a:rPr kumimoji="0" lang="en-US" altLang="en-US" smtClean="0"/>
              <a:pPr>
                <a:spcBef>
                  <a:spcPct val="0"/>
                </a:spcBef>
              </a:pPr>
              <a:t>3</a:t>
            </a:fld>
            <a:endParaRPr kumimoji="0" lang="en-US" altLang="en-US" smtClean="0"/>
          </a:p>
        </p:txBody>
      </p:sp>
      <p:sp>
        <p:nvSpPr>
          <p:cNvPr id="36867" name="Rectangle 2"/>
          <p:cNvSpPr>
            <a:spLocks noGrp="1" noRot="1" noChangeAspec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w="12700">
            <a:solidFill>
              <a:srgbClr val="000000"/>
            </a:solidFill>
            <a:miter lim="800000"/>
            <a:headEnd type="none" w="sm" len="sm"/>
            <a:tailEnd type="none" w="sm" len="sm"/>
          </a:ln>
        </p:spPr>
        <p:txBody>
          <a:bodyPr/>
          <a:lstStyle/>
          <a:p>
            <a:r>
              <a:rPr lang="en-US" altLang="en-US" dirty="0" smtClean="0"/>
              <a:t>How many of you represent or work for a PWS? </a:t>
            </a:r>
            <a:endParaRPr lang="en-US" altLang="en-US" dirty="0" smtClean="0"/>
          </a:p>
          <a:p>
            <a:r>
              <a:rPr lang="en-US" altLang="en-US" dirty="0" smtClean="0"/>
              <a:t>Provide </a:t>
            </a:r>
            <a:r>
              <a:rPr lang="en-US" altLang="en-US" dirty="0" smtClean="0"/>
              <a:t>consulting services for a PWS?  </a:t>
            </a:r>
            <a:endParaRPr lang="en-US" altLang="en-US" dirty="0" smtClean="0"/>
          </a:p>
          <a:p>
            <a:r>
              <a:rPr lang="en-US" altLang="en-US" dirty="0" smtClean="0"/>
              <a:t>How </a:t>
            </a:r>
            <a:r>
              <a:rPr lang="en-US" altLang="en-US" dirty="0" smtClean="0"/>
              <a:t>many don’t know what a PWS is</a:t>
            </a:r>
            <a:r>
              <a:rPr lang="en-US" altLang="en-US" dirty="0" smtClean="0"/>
              <a:t>?</a:t>
            </a:r>
          </a:p>
          <a:p>
            <a:r>
              <a:rPr lang="en-US" altLang="en-US" dirty="0" smtClean="0"/>
              <a:t>Ok- we’re  going to define</a:t>
            </a:r>
            <a:r>
              <a:rPr lang="en-US" altLang="en-US" baseline="0" dirty="0" smtClean="0"/>
              <a:t> what a PWS is</a:t>
            </a:r>
            <a:endParaRPr lang="en-US" altLang="en-US" dirty="0" smtClean="0"/>
          </a:p>
          <a:p>
            <a:r>
              <a:rPr lang="en-US" altLang="en-US" dirty="0" smtClean="0"/>
              <a:t>We’re going to explore treatment of PWS within 3 different  </a:t>
            </a:r>
            <a:r>
              <a:rPr lang="en-US" altLang="en-US" dirty="0" smtClean="0"/>
              <a:t>administrative functions </a:t>
            </a:r>
            <a:r>
              <a:rPr lang="en-US" altLang="en-US" dirty="0" smtClean="0"/>
              <a:t>of the state engineer.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1"/>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57066" indent="-291179" eaLnBrk="0" hangingPunct="0">
              <a:spcBef>
                <a:spcPct val="30000"/>
              </a:spcBef>
              <a:defRPr kumimoji="1" sz="1200">
                <a:solidFill>
                  <a:schemeClr val="tx1"/>
                </a:solidFill>
                <a:latin typeface="Times New Roman" pitchFamily="18" charset="0"/>
              </a:defRPr>
            </a:lvl2pPr>
            <a:lvl3pPr marL="1164717" indent="-232943" eaLnBrk="0" hangingPunct="0">
              <a:spcBef>
                <a:spcPct val="30000"/>
              </a:spcBef>
              <a:defRPr kumimoji="1" sz="1200">
                <a:solidFill>
                  <a:schemeClr val="tx1"/>
                </a:solidFill>
                <a:latin typeface="Times New Roman" pitchFamily="18" charset="0"/>
              </a:defRPr>
            </a:lvl3pPr>
            <a:lvl4pPr marL="1630604" indent="-232943" eaLnBrk="0" hangingPunct="0">
              <a:spcBef>
                <a:spcPct val="30000"/>
              </a:spcBef>
              <a:defRPr kumimoji="1" sz="1200">
                <a:solidFill>
                  <a:schemeClr val="tx1"/>
                </a:solidFill>
                <a:latin typeface="Times New Roman" pitchFamily="18" charset="0"/>
              </a:defRPr>
            </a:lvl4pPr>
            <a:lvl5pPr marL="2096491" indent="-232943" eaLnBrk="0" hangingPunct="0">
              <a:spcBef>
                <a:spcPct val="30000"/>
              </a:spcBef>
              <a:defRPr kumimoji="1" sz="1200">
                <a:solidFill>
                  <a:schemeClr val="tx1"/>
                </a:solidFill>
                <a:latin typeface="Times New Roman" pitchFamily="18" charset="0"/>
              </a:defRPr>
            </a:lvl5pPr>
            <a:lvl6pPr marL="2562377" indent="-232943" eaLnBrk="0" fontAlgn="base" hangingPunct="0">
              <a:spcBef>
                <a:spcPct val="30000"/>
              </a:spcBef>
              <a:spcAft>
                <a:spcPct val="0"/>
              </a:spcAft>
              <a:defRPr kumimoji="1" sz="1200">
                <a:solidFill>
                  <a:schemeClr val="tx1"/>
                </a:solidFill>
                <a:latin typeface="Times New Roman" pitchFamily="18" charset="0"/>
              </a:defRPr>
            </a:lvl6pPr>
            <a:lvl7pPr marL="3028264" indent="-232943" eaLnBrk="0" fontAlgn="base" hangingPunct="0">
              <a:spcBef>
                <a:spcPct val="30000"/>
              </a:spcBef>
              <a:spcAft>
                <a:spcPct val="0"/>
              </a:spcAft>
              <a:defRPr kumimoji="1" sz="1200">
                <a:solidFill>
                  <a:schemeClr val="tx1"/>
                </a:solidFill>
                <a:latin typeface="Times New Roman" pitchFamily="18" charset="0"/>
              </a:defRPr>
            </a:lvl7pPr>
            <a:lvl8pPr marL="3494151" indent="-232943" eaLnBrk="0" fontAlgn="base" hangingPunct="0">
              <a:spcBef>
                <a:spcPct val="30000"/>
              </a:spcBef>
              <a:spcAft>
                <a:spcPct val="0"/>
              </a:spcAft>
              <a:defRPr kumimoji="1" sz="1200">
                <a:solidFill>
                  <a:schemeClr val="tx1"/>
                </a:solidFill>
                <a:latin typeface="Times New Roman" pitchFamily="18" charset="0"/>
              </a:defRPr>
            </a:lvl8pPr>
            <a:lvl9pPr marL="3960038" indent="-232943"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6626B192-CF7F-4770-905B-80814DC87A6C}" type="slidenum">
              <a:rPr kumimoji="0" lang="en-US" altLang="en-US" smtClean="0"/>
              <a:pPr>
                <a:spcBef>
                  <a:spcPct val="0"/>
                </a:spcBef>
              </a:pPr>
              <a:t>4</a:t>
            </a:fld>
            <a:endParaRPr kumimoji="0" lang="en-US" altLang="en-US" smtClean="0"/>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w="12700">
            <a:solidFill>
              <a:srgbClr val="000000"/>
            </a:solidFill>
            <a:miter lim="800000"/>
            <a:headEnd type="none" w="sm" len="sm"/>
            <a:tailEnd type="none" w="sm" len="sm"/>
          </a:ln>
        </p:spPr>
        <p:txBody>
          <a:bodyPr/>
          <a:lstStyle/>
          <a:p>
            <a:r>
              <a:rPr lang="en-US" altLang="en-US" dirty="0" smtClean="0"/>
              <a:t>Because I find myself using acronyms terms that maybe some people are not familiar with I always like to throw up a slide that defines them prior to a presentation.  </a:t>
            </a:r>
          </a:p>
          <a:p>
            <a:r>
              <a:rPr lang="en-US" altLang="en-US" dirty="0" smtClean="0"/>
              <a:t>Helps stop a lot of weird looks while </a:t>
            </a:r>
            <a:r>
              <a:rPr lang="en-US" altLang="en-US" dirty="0" smtClean="0"/>
              <a:t>I’m </a:t>
            </a:r>
            <a:r>
              <a:rPr lang="en-US" altLang="en-US" dirty="0" smtClean="0"/>
              <a:t>up here.</a:t>
            </a:r>
          </a:p>
          <a:p>
            <a:r>
              <a:rPr lang="en-US" altLang="en-US" dirty="0" smtClean="0"/>
              <a:t>Take a </a:t>
            </a:r>
            <a:r>
              <a:rPr lang="en-US" altLang="en-US" dirty="0" smtClean="0"/>
              <a:t>quick look </a:t>
            </a:r>
            <a:r>
              <a:rPr lang="en-US" altLang="en-US" dirty="0" smtClean="0"/>
              <a:t>at each of </a:t>
            </a:r>
            <a:r>
              <a:rPr lang="en-US" altLang="en-US" dirty="0" smtClean="0"/>
              <a:t>these</a:t>
            </a:r>
            <a:r>
              <a:rPr lang="en-US" altLang="en-US" baseline="0" dirty="0" smtClean="0"/>
              <a:t> because they will show up on my slides</a:t>
            </a:r>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Those that didn’t raise your hand when I asked how many were affiliated with a PWS; might be wondering how do I become a PWS?</a:t>
            </a:r>
          </a:p>
          <a:p>
            <a:r>
              <a:rPr lang="en-US" dirty="0" smtClean="0"/>
              <a:t>All though there is no application to become a PWS;</a:t>
            </a:r>
            <a:r>
              <a:rPr lang="en-US" baseline="0" dirty="0" smtClean="0"/>
              <a:t> The Statute directs the SE as to what entities qualify as a PWS</a:t>
            </a:r>
            <a:endParaRPr lang="en-US" dirty="0"/>
          </a:p>
        </p:txBody>
      </p:sp>
      <p:sp>
        <p:nvSpPr>
          <p:cNvPr id="4" name="Slide Number Placeholder 3"/>
          <p:cNvSpPr>
            <a:spLocks noGrp="1"/>
          </p:cNvSpPr>
          <p:nvPr>
            <p:ph type="sldNum" sz="quarter" idx="10"/>
          </p:nvPr>
        </p:nvSpPr>
        <p:spPr/>
        <p:txBody>
          <a:bodyPr/>
          <a:lstStyle/>
          <a:p>
            <a:fld id="{B72CB41E-3669-4A7D-834E-8EC0F4EDFF52}" type="slidenum">
              <a:rPr lang="en-US" smtClean="0"/>
              <a:t>5</a:t>
            </a:fld>
            <a:endParaRPr lang="en-US"/>
          </a:p>
        </p:txBody>
      </p:sp>
    </p:spTree>
    <p:extLst>
      <p:ext uri="{BB962C8B-B14F-4D97-AF65-F5344CB8AC3E}">
        <p14:creationId xmlns:p14="http://schemas.microsoft.com/office/powerpoint/2010/main" val="165343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31"/>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57066" indent="-291179" eaLnBrk="0" hangingPunct="0">
              <a:spcBef>
                <a:spcPct val="30000"/>
              </a:spcBef>
              <a:defRPr kumimoji="1" sz="1200">
                <a:solidFill>
                  <a:schemeClr val="tx1"/>
                </a:solidFill>
                <a:latin typeface="Times New Roman" pitchFamily="18" charset="0"/>
              </a:defRPr>
            </a:lvl2pPr>
            <a:lvl3pPr marL="1164717" indent="-232943" eaLnBrk="0" hangingPunct="0">
              <a:spcBef>
                <a:spcPct val="30000"/>
              </a:spcBef>
              <a:defRPr kumimoji="1" sz="1200">
                <a:solidFill>
                  <a:schemeClr val="tx1"/>
                </a:solidFill>
                <a:latin typeface="Times New Roman" pitchFamily="18" charset="0"/>
              </a:defRPr>
            </a:lvl3pPr>
            <a:lvl4pPr marL="1630604" indent="-232943" eaLnBrk="0" hangingPunct="0">
              <a:spcBef>
                <a:spcPct val="30000"/>
              </a:spcBef>
              <a:defRPr kumimoji="1" sz="1200">
                <a:solidFill>
                  <a:schemeClr val="tx1"/>
                </a:solidFill>
                <a:latin typeface="Times New Roman" pitchFamily="18" charset="0"/>
              </a:defRPr>
            </a:lvl4pPr>
            <a:lvl5pPr marL="2096491" indent="-232943" eaLnBrk="0" hangingPunct="0">
              <a:spcBef>
                <a:spcPct val="30000"/>
              </a:spcBef>
              <a:defRPr kumimoji="1" sz="1200">
                <a:solidFill>
                  <a:schemeClr val="tx1"/>
                </a:solidFill>
                <a:latin typeface="Times New Roman" pitchFamily="18" charset="0"/>
              </a:defRPr>
            </a:lvl5pPr>
            <a:lvl6pPr marL="2562377" indent="-232943" eaLnBrk="0" fontAlgn="base" hangingPunct="0">
              <a:spcBef>
                <a:spcPct val="30000"/>
              </a:spcBef>
              <a:spcAft>
                <a:spcPct val="0"/>
              </a:spcAft>
              <a:defRPr kumimoji="1" sz="1200">
                <a:solidFill>
                  <a:schemeClr val="tx1"/>
                </a:solidFill>
                <a:latin typeface="Times New Roman" pitchFamily="18" charset="0"/>
              </a:defRPr>
            </a:lvl6pPr>
            <a:lvl7pPr marL="3028264" indent="-232943" eaLnBrk="0" fontAlgn="base" hangingPunct="0">
              <a:spcBef>
                <a:spcPct val="30000"/>
              </a:spcBef>
              <a:spcAft>
                <a:spcPct val="0"/>
              </a:spcAft>
              <a:defRPr kumimoji="1" sz="1200">
                <a:solidFill>
                  <a:schemeClr val="tx1"/>
                </a:solidFill>
                <a:latin typeface="Times New Roman" pitchFamily="18" charset="0"/>
              </a:defRPr>
            </a:lvl7pPr>
            <a:lvl8pPr marL="3494151" indent="-232943" eaLnBrk="0" fontAlgn="base" hangingPunct="0">
              <a:spcBef>
                <a:spcPct val="30000"/>
              </a:spcBef>
              <a:spcAft>
                <a:spcPct val="0"/>
              </a:spcAft>
              <a:defRPr kumimoji="1" sz="1200">
                <a:solidFill>
                  <a:schemeClr val="tx1"/>
                </a:solidFill>
                <a:latin typeface="Times New Roman" pitchFamily="18" charset="0"/>
              </a:defRPr>
            </a:lvl8pPr>
            <a:lvl9pPr marL="3960038" indent="-232943"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4B3CD9A0-D08B-462B-A788-FCBDCC8A4F89}" type="slidenum">
              <a:rPr kumimoji="0" lang="en-US" altLang="en-US" smtClean="0"/>
              <a:pPr>
                <a:spcBef>
                  <a:spcPct val="0"/>
                </a:spcBef>
              </a:pPr>
              <a:t>6</a:t>
            </a:fld>
            <a:endParaRPr kumimoji="0" lang="en-US" altLang="en-US" smtClean="0"/>
          </a:p>
        </p:txBody>
      </p:sp>
      <p:sp>
        <p:nvSpPr>
          <p:cNvPr id="38915" name="Rectangle 2"/>
          <p:cNvSpPr>
            <a:spLocks noGrp="1" noRot="1" noChangeAspect="1" noChangeArrowheads="1" noTextEdit="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w="12700">
            <a:solidFill>
              <a:srgbClr val="000000"/>
            </a:solidFill>
            <a:miter lim="800000"/>
            <a:headEnd type="none" w="sm" len="sm"/>
            <a:tailEnd type="none" w="sm" len="sm"/>
          </a:ln>
        </p:spPr>
        <p:txBody>
          <a:bodyPr/>
          <a:lstStyle/>
          <a:p>
            <a:r>
              <a:rPr lang="en-US" altLang="en-US" dirty="0" smtClean="0"/>
              <a:t>Apologize for cluttered</a:t>
            </a:r>
            <a:r>
              <a:rPr lang="en-US" altLang="en-US" baseline="0" dirty="0" smtClean="0"/>
              <a:t> slide</a:t>
            </a:r>
          </a:p>
          <a:p>
            <a:r>
              <a:rPr lang="en-US" altLang="en-US" baseline="0" dirty="0" smtClean="0"/>
              <a:t>Make note that this is a copy of the section of the code</a:t>
            </a:r>
          </a:p>
          <a:p>
            <a:r>
              <a:rPr lang="en-US" altLang="en-US" baseline="0" dirty="0" smtClean="0"/>
              <a:t>But this section identifies what types of entities qualify for special treatment of their water rights</a:t>
            </a:r>
          </a:p>
          <a:p>
            <a:r>
              <a:rPr lang="en-US" altLang="en-US" baseline="0" dirty="0" smtClean="0"/>
              <a:t>There is important information on this slide that will be part of the exam</a:t>
            </a:r>
          </a:p>
          <a:p>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57066" indent="-291179" eaLnBrk="0" hangingPunct="0">
              <a:spcBef>
                <a:spcPct val="30000"/>
              </a:spcBef>
              <a:defRPr kumimoji="1" sz="1200">
                <a:solidFill>
                  <a:schemeClr val="tx1"/>
                </a:solidFill>
                <a:latin typeface="Times New Roman" pitchFamily="18" charset="0"/>
              </a:defRPr>
            </a:lvl2pPr>
            <a:lvl3pPr marL="1164717" indent="-232943" eaLnBrk="0" hangingPunct="0">
              <a:spcBef>
                <a:spcPct val="30000"/>
              </a:spcBef>
              <a:defRPr kumimoji="1" sz="1200">
                <a:solidFill>
                  <a:schemeClr val="tx1"/>
                </a:solidFill>
                <a:latin typeface="Times New Roman" pitchFamily="18" charset="0"/>
              </a:defRPr>
            </a:lvl3pPr>
            <a:lvl4pPr marL="1630604" indent="-232943" eaLnBrk="0" hangingPunct="0">
              <a:spcBef>
                <a:spcPct val="30000"/>
              </a:spcBef>
              <a:defRPr kumimoji="1" sz="1200">
                <a:solidFill>
                  <a:schemeClr val="tx1"/>
                </a:solidFill>
                <a:latin typeface="Times New Roman" pitchFamily="18" charset="0"/>
              </a:defRPr>
            </a:lvl4pPr>
            <a:lvl5pPr marL="2096491" indent="-232943" eaLnBrk="0" hangingPunct="0">
              <a:spcBef>
                <a:spcPct val="30000"/>
              </a:spcBef>
              <a:defRPr kumimoji="1" sz="1200">
                <a:solidFill>
                  <a:schemeClr val="tx1"/>
                </a:solidFill>
                <a:latin typeface="Times New Roman" pitchFamily="18" charset="0"/>
              </a:defRPr>
            </a:lvl5pPr>
            <a:lvl6pPr marL="2562377" indent="-232943" eaLnBrk="0" fontAlgn="base" hangingPunct="0">
              <a:spcBef>
                <a:spcPct val="30000"/>
              </a:spcBef>
              <a:spcAft>
                <a:spcPct val="0"/>
              </a:spcAft>
              <a:defRPr kumimoji="1" sz="1200">
                <a:solidFill>
                  <a:schemeClr val="tx1"/>
                </a:solidFill>
                <a:latin typeface="Times New Roman" pitchFamily="18" charset="0"/>
              </a:defRPr>
            </a:lvl6pPr>
            <a:lvl7pPr marL="3028264" indent="-232943" eaLnBrk="0" fontAlgn="base" hangingPunct="0">
              <a:spcBef>
                <a:spcPct val="30000"/>
              </a:spcBef>
              <a:spcAft>
                <a:spcPct val="0"/>
              </a:spcAft>
              <a:defRPr kumimoji="1" sz="1200">
                <a:solidFill>
                  <a:schemeClr val="tx1"/>
                </a:solidFill>
                <a:latin typeface="Times New Roman" pitchFamily="18" charset="0"/>
              </a:defRPr>
            </a:lvl7pPr>
            <a:lvl8pPr marL="3494151" indent="-232943" eaLnBrk="0" fontAlgn="base" hangingPunct="0">
              <a:spcBef>
                <a:spcPct val="30000"/>
              </a:spcBef>
              <a:spcAft>
                <a:spcPct val="0"/>
              </a:spcAft>
              <a:defRPr kumimoji="1" sz="1200">
                <a:solidFill>
                  <a:schemeClr val="tx1"/>
                </a:solidFill>
                <a:latin typeface="Times New Roman" pitchFamily="18" charset="0"/>
              </a:defRPr>
            </a:lvl8pPr>
            <a:lvl9pPr marL="3960038" indent="-232943"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F86EA927-56F3-4C75-87FB-3E5747E87681}" type="slidenum">
              <a:rPr kumimoji="0" lang="en-US" altLang="en-US" smtClean="0">
                <a:solidFill>
                  <a:srgbClr val="000000"/>
                </a:solidFill>
              </a:rPr>
              <a:pPr>
                <a:spcBef>
                  <a:spcPct val="0"/>
                </a:spcBef>
              </a:pPr>
              <a:t>7</a:t>
            </a:fld>
            <a:endParaRPr kumimoji="0" lang="en-US" altLang="en-US" smtClean="0">
              <a:solidFill>
                <a:srgbClr val="000000"/>
              </a:solidFill>
            </a:endParaRPr>
          </a:p>
        </p:txBody>
      </p:sp>
      <p:sp>
        <p:nvSpPr>
          <p:cNvPr id="39939" name="Rectangle 2"/>
          <p:cNvSpPr>
            <a:spLocks noGrp="1" noRot="1" noChangeAspect="1" noChangeArrowheads="1" noTextEdit="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w="12700">
            <a:solidFill>
              <a:srgbClr val="000000"/>
            </a:solidFill>
            <a:miter lim="800000"/>
            <a:headEnd type="none" w="sm" len="sm"/>
            <a:tailEnd type="none" w="sm" len="sm"/>
          </a:ln>
        </p:spPr>
        <p:txBody>
          <a:bodyPr/>
          <a:lstStyle/>
          <a:p>
            <a:r>
              <a:rPr lang="en-US" altLang="en-US" dirty="0" smtClean="0"/>
              <a:t>Less</a:t>
            </a:r>
            <a:r>
              <a:rPr lang="en-US" altLang="en-US" baseline="0" dirty="0" smtClean="0"/>
              <a:t> than a handful of entities qualify for PWS treatment under subsection D</a:t>
            </a:r>
          </a:p>
          <a:p>
            <a:r>
              <a:rPr lang="en-US" altLang="en-US" baseline="0" dirty="0" smtClean="0"/>
              <a:t>Provo River Water User’s Association is an example</a:t>
            </a:r>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31"/>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57066" indent="-291179" eaLnBrk="0" hangingPunct="0">
              <a:spcBef>
                <a:spcPct val="30000"/>
              </a:spcBef>
              <a:defRPr kumimoji="1" sz="1200">
                <a:solidFill>
                  <a:schemeClr val="tx1"/>
                </a:solidFill>
                <a:latin typeface="Times New Roman" pitchFamily="18" charset="0"/>
              </a:defRPr>
            </a:lvl2pPr>
            <a:lvl3pPr marL="1164717" indent="-232943" eaLnBrk="0" hangingPunct="0">
              <a:spcBef>
                <a:spcPct val="30000"/>
              </a:spcBef>
              <a:defRPr kumimoji="1" sz="1200">
                <a:solidFill>
                  <a:schemeClr val="tx1"/>
                </a:solidFill>
                <a:latin typeface="Times New Roman" pitchFamily="18" charset="0"/>
              </a:defRPr>
            </a:lvl3pPr>
            <a:lvl4pPr marL="1630604" indent="-232943" eaLnBrk="0" hangingPunct="0">
              <a:spcBef>
                <a:spcPct val="30000"/>
              </a:spcBef>
              <a:defRPr kumimoji="1" sz="1200">
                <a:solidFill>
                  <a:schemeClr val="tx1"/>
                </a:solidFill>
                <a:latin typeface="Times New Roman" pitchFamily="18" charset="0"/>
              </a:defRPr>
            </a:lvl4pPr>
            <a:lvl5pPr marL="2096491" indent="-232943" eaLnBrk="0" hangingPunct="0">
              <a:spcBef>
                <a:spcPct val="30000"/>
              </a:spcBef>
              <a:defRPr kumimoji="1" sz="1200">
                <a:solidFill>
                  <a:schemeClr val="tx1"/>
                </a:solidFill>
                <a:latin typeface="Times New Roman" pitchFamily="18" charset="0"/>
              </a:defRPr>
            </a:lvl5pPr>
            <a:lvl6pPr marL="2562377" indent="-232943" eaLnBrk="0" fontAlgn="base" hangingPunct="0">
              <a:spcBef>
                <a:spcPct val="30000"/>
              </a:spcBef>
              <a:spcAft>
                <a:spcPct val="0"/>
              </a:spcAft>
              <a:defRPr kumimoji="1" sz="1200">
                <a:solidFill>
                  <a:schemeClr val="tx1"/>
                </a:solidFill>
                <a:latin typeface="Times New Roman" pitchFamily="18" charset="0"/>
              </a:defRPr>
            </a:lvl6pPr>
            <a:lvl7pPr marL="3028264" indent="-232943" eaLnBrk="0" fontAlgn="base" hangingPunct="0">
              <a:spcBef>
                <a:spcPct val="30000"/>
              </a:spcBef>
              <a:spcAft>
                <a:spcPct val="0"/>
              </a:spcAft>
              <a:defRPr kumimoji="1" sz="1200">
                <a:solidFill>
                  <a:schemeClr val="tx1"/>
                </a:solidFill>
                <a:latin typeface="Times New Roman" pitchFamily="18" charset="0"/>
              </a:defRPr>
            </a:lvl7pPr>
            <a:lvl8pPr marL="3494151" indent="-232943" eaLnBrk="0" fontAlgn="base" hangingPunct="0">
              <a:spcBef>
                <a:spcPct val="30000"/>
              </a:spcBef>
              <a:spcAft>
                <a:spcPct val="0"/>
              </a:spcAft>
              <a:defRPr kumimoji="1" sz="1200">
                <a:solidFill>
                  <a:schemeClr val="tx1"/>
                </a:solidFill>
                <a:latin typeface="Times New Roman" pitchFamily="18" charset="0"/>
              </a:defRPr>
            </a:lvl8pPr>
            <a:lvl9pPr marL="3960038" indent="-232943"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82387E09-E980-4C89-967E-F5158309BA26}" type="slidenum">
              <a:rPr kumimoji="0" lang="en-US" altLang="en-US" smtClean="0">
                <a:solidFill>
                  <a:srgbClr val="000000"/>
                </a:solidFill>
              </a:rPr>
              <a:pPr>
                <a:spcBef>
                  <a:spcPct val="0"/>
                </a:spcBef>
              </a:pPr>
              <a:t>8</a:t>
            </a:fld>
            <a:endParaRPr kumimoji="0" lang="en-US" altLang="en-US" smtClean="0">
              <a:solidFill>
                <a:srgbClr val="000000"/>
              </a:solidFill>
            </a:endParaRPr>
          </a:p>
        </p:txBody>
      </p:sp>
      <p:sp>
        <p:nvSpPr>
          <p:cNvPr id="40963" name="Rectangle 2"/>
          <p:cNvSpPr>
            <a:spLocks noGrp="1" noRot="1" noChangeAspect="1" noChangeArrowheads="1" noTextEdit="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w="12700">
            <a:solidFill>
              <a:srgbClr val="000000"/>
            </a:solidFill>
            <a:miter lim="800000"/>
            <a:headEnd type="none" w="sm" len="sm"/>
            <a:tailEnd type="none" w="sm" len="sm"/>
          </a:ln>
        </p:spPr>
        <p:txBody>
          <a:bodyPr/>
          <a:lstStyle/>
          <a:p>
            <a:r>
              <a:rPr lang="en-US" altLang="en-US" dirty="0" smtClean="0"/>
              <a:t>Now we got the statutes</a:t>
            </a:r>
            <a:r>
              <a:rPr lang="en-US" altLang="en-US" baseline="0" dirty="0" smtClean="0"/>
              <a:t> out of the way. </a:t>
            </a:r>
          </a:p>
          <a:p>
            <a:r>
              <a:rPr lang="en-US" altLang="en-US" baseline="0" dirty="0" smtClean="0"/>
              <a:t>Let’s talk now about the special treatment that PWS receive when it come to 3 different administrative functions</a:t>
            </a:r>
          </a:p>
          <a:p>
            <a:r>
              <a:rPr lang="en-US" altLang="en-US" baseline="0" dirty="0" smtClean="0"/>
              <a:t>In order to understand the special treatment granted to PWS – </a:t>
            </a:r>
          </a:p>
          <a:p>
            <a:r>
              <a:rPr lang="en-US" altLang="en-US" baseline="0" dirty="0" smtClean="0"/>
              <a:t>I’ve found it helpful to compare and contrast how a water right held by JOE PUBLIC is administered and how a PWS’ water right is administered. </a:t>
            </a:r>
          </a:p>
          <a:p>
            <a:r>
              <a:rPr lang="en-US" altLang="en-US" baseline="0" dirty="0" smtClean="0"/>
              <a:t>Let’s start with Extensions of time</a:t>
            </a:r>
          </a:p>
          <a:p>
            <a:r>
              <a:rPr lang="en-US" altLang="en-US" baseline="0" dirty="0" smtClean="0"/>
              <a:t>Start with– due diligence –or – reasonable cause for delay</a:t>
            </a:r>
          </a:p>
          <a:p>
            <a:r>
              <a:rPr lang="en-US" altLang="en-US" baseline="0" dirty="0" smtClean="0"/>
              <a:t>Just to be clear – what we’re talking about here is – an application (whether it be a change/exchange/of an appropriation) has been approved and the applicant working on placing the water to beneficial use so he/she can submit proof.</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57066" indent="-291179" eaLnBrk="0" hangingPunct="0">
              <a:spcBef>
                <a:spcPct val="30000"/>
              </a:spcBef>
              <a:defRPr kumimoji="1" sz="1200">
                <a:solidFill>
                  <a:schemeClr val="tx1"/>
                </a:solidFill>
                <a:latin typeface="Times New Roman" pitchFamily="18" charset="0"/>
              </a:defRPr>
            </a:lvl2pPr>
            <a:lvl3pPr marL="1164717" indent="-232943" eaLnBrk="0" hangingPunct="0">
              <a:spcBef>
                <a:spcPct val="30000"/>
              </a:spcBef>
              <a:defRPr kumimoji="1" sz="1200">
                <a:solidFill>
                  <a:schemeClr val="tx1"/>
                </a:solidFill>
                <a:latin typeface="Times New Roman" pitchFamily="18" charset="0"/>
              </a:defRPr>
            </a:lvl3pPr>
            <a:lvl4pPr marL="1630604" indent="-232943" eaLnBrk="0" hangingPunct="0">
              <a:spcBef>
                <a:spcPct val="30000"/>
              </a:spcBef>
              <a:defRPr kumimoji="1" sz="1200">
                <a:solidFill>
                  <a:schemeClr val="tx1"/>
                </a:solidFill>
                <a:latin typeface="Times New Roman" pitchFamily="18" charset="0"/>
              </a:defRPr>
            </a:lvl4pPr>
            <a:lvl5pPr marL="2096491" indent="-232943" eaLnBrk="0" hangingPunct="0">
              <a:spcBef>
                <a:spcPct val="30000"/>
              </a:spcBef>
              <a:defRPr kumimoji="1" sz="1200">
                <a:solidFill>
                  <a:schemeClr val="tx1"/>
                </a:solidFill>
                <a:latin typeface="Times New Roman" pitchFamily="18" charset="0"/>
              </a:defRPr>
            </a:lvl5pPr>
            <a:lvl6pPr marL="2562377" indent="-232943" eaLnBrk="0" fontAlgn="base" hangingPunct="0">
              <a:spcBef>
                <a:spcPct val="30000"/>
              </a:spcBef>
              <a:spcAft>
                <a:spcPct val="0"/>
              </a:spcAft>
              <a:defRPr kumimoji="1" sz="1200">
                <a:solidFill>
                  <a:schemeClr val="tx1"/>
                </a:solidFill>
                <a:latin typeface="Times New Roman" pitchFamily="18" charset="0"/>
              </a:defRPr>
            </a:lvl6pPr>
            <a:lvl7pPr marL="3028264" indent="-232943" eaLnBrk="0" fontAlgn="base" hangingPunct="0">
              <a:spcBef>
                <a:spcPct val="30000"/>
              </a:spcBef>
              <a:spcAft>
                <a:spcPct val="0"/>
              </a:spcAft>
              <a:defRPr kumimoji="1" sz="1200">
                <a:solidFill>
                  <a:schemeClr val="tx1"/>
                </a:solidFill>
                <a:latin typeface="Times New Roman" pitchFamily="18" charset="0"/>
              </a:defRPr>
            </a:lvl7pPr>
            <a:lvl8pPr marL="3494151" indent="-232943" eaLnBrk="0" fontAlgn="base" hangingPunct="0">
              <a:spcBef>
                <a:spcPct val="30000"/>
              </a:spcBef>
              <a:spcAft>
                <a:spcPct val="0"/>
              </a:spcAft>
              <a:defRPr kumimoji="1" sz="1200">
                <a:solidFill>
                  <a:schemeClr val="tx1"/>
                </a:solidFill>
                <a:latin typeface="Times New Roman" pitchFamily="18" charset="0"/>
              </a:defRPr>
            </a:lvl8pPr>
            <a:lvl9pPr marL="3960038" indent="-232943"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A99814C6-8C2E-4223-9DE7-4E8CA61E76D8}" type="slidenum">
              <a:rPr kumimoji="0" lang="en-US" altLang="en-US" smtClean="0">
                <a:solidFill>
                  <a:srgbClr val="000000"/>
                </a:solidFill>
              </a:rPr>
              <a:pPr>
                <a:spcBef>
                  <a:spcPct val="0"/>
                </a:spcBef>
              </a:pPr>
              <a:t>9</a:t>
            </a:fld>
            <a:endParaRPr kumimoji="0" lang="en-US" altLang="en-US" smtClean="0">
              <a:solidFill>
                <a:srgbClr val="000000"/>
              </a:solidFill>
            </a:endParaRPr>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w="12700">
            <a:solidFill>
              <a:srgbClr val="000000"/>
            </a:solidFill>
            <a:miter lim="800000"/>
            <a:headEnd type="none" w="sm" len="sm"/>
            <a:tailEnd type="none" w="sm" len="sm"/>
          </a:ln>
        </p:spPr>
        <p:txBody>
          <a:bodyPr/>
          <a:lstStyle/>
          <a:p>
            <a:r>
              <a:rPr lang="en-US" altLang="en-US" dirty="0" smtClean="0"/>
              <a:t>Let’s dig in to 40 year plans</a:t>
            </a:r>
          </a:p>
          <a:p>
            <a:r>
              <a:rPr lang="en-US" altLang="en-US" dirty="0" smtClean="0"/>
              <a:t>Now</a:t>
            </a:r>
            <a:r>
              <a:rPr lang="en-US" altLang="en-US" baseline="0" dirty="0" smtClean="0"/>
              <a:t> remember we’re talking about un-perfected rights that need more time to submit proof</a:t>
            </a:r>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438591-8B09-4146-A6AE-1C3E97919F1E}" type="slidenum">
              <a:rPr lang="en-US"/>
              <a:pPr>
                <a:defRPr/>
              </a:pPr>
              <a:t>‹#›</a:t>
            </a:fld>
            <a:endParaRPr lang="en-US"/>
          </a:p>
        </p:txBody>
      </p:sp>
    </p:spTree>
    <p:extLst>
      <p:ext uri="{BB962C8B-B14F-4D97-AF65-F5344CB8AC3E}">
        <p14:creationId xmlns:p14="http://schemas.microsoft.com/office/powerpoint/2010/main" val="3006219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2EBE84-9752-4674-B963-F9580D17A5F8}" type="slidenum">
              <a:rPr lang="en-US"/>
              <a:pPr>
                <a:defRPr/>
              </a:pPr>
              <a:t>‹#›</a:t>
            </a:fld>
            <a:endParaRPr lang="en-US"/>
          </a:p>
        </p:txBody>
      </p:sp>
    </p:spTree>
    <p:extLst>
      <p:ext uri="{BB962C8B-B14F-4D97-AF65-F5344CB8AC3E}">
        <p14:creationId xmlns:p14="http://schemas.microsoft.com/office/powerpoint/2010/main" val="899558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7F897E-7890-4A44-9D8E-A9C2FABA264E}" type="slidenum">
              <a:rPr lang="en-US"/>
              <a:pPr>
                <a:defRPr/>
              </a:pPr>
              <a:t>‹#›</a:t>
            </a:fld>
            <a:endParaRPr lang="en-US"/>
          </a:p>
        </p:txBody>
      </p:sp>
    </p:spTree>
    <p:extLst>
      <p:ext uri="{BB962C8B-B14F-4D97-AF65-F5344CB8AC3E}">
        <p14:creationId xmlns:p14="http://schemas.microsoft.com/office/powerpoint/2010/main" val="445876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EDD86C-9781-4A61-A54F-BE18EE887EF5}" type="slidenum">
              <a:rPr lang="en-US"/>
              <a:pPr>
                <a:defRPr/>
              </a:pPr>
              <a:t>‹#›</a:t>
            </a:fld>
            <a:endParaRPr lang="en-US"/>
          </a:p>
        </p:txBody>
      </p:sp>
    </p:spTree>
    <p:extLst>
      <p:ext uri="{BB962C8B-B14F-4D97-AF65-F5344CB8AC3E}">
        <p14:creationId xmlns:p14="http://schemas.microsoft.com/office/powerpoint/2010/main" val="4180273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842CEF-F3ED-4720-87B2-0239EA7C8902}" type="slidenum">
              <a:rPr lang="en-US"/>
              <a:pPr>
                <a:defRPr/>
              </a:pPr>
              <a:t>‹#›</a:t>
            </a:fld>
            <a:endParaRPr lang="en-US"/>
          </a:p>
        </p:txBody>
      </p:sp>
    </p:spTree>
    <p:extLst>
      <p:ext uri="{BB962C8B-B14F-4D97-AF65-F5344CB8AC3E}">
        <p14:creationId xmlns:p14="http://schemas.microsoft.com/office/powerpoint/2010/main" val="343024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22DDEF-08A3-4943-8F35-A5FBC90B7FB8}" type="slidenum">
              <a:rPr lang="en-US"/>
              <a:pPr>
                <a:defRPr/>
              </a:pPr>
              <a:t>‹#›</a:t>
            </a:fld>
            <a:endParaRPr lang="en-US"/>
          </a:p>
        </p:txBody>
      </p:sp>
    </p:spTree>
    <p:extLst>
      <p:ext uri="{BB962C8B-B14F-4D97-AF65-F5344CB8AC3E}">
        <p14:creationId xmlns:p14="http://schemas.microsoft.com/office/powerpoint/2010/main" val="89172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48AC28C-E253-493C-BD10-6B6248A4C23B}" type="slidenum">
              <a:rPr lang="en-US"/>
              <a:pPr>
                <a:defRPr/>
              </a:pPr>
              <a:t>‹#›</a:t>
            </a:fld>
            <a:endParaRPr lang="en-US"/>
          </a:p>
        </p:txBody>
      </p:sp>
    </p:spTree>
    <p:extLst>
      <p:ext uri="{BB962C8B-B14F-4D97-AF65-F5344CB8AC3E}">
        <p14:creationId xmlns:p14="http://schemas.microsoft.com/office/powerpoint/2010/main" val="373029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F22A499-36EB-4390-8B10-C957DA51C9D4}" type="slidenum">
              <a:rPr lang="en-US"/>
              <a:pPr>
                <a:defRPr/>
              </a:pPr>
              <a:t>‹#›</a:t>
            </a:fld>
            <a:endParaRPr lang="en-US"/>
          </a:p>
        </p:txBody>
      </p:sp>
    </p:spTree>
    <p:extLst>
      <p:ext uri="{BB962C8B-B14F-4D97-AF65-F5344CB8AC3E}">
        <p14:creationId xmlns:p14="http://schemas.microsoft.com/office/powerpoint/2010/main" val="2422561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2C97BDB-E790-4F10-ACBF-D4EC27EA012E}" type="slidenum">
              <a:rPr lang="en-US"/>
              <a:pPr>
                <a:defRPr/>
              </a:pPr>
              <a:t>‹#›</a:t>
            </a:fld>
            <a:endParaRPr lang="en-US"/>
          </a:p>
        </p:txBody>
      </p:sp>
    </p:spTree>
    <p:extLst>
      <p:ext uri="{BB962C8B-B14F-4D97-AF65-F5344CB8AC3E}">
        <p14:creationId xmlns:p14="http://schemas.microsoft.com/office/powerpoint/2010/main" val="987944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D1CE75-A997-416F-9C48-ABDBE21D246C}" type="slidenum">
              <a:rPr lang="en-US"/>
              <a:pPr>
                <a:defRPr/>
              </a:pPr>
              <a:t>‹#›</a:t>
            </a:fld>
            <a:endParaRPr lang="en-US"/>
          </a:p>
        </p:txBody>
      </p:sp>
    </p:spTree>
    <p:extLst>
      <p:ext uri="{BB962C8B-B14F-4D97-AF65-F5344CB8AC3E}">
        <p14:creationId xmlns:p14="http://schemas.microsoft.com/office/powerpoint/2010/main" val="100366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3D5122-CC8C-464E-B19B-3137377C9CA8}" type="slidenum">
              <a:rPr lang="en-US"/>
              <a:pPr>
                <a:defRPr/>
              </a:pPr>
              <a:t>‹#›</a:t>
            </a:fld>
            <a:endParaRPr lang="en-US"/>
          </a:p>
        </p:txBody>
      </p:sp>
    </p:spTree>
    <p:extLst>
      <p:ext uri="{BB962C8B-B14F-4D97-AF65-F5344CB8AC3E}">
        <p14:creationId xmlns:p14="http://schemas.microsoft.com/office/powerpoint/2010/main" val="115864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charset="0"/>
              </a:defRPr>
            </a:lvl1pPr>
          </a:lstStyle>
          <a:p>
            <a:pPr>
              <a:defRPr/>
            </a:pPr>
            <a:fld id="{FC36D98F-E3B8-4BFD-8562-0D424E98283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v/cUHFitk2X84?version=3&amp;hl=en_US&amp;rel=0" TargetMode="External"/><Relationship Id="rId5" Type="http://schemas.openxmlformats.org/officeDocument/2006/relationships/image" Target="../media/image9.pn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le.utah.gov/~code/TITLE54/htm/54_02_000100.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762000" y="206375"/>
            <a:ext cx="800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b="1">
                <a:solidFill>
                  <a:srgbClr val="FF0000"/>
                </a:solidFill>
                <a:latin typeface="Times New Roman" pitchFamily="18" charset="0"/>
              </a:rPr>
              <a:t>Utah Division of Water Rights</a:t>
            </a:r>
          </a:p>
        </p:txBody>
      </p:sp>
      <p:sp>
        <p:nvSpPr>
          <p:cNvPr id="2051" name="Text Box 4"/>
          <p:cNvSpPr txBox="1">
            <a:spLocks noChangeArrowheads="1"/>
          </p:cNvSpPr>
          <p:nvPr/>
        </p:nvSpPr>
        <p:spPr bwMode="auto">
          <a:xfrm>
            <a:off x="4108450" y="5911850"/>
            <a:ext cx="1841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2800" b="1">
              <a:solidFill>
                <a:srgbClr val="FF0000"/>
              </a:solidFill>
              <a:latin typeface="Times New Roman" pitchFamily="18" charset="0"/>
            </a:endParaRPr>
          </a:p>
          <a:p>
            <a:pPr algn="ctr" eaLnBrk="1" hangingPunct="1">
              <a:spcBef>
                <a:spcPct val="0"/>
              </a:spcBef>
              <a:buFontTx/>
              <a:buNone/>
            </a:pPr>
            <a:endParaRPr lang="en-US" altLang="en-US" sz="2800" b="1">
              <a:solidFill>
                <a:srgbClr val="FF0000"/>
              </a:solidFill>
              <a:latin typeface="Times New Roman" pitchFamily="18" charset="0"/>
            </a:endParaRPr>
          </a:p>
        </p:txBody>
      </p:sp>
      <p:sp>
        <p:nvSpPr>
          <p:cNvPr id="2052" name="Text Box 5"/>
          <p:cNvSpPr txBox="1">
            <a:spLocks noChangeArrowheads="1"/>
          </p:cNvSpPr>
          <p:nvPr/>
        </p:nvSpPr>
        <p:spPr bwMode="auto">
          <a:xfrm>
            <a:off x="3586163" y="6035675"/>
            <a:ext cx="19542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2400" b="1">
              <a:solidFill>
                <a:srgbClr val="FFFF00"/>
              </a:solidFill>
              <a:latin typeface="Times New Roman" pitchFamily="18" charset="0"/>
            </a:endParaRPr>
          </a:p>
          <a:p>
            <a:pPr algn="ctr" eaLnBrk="1" hangingPunct="1">
              <a:spcBef>
                <a:spcPct val="0"/>
              </a:spcBef>
              <a:buFontTx/>
              <a:buNone/>
            </a:pPr>
            <a:r>
              <a:rPr lang="en-US" altLang="en-US" sz="2400" b="1">
                <a:solidFill>
                  <a:srgbClr val="FFFF00"/>
                </a:solidFill>
                <a:latin typeface="Times New Roman" pitchFamily="18" charset="0"/>
              </a:rPr>
              <a:t>June 21, 2004</a:t>
            </a:r>
          </a:p>
        </p:txBody>
      </p:sp>
      <p:pic>
        <p:nvPicPr>
          <p:cNvPr id="205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7"/>
          <p:cNvSpPr txBox="1">
            <a:spLocks/>
          </p:cNvSpPr>
          <p:nvPr/>
        </p:nvSpPr>
        <p:spPr bwMode="auto">
          <a:xfrm>
            <a:off x="609600" y="4267200"/>
            <a:ext cx="8534400" cy="314701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b="1" dirty="0" smtClean="0">
                <a:solidFill>
                  <a:srgbClr val="000000"/>
                </a:solidFill>
                <a:latin typeface="+mn-lt"/>
                <a:ea typeface="ヒラギノ角ゴ Pro W3" charset="-128"/>
                <a:sym typeface="Gill Sans" charset="0"/>
              </a:rPr>
              <a:t>RWUA Training—April </a:t>
            </a:r>
            <a:r>
              <a:rPr lang="en-US" altLang="en-US" b="1" dirty="0" smtClean="0">
                <a:solidFill>
                  <a:srgbClr val="000000"/>
                </a:solidFill>
                <a:latin typeface="+mn-lt"/>
                <a:ea typeface="ヒラギノ角ゴ Pro W3" charset="-128"/>
                <a:sym typeface="Gill Sans" charset="0"/>
              </a:rPr>
              <a:t>2017</a:t>
            </a:r>
            <a:endParaRPr lang="en-US" altLang="en-US" b="1" dirty="0" smtClean="0">
              <a:solidFill>
                <a:srgbClr val="000000"/>
              </a:solidFill>
              <a:latin typeface="+mn-lt"/>
              <a:ea typeface="ヒラギノ角ゴ Pro W3" charset="-128"/>
              <a:sym typeface="Gill Sans" charset="0"/>
            </a:endParaRPr>
          </a:p>
          <a:p>
            <a:pPr algn="ctr" eaLnBrk="1" hangingPunct="1">
              <a:spcBef>
                <a:spcPct val="50000"/>
              </a:spcBef>
              <a:buFontTx/>
              <a:buNone/>
            </a:pPr>
            <a:r>
              <a:rPr lang="en-US" altLang="en-US" b="1" dirty="0" smtClean="0">
                <a:solidFill>
                  <a:srgbClr val="000000"/>
                </a:solidFill>
                <a:latin typeface="+mn-lt"/>
                <a:ea typeface="ヒラギノ角ゴ Pro W3" charset="-128"/>
                <a:sym typeface="Gill Sans" charset="0"/>
              </a:rPr>
              <a:t> </a:t>
            </a:r>
            <a:r>
              <a:rPr lang="en-US" altLang="en-US" sz="2400" dirty="0" smtClean="0">
                <a:solidFill>
                  <a:srgbClr val="000000"/>
                </a:solidFill>
                <a:latin typeface="+mn-lt"/>
                <a:ea typeface="ヒラギノ角ゴ Pro W3" charset="-128"/>
                <a:sym typeface="Gill Sans" charset="0"/>
              </a:rPr>
              <a:t>S. Ross Hansen, P.E., L.S.</a:t>
            </a:r>
          </a:p>
          <a:p>
            <a:pPr algn="ctr" eaLnBrk="1" hangingPunct="1">
              <a:spcBef>
                <a:spcPct val="50000"/>
              </a:spcBef>
              <a:buFontTx/>
              <a:buNone/>
            </a:pPr>
            <a:r>
              <a:rPr lang="en-US" altLang="en-US" sz="2000" i="1" dirty="0" smtClean="0">
                <a:solidFill>
                  <a:srgbClr val="000000"/>
                </a:solidFill>
                <a:latin typeface="+mn-lt"/>
                <a:ea typeface="ヒラギノ角ゴ Pro W3" charset="-128"/>
                <a:sym typeface="Gill Sans" charset="0"/>
              </a:rPr>
              <a:t>Utah Lake/Jordan River Regional </a:t>
            </a:r>
            <a:r>
              <a:rPr lang="en-US" altLang="en-US" sz="2000" i="1" dirty="0" smtClean="0">
                <a:solidFill>
                  <a:srgbClr val="000000"/>
                </a:solidFill>
                <a:latin typeface="+mn-lt"/>
                <a:ea typeface="ヒラギノ角ゴ Pro W3" charset="-128"/>
                <a:sym typeface="Gill Sans" charset="0"/>
              </a:rPr>
              <a:t>Engineer</a:t>
            </a:r>
            <a:endParaRPr lang="en-US" altLang="en-US" sz="2000" i="1" dirty="0">
              <a:solidFill>
                <a:srgbClr val="000000"/>
              </a:solidFill>
              <a:latin typeface="+mn-lt"/>
              <a:ea typeface="ヒラギノ角ゴ Pro W3" charset="-128"/>
              <a:sym typeface="Gill Sans" charset="0"/>
            </a:endParaRPr>
          </a:p>
          <a:p>
            <a:pPr eaLnBrk="1" hangingPunct="1">
              <a:spcBef>
                <a:spcPct val="50000"/>
              </a:spcBef>
              <a:buFontTx/>
              <a:buNone/>
            </a:pPr>
            <a:endParaRPr lang="en-US" altLang="en-US" sz="5500" dirty="0">
              <a:solidFill>
                <a:srgbClr val="000000"/>
              </a:solidFill>
              <a:latin typeface="Gill Sans" charset="0"/>
              <a:ea typeface="ヒラギノ角ゴ Pro W3" charset="-128"/>
              <a:sym typeface="Gill Sans" charset="0"/>
            </a:endParaRPr>
          </a:p>
        </p:txBody>
      </p:sp>
      <p:sp>
        <p:nvSpPr>
          <p:cNvPr id="2055" name="Text Box 8"/>
          <p:cNvSpPr txBox="1">
            <a:spLocks noChangeArrowheads="1"/>
          </p:cNvSpPr>
          <p:nvPr/>
        </p:nvSpPr>
        <p:spPr bwMode="auto">
          <a:xfrm>
            <a:off x="4292600" y="1219200"/>
            <a:ext cx="46863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4800" b="1" dirty="0" smtClean="0">
                <a:solidFill>
                  <a:schemeClr val="tx2"/>
                </a:solidFill>
                <a:latin typeface="Times New Roman" pitchFamily="18" charset="0"/>
              </a:rPr>
              <a:t>Public Water Suppliers</a:t>
            </a:r>
            <a:endParaRPr lang="en-US" altLang="en-US" sz="4800" b="1" dirty="0">
              <a:solidFill>
                <a:schemeClr val="tx2"/>
              </a:solidFill>
              <a:latin typeface="Times New Roman" pitchFamily="18" charset="0"/>
            </a:endParaRPr>
          </a:p>
          <a:p>
            <a:pPr eaLnBrk="1" hangingPunct="1">
              <a:spcBef>
                <a:spcPct val="50000"/>
              </a:spcBef>
              <a:buFontTx/>
              <a:buNone/>
            </a:pPr>
            <a:endParaRPr lang="en-US" altLang="en-US" b="1" dirty="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5588"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2400" y="274638"/>
            <a:ext cx="8763000" cy="1143000"/>
          </a:xfrm>
        </p:spPr>
        <p:txBody>
          <a:bodyPr/>
          <a:lstStyle/>
          <a:p>
            <a:r>
              <a:rPr lang="en-US" altLang="en-US" sz="4000" dirty="0" smtClean="0">
                <a:solidFill>
                  <a:schemeClr val="accent1">
                    <a:lumMod val="60000"/>
                    <a:lumOff val="40000"/>
                  </a:schemeClr>
                </a:solidFill>
                <a:effectLst>
                  <a:outerShdw blurRad="38100" dist="38100" dir="2700000" algn="tl">
                    <a:srgbClr val="C0C0C0"/>
                  </a:outerShdw>
                </a:effectLst>
              </a:rPr>
              <a:t>Content of PWS 40 Year Plan, Continued</a:t>
            </a:r>
            <a:endParaRPr lang="en-US" sz="4000" dirty="0">
              <a:solidFill>
                <a:schemeClr val="accent1">
                  <a:lumMod val="60000"/>
                  <a:lumOff val="40000"/>
                </a:schemeClr>
              </a:solidFill>
            </a:endParaRPr>
          </a:p>
        </p:txBody>
      </p:sp>
      <p:sp>
        <p:nvSpPr>
          <p:cNvPr id="3" name="Content Placeholder 2"/>
          <p:cNvSpPr>
            <a:spLocks noGrp="1"/>
          </p:cNvSpPr>
          <p:nvPr>
            <p:ph idx="1"/>
          </p:nvPr>
        </p:nvSpPr>
        <p:spPr>
          <a:xfrm>
            <a:off x="228600" y="1750142"/>
            <a:ext cx="3581400" cy="4525963"/>
          </a:xfrm>
        </p:spPr>
        <p:txBody>
          <a:bodyPr/>
          <a:lstStyle/>
          <a:p>
            <a:pPr marL="609600" indent="-609600"/>
            <a:r>
              <a:rPr lang="en-US" altLang="en-US" sz="2400" dirty="0" smtClean="0">
                <a:solidFill>
                  <a:schemeClr val="tx2"/>
                </a:solidFill>
              </a:rPr>
              <a:t>Tabulation </a:t>
            </a:r>
            <a:r>
              <a:rPr lang="en-US" altLang="en-US" sz="2400" dirty="0">
                <a:solidFill>
                  <a:schemeClr val="tx2"/>
                </a:solidFill>
              </a:rPr>
              <a:t>of already certificated WRs compared to future demand. Demonstrating need for extension of time</a:t>
            </a:r>
            <a:r>
              <a:rPr lang="en-US" altLang="en-US" sz="2400" dirty="0" smtClean="0">
                <a:solidFill>
                  <a:schemeClr val="tx2"/>
                </a:solidFill>
              </a:rPr>
              <a:t>.</a:t>
            </a:r>
          </a:p>
          <a:p>
            <a:pPr marL="609600" indent="-609600"/>
            <a:endParaRPr lang="en-US" altLang="en-US" sz="1200" dirty="0"/>
          </a:p>
          <a:p>
            <a:pPr marL="609600" indent="-609600"/>
            <a:r>
              <a:rPr lang="en-US" altLang="en-US" sz="2400" dirty="0" smtClean="0">
                <a:solidFill>
                  <a:schemeClr val="tx2"/>
                </a:solidFill>
              </a:rPr>
              <a:t>Plan should be dynamic and constantly updated.</a:t>
            </a:r>
            <a:endParaRPr lang="en-US" altLang="en-US" sz="2400" dirty="0" smtClean="0">
              <a:solidFill>
                <a:schemeClr val="tx2"/>
              </a:solidFill>
            </a:endParaRPr>
          </a:p>
          <a:p>
            <a:pPr marL="609600" indent="-609600"/>
            <a:endParaRPr lang="en-US" altLang="en-US" sz="1200" dirty="0">
              <a:solidFill>
                <a:schemeClr val="tx2"/>
              </a:solidFill>
            </a:endParaRPr>
          </a:p>
          <a:p>
            <a:pPr marL="609600" indent="-609600"/>
            <a:r>
              <a:rPr lang="en-US" altLang="en-US" sz="2400" dirty="0">
                <a:solidFill>
                  <a:schemeClr val="tx2"/>
                </a:solidFill>
              </a:rPr>
              <a:t>Should be WR specific</a:t>
            </a:r>
          </a:p>
          <a:p>
            <a:endParaRPr lang="en-US" sz="2800" dirty="0"/>
          </a:p>
        </p:txBody>
      </p:sp>
      <p:sp>
        <p:nvSpPr>
          <p:cNvPr id="8" name="Rectangle 7"/>
          <p:cNvSpPr/>
          <p:nvPr/>
        </p:nvSpPr>
        <p:spPr>
          <a:xfrm>
            <a:off x="7848600" y="5181600"/>
            <a:ext cx="10668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G:\_WRT Photo Contests (all years)\2014 WRT Photo Contest\30. Minersville Intake.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25000"/>
                    </a14:imgEffect>
                    <a14:imgEffect>
                      <a14:saturation sat="140000"/>
                    </a14:imgEffect>
                    <a14:imgEffect>
                      <a14:brightnessContrast contrast="20000"/>
                    </a14:imgEffect>
                  </a14:imgLayer>
                </a14:imgProps>
              </a:ext>
              <a:ext uri="{28A0092B-C50C-407E-A947-70E740481C1C}">
                <a14:useLocalDpi xmlns:a14="http://schemas.microsoft.com/office/drawing/2010/main" val="0"/>
              </a:ext>
            </a:extLst>
          </a:blip>
          <a:srcRect l="5174" r="27541"/>
          <a:stretch/>
        </p:blipFill>
        <p:spPr bwMode="auto">
          <a:xfrm>
            <a:off x="4038600" y="1752600"/>
            <a:ext cx="4572000" cy="4530010"/>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878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a:spLocks noGrp="1"/>
          </p:cNvSpPr>
          <p:nvPr>
            <p:ph type="ftr" sz="quarter" idx="11"/>
          </p:nvPr>
        </p:nvSpPr>
        <p:spPr>
          <a:noFill/>
        </p:spPr>
        <p:txBody>
          <a:bodyPr/>
          <a:lstStyle>
            <a:lvl1pPr eaLnBrk="0" hangingPunct="0">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eaLnBrk="0" hangingPunct="0">
              <a:spcBef>
                <a:spcPct val="20000"/>
              </a:spcBef>
              <a:buClr>
                <a:schemeClr val="tx1"/>
              </a:buClr>
              <a:buChar char="–"/>
              <a:defRPr sz="2800">
                <a:solidFill>
                  <a:schemeClr val="tx1"/>
                </a:solidFill>
                <a:latin typeface="Times New Roman" pitchFamily="18" charset="0"/>
              </a:defRPr>
            </a:lvl2pPr>
            <a:lvl3pPr marL="1143000" indent="-228600" eaLnBrk="0" hangingPunct="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tx1"/>
              </a:buClr>
              <a:buChar char="–"/>
              <a:defRPr sz="2000">
                <a:solidFill>
                  <a:schemeClr val="tx1"/>
                </a:solidFill>
                <a:latin typeface="Times New Roman" pitchFamily="18" charset="0"/>
              </a:defRPr>
            </a:lvl4pPr>
            <a:lvl5pPr marL="2057400" indent="-228600"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eaLnBrk="1" hangingPunct="1">
              <a:lnSpc>
                <a:spcPct val="100000"/>
              </a:lnSpc>
              <a:spcBef>
                <a:spcPct val="0"/>
              </a:spcBef>
              <a:buClrTx/>
              <a:buSzTx/>
              <a:buFontTx/>
              <a:buNone/>
            </a:pPr>
            <a:r>
              <a:rPr lang="en-US" altLang="en-US" sz="1400" smtClean="0"/>
              <a:t>Surveying principles</a:t>
            </a:r>
          </a:p>
        </p:txBody>
      </p:sp>
      <p:sp>
        <p:nvSpPr>
          <p:cNvPr id="6" name="Slide Number Placeholder 5"/>
          <p:cNvSpPr>
            <a:spLocks noGrp="1"/>
          </p:cNvSpPr>
          <p:nvPr>
            <p:ph type="sldNum" sz="quarter" idx="12"/>
          </p:nvPr>
        </p:nvSpPr>
        <p:spPr/>
        <p:txBody>
          <a:bodyPr/>
          <a:lstStyle/>
          <a:p>
            <a:pPr lvl="1">
              <a:defRPr/>
            </a:pPr>
            <a:fld id="{2D431A30-A631-4D91-84A8-F8A55105FB55}" type="slidenum">
              <a:rPr lang="en-US" altLang="en-US"/>
              <a:pPr lvl="1">
                <a:defRPr/>
              </a:pPr>
              <a:t>11</a:t>
            </a:fld>
            <a:endParaRPr lang="en-US" altLang="en-US">
              <a:latin typeface="Times New Roman" pitchFamily="18" charset="0"/>
            </a:endParaRPr>
          </a:p>
        </p:txBody>
      </p:sp>
      <p:pic>
        <p:nvPicPr>
          <p:cNvPr id="256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5588"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1" name="Rectangle 3"/>
          <p:cNvSpPr>
            <a:spLocks noGrp="1" noChangeArrowheads="1"/>
          </p:cNvSpPr>
          <p:nvPr>
            <p:ph type="title"/>
          </p:nvPr>
        </p:nvSpPr>
        <p:spPr>
          <a:xfrm>
            <a:off x="457200" y="457200"/>
            <a:ext cx="8229600" cy="1371600"/>
          </a:xfrm>
        </p:spPr>
        <p:txBody>
          <a:bodyPr/>
          <a:lstStyle/>
          <a:p>
            <a:pPr algn="ctr" eaLnBrk="1" hangingPunct="1">
              <a:defRPr/>
            </a:pPr>
            <a:r>
              <a:rPr lang="en-US" altLang="en-US" sz="4000" dirty="0" smtClean="0">
                <a:solidFill>
                  <a:schemeClr val="tx2"/>
                </a:solidFill>
                <a:effectLst>
                  <a:outerShdw blurRad="38100" dist="38100" dir="2700000" algn="tl">
                    <a:srgbClr val="C0C0C0"/>
                  </a:outerShdw>
                </a:effectLst>
              </a:rPr>
              <a:t>What’s Different With PWS Water Rights?—</a:t>
            </a:r>
            <a:r>
              <a:rPr lang="en-US" altLang="en-US" sz="4000" dirty="0" smtClean="0">
                <a:solidFill>
                  <a:srgbClr val="FF0000"/>
                </a:solidFill>
                <a:effectLst>
                  <a:outerShdw blurRad="38100" dist="38100" dir="2700000" algn="tl">
                    <a:srgbClr val="C0C0C0"/>
                  </a:outerShdw>
                </a:effectLst>
              </a:rPr>
              <a:t>Forfeiture</a:t>
            </a:r>
            <a:endParaRPr lang="en-US" altLang="en-US" sz="4000" dirty="0" smtClean="0">
              <a:solidFill>
                <a:schemeClr val="tx1"/>
              </a:solidFill>
              <a:effectLst>
                <a:outerShdw blurRad="38100" dist="38100" dir="2700000" algn="tl">
                  <a:srgbClr val="C0C0C0"/>
                </a:outerShdw>
              </a:effectLst>
            </a:endParaRPr>
          </a:p>
        </p:txBody>
      </p:sp>
      <p:sp>
        <p:nvSpPr>
          <p:cNvPr id="7" name="Rectangle 6"/>
          <p:cNvSpPr/>
          <p:nvPr/>
        </p:nvSpPr>
        <p:spPr>
          <a:xfrm>
            <a:off x="7848600" y="5181600"/>
            <a:ext cx="10668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6" name="Rectangle 4"/>
          <p:cNvSpPr>
            <a:spLocks noGrp="1" noChangeArrowheads="1"/>
          </p:cNvSpPr>
          <p:nvPr>
            <p:ph type="body" idx="1"/>
          </p:nvPr>
        </p:nvSpPr>
        <p:spPr>
          <a:xfrm>
            <a:off x="457200" y="2133600"/>
            <a:ext cx="8229600" cy="4343400"/>
          </a:xfrm>
        </p:spPr>
        <p:txBody>
          <a:bodyPr/>
          <a:lstStyle/>
          <a:p>
            <a:pPr marL="0" indent="0">
              <a:buNone/>
            </a:pPr>
            <a:r>
              <a:rPr lang="en-US" altLang="en-US" sz="2800" dirty="0" smtClean="0">
                <a:solidFill>
                  <a:schemeClr val="tx2"/>
                </a:solidFill>
              </a:rPr>
              <a:t>Water right(s)/portion owned by </a:t>
            </a:r>
            <a:r>
              <a:rPr lang="en-US" altLang="en-US" sz="2800" u="sng" dirty="0" smtClean="0">
                <a:solidFill>
                  <a:schemeClr val="tx2"/>
                </a:solidFill>
              </a:rPr>
              <a:t>non</a:t>
            </a:r>
            <a:r>
              <a:rPr lang="en-US" altLang="en-US" sz="2800" dirty="0" smtClean="0">
                <a:solidFill>
                  <a:schemeClr val="tx2"/>
                </a:solidFill>
              </a:rPr>
              <a:t> PWS entities are subject to forfeiture if not used for a period of 7 years.</a:t>
            </a:r>
          </a:p>
          <a:p>
            <a:pPr marL="609600" indent="-609600"/>
            <a:endParaRPr lang="en-US" altLang="en-US" sz="2800" dirty="0" smtClean="0">
              <a:solidFill>
                <a:schemeClr val="tx2"/>
              </a:solidFill>
            </a:endParaRPr>
          </a:p>
          <a:p>
            <a:pPr marL="0" indent="0">
              <a:buNone/>
            </a:pPr>
            <a:r>
              <a:rPr lang="en-US" altLang="en-US" sz="2800" dirty="0" smtClean="0">
                <a:solidFill>
                  <a:schemeClr val="tx2"/>
                </a:solidFill>
              </a:rPr>
              <a:t>Statute section 73-1-4(2)(e)(vii) exempts water rights owned by PWS from </a:t>
            </a:r>
            <a:r>
              <a:rPr lang="en-US" altLang="en-US" sz="2800" dirty="0" smtClean="0">
                <a:solidFill>
                  <a:schemeClr val="tx2"/>
                </a:solidFill>
              </a:rPr>
              <a:t>forfeiture.</a:t>
            </a:r>
            <a:endParaRPr lang="en-US" altLang="en-US" sz="2800" dirty="0" smtClean="0">
              <a:solidFill>
                <a:schemeClr val="tx2"/>
              </a:solidFill>
            </a:endParaRPr>
          </a:p>
          <a:p>
            <a:pPr marL="1009650" lvl="1" indent="-609600"/>
            <a:r>
              <a:rPr lang="en-US" altLang="en-US" sz="2400" dirty="0" smtClean="0">
                <a:solidFill>
                  <a:schemeClr val="tx2"/>
                </a:solidFill>
              </a:rPr>
              <a:t>If PWS acquires right after May 2, 2008</a:t>
            </a:r>
          </a:p>
          <a:p>
            <a:pPr marL="1409700" lvl="2" indent="-609600"/>
            <a:r>
              <a:rPr lang="en-US" altLang="en-US" sz="2000" dirty="0" smtClean="0">
                <a:solidFill>
                  <a:schemeClr val="tx2"/>
                </a:solidFill>
              </a:rPr>
              <a:t>A change app must be </a:t>
            </a:r>
            <a:r>
              <a:rPr lang="en-US" altLang="en-US" sz="2000" u="sng" dirty="0" smtClean="0">
                <a:solidFill>
                  <a:schemeClr val="tx2"/>
                </a:solidFill>
              </a:rPr>
              <a:t>approved</a:t>
            </a:r>
            <a:r>
              <a:rPr lang="en-US" altLang="en-US" sz="2000" dirty="0" smtClean="0">
                <a:solidFill>
                  <a:schemeClr val="tx2"/>
                </a:solidFill>
              </a:rPr>
              <a:t> to move the water to the PWS to protect from nonuse.</a:t>
            </a:r>
          </a:p>
          <a:p>
            <a:pPr marL="609600" indent="-609600"/>
            <a:endParaRPr lang="en-US" altLang="en-US" sz="2800" dirty="0" smtClean="0"/>
          </a:p>
          <a:p>
            <a:pPr marL="609600" indent="-609600"/>
            <a:endParaRPr lang="en-US" altLang="en-US" sz="2800" dirty="0" smtClean="0"/>
          </a:p>
        </p:txBody>
      </p:sp>
    </p:spTree>
    <p:extLst>
      <p:ext uri="{BB962C8B-B14F-4D97-AF65-F5344CB8AC3E}">
        <p14:creationId xmlns:p14="http://schemas.microsoft.com/office/powerpoint/2010/main" val="202330563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5588" cy="6842125"/>
          </a:xfrm>
          <a:prstGeom prst="rect">
            <a:avLst/>
          </a:prstGeom>
          <a:solidFill>
            <a:schemeClr val="tx2"/>
          </a:solidFill>
          <a:ln>
            <a:noFill/>
          </a:ln>
        </p:spPr>
      </p:pic>
      <p:sp>
        <p:nvSpPr>
          <p:cNvPr id="135171" name="Rectangle 3"/>
          <p:cNvSpPr>
            <a:spLocks noGrp="1" noChangeArrowheads="1"/>
          </p:cNvSpPr>
          <p:nvPr>
            <p:ph type="title"/>
          </p:nvPr>
        </p:nvSpPr>
        <p:spPr/>
        <p:txBody>
          <a:bodyPr/>
          <a:lstStyle/>
          <a:p>
            <a:pPr algn="ctr" eaLnBrk="1" hangingPunct="1">
              <a:defRPr/>
            </a:pPr>
            <a:r>
              <a:rPr lang="en-US" altLang="en-US" sz="4000" dirty="0" smtClean="0">
                <a:solidFill>
                  <a:schemeClr val="tx2"/>
                </a:solidFill>
                <a:effectLst>
                  <a:outerShdw blurRad="38100" dist="38100" dir="2700000" algn="tl">
                    <a:srgbClr val="C0C0C0"/>
                  </a:outerShdw>
                </a:effectLst>
              </a:rPr>
              <a:t>What’s Different With PWS Water Rights?—</a:t>
            </a:r>
            <a:r>
              <a:rPr lang="en-US" altLang="en-US" sz="4000" dirty="0" smtClean="0">
                <a:solidFill>
                  <a:srgbClr val="FF0000"/>
                </a:solidFill>
                <a:effectLst>
                  <a:outerShdw blurRad="38100" dist="38100" dir="2700000" algn="tl">
                    <a:srgbClr val="C0C0C0"/>
                  </a:outerShdw>
                </a:effectLst>
              </a:rPr>
              <a:t>Proof</a:t>
            </a:r>
            <a:endParaRPr lang="en-US" altLang="en-US" sz="4000" dirty="0" smtClean="0">
              <a:solidFill>
                <a:schemeClr val="tx1"/>
              </a:solidFill>
              <a:effectLst>
                <a:outerShdw blurRad="38100" dist="38100" dir="2700000" algn="tl">
                  <a:srgbClr val="C0C0C0"/>
                </a:outerShdw>
              </a:effectLst>
            </a:endParaRPr>
          </a:p>
        </p:txBody>
      </p:sp>
      <p:sp>
        <p:nvSpPr>
          <p:cNvPr id="3" name="Text Placeholder 2"/>
          <p:cNvSpPr>
            <a:spLocks noGrp="1"/>
          </p:cNvSpPr>
          <p:nvPr>
            <p:ph type="body" idx="1"/>
          </p:nvPr>
        </p:nvSpPr>
        <p:spPr>
          <a:xfrm>
            <a:off x="381000" y="1752600"/>
            <a:ext cx="3962400" cy="422274"/>
          </a:xfrm>
          <a:solidFill>
            <a:schemeClr val="tx2"/>
          </a:solidFill>
        </p:spPr>
        <p:txBody>
          <a:bodyPr/>
          <a:lstStyle/>
          <a:p>
            <a:pPr algn="ctr"/>
            <a:r>
              <a:rPr lang="en-US" dirty="0" smtClean="0">
                <a:solidFill>
                  <a:schemeClr val="bg1"/>
                </a:solidFill>
              </a:rPr>
              <a:t>Historically</a:t>
            </a:r>
            <a:endParaRPr lang="en-US" dirty="0">
              <a:solidFill>
                <a:schemeClr val="bg1"/>
              </a:solidFill>
            </a:endParaRPr>
          </a:p>
        </p:txBody>
      </p:sp>
      <p:sp>
        <p:nvSpPr>
          <p:cNvPr id="26630" name="Rectangle 4"/>
          <p:cNvSpPr>
            <a:spLocks noGrp="1" noChangeArrowheads="1"/>
          </p:cNvSpPr>
          <p:nvPr>
            <p:ph sz="half" idx="2"/>
          </p:nvPr>
        </p:nvSpPr>
        <p:spPr>
          <a:xfrm>
            <a:off x="381000" y="2174874"/>
            <a:ext cx="3962400" cy="4302125"/>
          </a:xfrm>
        </p:spPr>
        <p:txBody>
          <a:bodyPr/>
          <a:lstStyle/>
          <a:p>
            <a:pPr marL="0" indent="0">
              <a:buNone/>
            </a:pPr>
            <a:r>
              <a:rPr lang="en-US" altLang="en-US" sz="2200" dirty="0" smtClean="0">
                <a:solidFill>
                  <a:schemeClr val="tx2"/>
                </a:solidFill>
              </a:rPr>
              <a:t>PWS proofs consisted of showing the capacity of the well.</a:t>
            </a:r>
          </a:p>
          <a:p>
            <a:pPr marL="1009650" lvl="1" indent="-609600"/>
            <a:r>
              <a:rPr lang="en-US" altLang="en-US" sz="2200" dirty="0" smtClean="0">
                <a:solidFill>
                  <a:schemeClr val="tx2"/>
                </a:solidFill>
              </a:rPr>
              <a:t>Example: water right was for 5 </a:t>
            </a:r>
            <a:r>
              <a:rPr lang="en-US" altLang="en-US" sz="2200" dirty="0" err="1" smtClean="0">
                <a:solidFill>
                  <a:schemeClr val="tx2"/>
                </a:solidFill>
              </a:rPr>
              <a:t>cfs</a:t>
            </a:r>
            <a:endParaRPr lang="en-US" altLang="en-US" sz="2200" dirty="0" smtClean="0">
              <a:solidFill>
                <a:schemeClr val="tx2"/>
              </a:solidFill>
            </a:endParaRPr>
          </a:p>
          <a:p>
            <a:pPr marL="1009650" lvl="1" indent="-609600"/>
            <a:r>
              <a:rPr lang="en-US" altLang="en-US" sz="2200" dirty="0" smtClean="0">
                <a:solidFill>
                  <a:schemeClr val="tx2"/>
                </a:solidFill>
              </a:rPr>
              <a:t>Drill well - install 5 </a:t>
            </a:r>
            <a:r>
              <a:rPr lang="en-US" altLang="en-US" sz="2200" dirty="0" err="1" smtClean="0">
                <a:solidFill>
                  <a:schemeClr val="tx2"/>
                </a:solidFill>
              </a:rPr>
              <a:t>cfs</a:t>
            </a:r>
            <a:r>
              <a:rPr lang="en-US" altLang="en-US" sz="2200" dirty="0" smtClean="0">
                <a:solidFill>
                  <a:schemeClr val="tx2"/>
                </a:solidFill>
              </a:rPr>
              <a:t> pump - submit proof.</a:t>
            </a:r>
          </a:p>
        </p:txBody>
      </p:sp>
      <p:sp>
        <p:nvSpPr>
          <p:cNvPr id="4" name="Text Placeholder 3"/>
          <p:cNvSpPr>
            <a:spLocks noGrp="1"/>
          </p:cNvSpPr>
          <p:nvPr>
            <p:ph type="body" sz="quarter" idx="3"/>
          </p:nvPr>
        </p:nvSpPr>
        <p:spPr>
          <a:xfrm>
            <a:off x="4572794" y="1752599"/>
            <a:ext cx="4190205" cy="422275"/>
          </a:xfrm>
          <a:solidFill>
            <a:schemeClr val="tx2"/>
          </a:solidFill>
        </p:spPr>
        <p:txBody>
          <a:bodyPr/>
          <a:lstStyle/>
          <a:p>
            <a:pPr algn="ctr"/>
            <a:r>
              <a:rPr lang="en-US" dirty="0" smtClean="0">
                <a:solidFill>
                  <a:schemeClr val="bg1"/>
                </a:solidFill>
              </a:rPr>
              <a:t>Presently</a:t>
            </a:r>
            <a:endParaRPr lang="en-US" dirty="0">
              <a:solidFill>
                <a:schemeClr val="bg1"/>
              </a:solidFill>
            </a:endParaRPr>
          </a:p>
        </p:txBody>
      </p:sp>
      <p:sp>
        <p:nvSpPr>
          <p:cNvPr id="8" name="Rectangle 7"/>
          <p:cNvSpPr/>
          <p:nvPr/>
        </p:nvSpPr>
        <p:spPr>
          <a:xfrm>
            <a:off x="7848600" y="5181600"/>
            <a:ext cx="10668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4"/>
          </p:nvPr>
        </p:nvSpPr>
        <p:spPr>
          <a:xfrm>
            <a:off x="4572794" y="2174874"/>
            <a:ext cx="4190205" cy="4302125"/>
          </a:xfrm>
        </p:spPr>
        <p:txBody>
          <a:bodyPr/>
          <a:lstStyle/>
          <a:p>
            <a:pPr marL="0" indent="0">
              <a:buNone/>
            </a:pPr>
            <a:r>
              <a:rPr lang="en-US" altLang="en-US" sz="2200" dirty="0" smtClean="0">
                <a:solidFill>
                  <a:schemeClr val="tx2"/>
                </a:solidFill>
              </a:rPr>
              <a:t>PWS </a:t>
            </a:r>
            <a:r>
              <a:rPr lang="en-US" altLang="en-US" sz="2200" dirty="0">
                <a:solidFill>
                  <a:schemeClr val="tx2"/>
                </a:solidFill>
              </a:rPr>
              <a:t>proof must show:</a:t>
            </a:r>
          </a:p>
          <a:p>
            <a:pPr marL="1009650" lvl="1" indent="-609600"/>
            <a:r>
              <a:rPr lang="en-US" altLang="en-US" sz="2200" dirty="0">
                <a:solidFill>
                  <a:schemeClr val="tx2"/>
                </a:solidFill>
              </a:rPr>
              <a:t>Capacity of well</a:t>
            </a:r>
          </a:p>
          <a:p>
            <a:pPr marL="1009650" lvl="1" indent="-609600"/>
            <a:r>
              <a:rPr lang="en-US" altLang="en-US" sz="2200" dirty="0">
                <a:solidFill>
                  <a:schemeClr val="tx2"/>
                </a:solidFill>
              </a:rPr>
              <a:t>An accounting of all water rights which include the well as one of its POD</a:t>
            </a:r>
          </a:p>
          <a:p>
            <a:pPr marL="1009650" lvl="1" indent="-609600"/>
            <a:r>
              <a:rPr lang="en-US" altLang="en-US" sz="2200" dirty="0">
                <a:solidFill>
                  <a:schemeClr val="tx2"/>
                </a:solidFill>
              </a:rPr>
              <a:t>A comparison of water use reported/diverted with quantity of water being proofed.</a:t>
            </a:r>
          </a:p>
          <a:p>
            <a:pPr marL="1009650" lvl="1" indent="-609600"/>
            <a:r>
              <a:rPr lang="en-US" altLang="en-US" sz="2200" dirty="0">
                <a:solidFill>
                  <a:schemeClr val="tx2"/>
                </a:solidFill>
              </a:rPr>
              <a:t>Service area not specific place of use.</a:t>
            </a:r>
          </a:p>
          <a:p>
            <a:endParaRPr lang="en-US" dirty="0"/>
          </a:p>
        </p:txBody>
      </p:sp>
    </p:spTree>
    <p:extLst>
      <p:ext uri="{BB962C8B-B14F-4D97-AF65-F5344CB8AC3E}">
        <p14:creationId xmlns:p14="http://schemas.microsoft.com/office/powerpoint/2010/main" val="72283826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p:cNvSpPr>
            <a:spLocks noGrp="1"/>
          </p:cNvSpPr>
          <p:nvPr>
            <p:ph type="ftr" sz="quarter" idx="11"/>
          </p:nvPr>
        </p:nvSpPr>
        <p:spPr>
          <a:noFill/>
        </p:spPr>
        <p:txBody>
          <a:bodyPr/>
          <a:lstStyle>
            <a:lvl1pPr eaLnBrk="0" hangingPunct="0">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eaLnBrk="0" hangingPunct="0">
              <a:spcBef>
                <a:spcPct val="20000"/>
              </a:spcBef>
              <a:buClr>
                <a:schemeClr val="tx1"/>
              </a:buClr>
              <a:buChar char="–"/>
              <a:defRPr sz="2800">
                <a:solidFill>
                  <a:schemeClr val="tx1"/>
                </a:solidFill>
                <a:latin typeface="Times New Roman" pitchFamily="18" charset="0"/>
              </a:defRPr>
            </a:lvl2pPr>
            <a:lvl3pPr marL="1143000" indent="-228600" eaLnBrk="0" hangingPunct="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tx1"/>
              </a:buClr>
              <a:buChar char="–"/>
              <a:defRPr sz="2000">
                <a:solidFill>
                  <a:schemeClr val="tx1"/>
                </a:solidFill>
                <a:latin typeface="Times New Roman" pitchFamily="18" charset="0"/>
              </a:defRPr>
            </a:lvl4pPr>
            <a:lvl5pPr marL="2057400" indent="-228600"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eaLnBrk="1" hangingPunct="1">
              <a:lnSpc>
                <a:spcPct val="100000"/>
              </a:lnSpc>
              <a:spcBef>
                <a:spcPct val="0"/>
              </a:spcBef>
              <a:buClrTx/>
              <a:buSzTx/>
              <a:buFontTx/>
              <a:buNone/>
            </a:pPr>
            <a:r>
              <a:rPr lang="en-US" altLang="en-US" sz="1400" smtClean="0">
                <a:solidFill>
                  <a:srgbClr val="000000"/>
                </a:solidFill>
              </a:rPr>
              <a:t>Surveying principles</a:t>
            </a:r>
          </a:p>
        </p:txBody>
      </p:sp>
      <p:sp>
        <p:nvSpPr>
          <p:cNvPr id="6" name="Slide Number Placeholder 5"/>
          <p:cNvSpPr>
            <a:spLocks noGrp="1"/>
          </p:cNvSpPr>
          <p:nvPr>
            <p:ph type="sldNum" sz="quarter" idx="12"/>
          </p:nvPr>
        </p:nvSpPr>
        <p:spPr/>
        <p:txBody>
          <a:bodyPr/>
          <a:lstStyle/>
          <a:p>
            <a:pPr lvl="1">
              <a:defRPr/>
            </a:pPr>
            <a:fld id="{DA9BF23C-1432-40FB-87E8-75173F2F65DD}" type="slidenum">
              <a:rPr lang="en-US" altLang="en-US">
                <a:solidFill>
                  <a:srgbClr val="000000"/>
                </a:solidFill>
              </a:rPr>
              <a:pPr lvl="1">
                <a:defRPr/>
              </a:pPr>
              <a:t>13</a:t>
            </a:fld>
            <a:endParaRPr lang="en-US" altLang="en-US">
              <a:solidFill>
                <a:srgbClr val="000000"/>
              </a:solidFill>
              <a:latin typeface="Times New Roman" pitchFamily="18" charset="0"/>
            </a:endParaRPr>
          </a:p>
        </p:txBody>
      </p:sp>
      <p:pic>
        <p:nvPicPr>
          <p:cNvPr id="2765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938"/>
            <a:ext cx="9145588"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7848600" y="5181600"/>
            <a:ext cx="10668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653" name="cUHFitk2X84?version=3&amp;hl=en_US&amp;rel=0"/>
          <p:cNvPicPr>
            <a:picLocks noRot="1" noChangeAspect="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508794" y="457200"/>
            <a:ext cx="8128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646207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4"/>
          <p:cNvSpPr>
            <a:spLocks noGrp="1"/>
          </p:cNvSpPr>
          <p:nvPr>
            <p:ph type="ftr" sz="quarter" idx="11"/>
          </p:nvPr>
        </p:nvSpPr>
        <p:spPr>
          <a:noFill/>
        </p:spPr>
        <p:txBody>
          <a:bodyPr/>
          <a:lstStyle>
            <a:lvl1pPr eaLnBrk="0" hangingPunct="0">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eaLnBrk="0" hangingPunct="0">
              <a:spcBef>
                <a:spcPct val="20000"/>
              </a:spcBef>
              <a:buClr>
                <a:schemeClr val="tx1"/>
              </a:buClr>
              <a:buChar char="–"/>
              <a:defRPr sz="2800">
                <a:solidFill>
                  <a:schemeClr val="tx1"/>
                </a:solidFill>
                <a:latin typeface="Times New Roman" pitchFamily="18" charset="0"/>
              </a:defRPr>
            </a:lvl2pPr>
            <a:lvl3pPr marL="1143000" indent="-228600" eaLnBrk="0" hangingPunct="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tx1"/>
              </a:buClr>
              <a:buChar char="–"/>
              <a:defRPr sz="2000">
                <a:solidFill>
                  <a:schemeClr val="tx1"/>
                </a:solidFill>
                <a:latin typeface="Times New Roman" pitchFamily="18" charset="0"/>
              </a:defRPr>
            </a:lvl4pPr>
            <a:lvl5pPr marL="2057400" indent="-228600"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eaLnBrk="1" hangingPunct="1">
              <a:lnSpc>
                <a:spcPct val="100000"/>
              </a:lnSpc>
              <a:spcBef>
                <a:spcPct val="0"/>
              </a:spcBef>
              <a:buClrTx/>
              <a:buSzTx/>
              <a:buFontTx/>
              <a:buNone/>
            </a:pPr>
            <a:r>
              <a:rPr lang="en-US" altLang="en-US" sz="1400" smtClean="0">
                <a:solidFill>
                  <a:srgbClr val="000000"/>
                </a:solidFill>
              </a:rPr>
              <a:t>Surveying principles</a:t>
            </a:r>
          </a:p>
        </p:txBody>
      </p:sp>
      <p:sp>
        <p:nvSpPr>
          <p:cNvPr id="6" name="Slide Number Placeholder 5"/>
          <p:cNvSpPr>
            <a:spLocks noGrp="1"/>
          </p:cNvSpPr>
          <p:nvPr>
            <p:ph type="sldNum" sz="quarter" idx="12"/>
          </p:nvPr>
        </p:nvSpPr>
        <p:spPr/>
        <p:txBody>
          <a:bodyPr/>
          <a:lstStyle/>
          <a:p>
            <a:pPr lvl="1">
              <a:defRPr/>
            </a:pPr>
            <a:fld id="{0E79DC31-90A5-454C-B384-A966AF283EF3}" type="slidenum">
              <a:rPr lang="en-US" altLang="en-US">
                <a:solidFill>
                  <a:srgbClr val="000000"/>
                </a:solidFill>
              </a:rPr>
              <a:pPr lvl="1">
                <a:defRPr/>
              </a:pPr>
              <a:t>14</a:t>
            </a:fld>
            <a:endParaRPr lang="en-US" altLang="en-US">
              <a:solidFill>
                <a:srgbClr val="000000"/>
              </a:solidFill>
              <a:latin typeface="Times New Roman" pitchFamily="18" charset="0"/>
            </a:endParaRPr>
          </a:p>
        </p:txBody>
      </p:sp>
      <p:pic>
        <p:nvPicPr>
          <p:cNvPr id="286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5588"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1" name="Rectangle 3"/>
          <p:cNvSpPr>
            <a:spLocks noGrp="1" noChangeArrowheads="1"/>
          </p:cNvSpPr>
          <p:nvPr>
            <p:ph type="title"/>
          </p:nvPr>
        </p:nvSpPr>
        <p:spPr>
          <a:xfrm>
            <a:off x="457200" y="533400"/>
            <a:ext cx="8229600" cy="884238"/>
          </a:xfrm>
        </p:spPr>
        <p:txBody>
          <a:bodyPr/>
          <a:lstStyle/>
          <a:p>
            <a:pPr algn="ctr" eaLnBrk="1" hangingPunct="1">
              <a:defRPr/>
            </a:pPr>
            <a:r>
              <a:rPr lang="en-US" altLang="en-US" sz="4000" dirty="0" smtClean="0">
                <a:solidFill>
                  <a:schemeClr val="tx2"/>
                </a:solidFill>
                <a:effectLst>
                  <a:outerShdw blurRad="38100" dist="38100" dir="2700000" algn="tl">
                    <a:srgbClr val="C0C0C0"/>
                  </a:outerShdw>
                </a:effectLst>
              </a:rPr>
              <a:t>What’s Different With PWS Water Rights?—</a:t>
            </a:r>
            <a:r>
              <a:rPr lang="en-US" altLang="en-US" sz="4000" dirty="0" smtClean="0">
                <a:solidFill>
                  <a:srgbClr val="FF0000"/>
                </a:solidFill>
                <a:effectLst>
                  <a:outerShdw blurRad="38100" dist="38100" dir="2700000" algn="tl">
                    <a:srgbClr val="C0C0C0"/>
                  </a:outerShdw>
                </a:effectLst>
              </a:rPr>
              <a:t>Proof </a:t>
            </a:r>
            <a:r>
              <a:rPr lang="en-US" altLang="en-US" sz="2800" dirty="0" smtClean="0">
                <a:solidFill>
                  <a:srgbClr val="FF0000"/>
                </a:solidFill>
                <a:effectLst>
                  <a:outerShdw blurRad="38100" dist="38100" dir="2700000" algn="tl">
                    <a:srgbClr val="C0C0C0"/>
                  </a:outerShdw>
                </a:effectLst>
              </a:rPr>
              <a:t>(Example)</a:t>
            </a:r>
            <a:endParaRPr lang="en-US" altLang="en-US" sz="2800" dirty="0" smtClean="0">
              <a:solidFill>
                <a:schemeClr val="tx1"/>
              </a:solidFill>
              <a:effectLst>
                <a:outerShdw blurRad="38100" dist="38100" dir="2700000" algn="tl">
                  <a:srgbClr val="C0C0C0"/>
                </a:outerShdw>
              </a:effectLst>
            </a:endParaRPr>
          </a:p>
        </p:txBody>
      </p:sp>
      <p:sp>
        <p:nvSpPr>
          <p:cNvPr id="14342" name="Rectangle 4"/>
          <p:cNvSpPr>
            <a:spLocks noGrp="1" noChangeArrowheads="1"/>
          </p:cNvSpPr>
          <p:nvPr>
            <p:ph type="body" idx="1"/>
          </p:nvPr>
        </p:nvSpPr>
        <p:spPr>
          <a:xfrm>
            <a:off x="381000" y="1752600"/>
            <a:ext cx="8382000" cy="4724400"/>
          </a:xfrm>
        </p:spPr>
        <p:txBody>
          <a:bodyPr/>
          <a:lstStyle/>
          <a:p>
            <a:pPr marL="609600" indent="-609600">
              <a:defRPr/>
            </a:pPr>
            <a:r>
              <a:rPr lang="en-US" altLang="en-US" sz="2800" dirty="0" smtClean="0">
                <a:solidFill>
                  <a:schemeClr val="tx2"/>
                </a:solidFill>
              </a:rPr>
              <a:t>City has 2 water rights with right to divert 4 </a:t>
            </a:r>
            <a:r>
              <a:rPr lang="en-US" altLang="en-US" sz="2800" dirty="0" err="1" smtClean="0">
                <a:solidFill>
                  <a:schemeClr val="tx2"/>
                </a:solidFill>
              </a:rPr>
              <a:t>cfs</a:t>
            </a:r>
            <a:r>
              <a:rPr lang="en-US" altLang="en-US" sz="2800" dirty="0" smtClean="0">
                <a:solidFill>
                  <a:schemeClr val="tx2"/>
                </a:solidFill>
              </a:rPr>
              <a:t> and 5 </a:t>
            </a:r>
            <a:r>
              <a:rPr lang="en-US" altLang="en-US" sz="2800" dirty="0" err="1" smtClean="0">
                <a:solidFill>
                  <a:schemeClr val="tx2"/>
                </a:solidFill>
              </a:rPr>
              <a:t>cfs</a:t>
            </a:r>
            <a:r>
              <a:rPr lang="en-US" altLang="en-US" sz="2800" dirty="0" smtClean="0">
                <a:solidFill>
                  <a:schemeClr val="tx2"/>
                </a:solidFill>
              </a:rPr>
              <a:t> totaling 6500 ac-feet volume. </a:t>
            </a:r>
          </a:p>
          <a:p>
            <a:pPr marL="609600" indent="-609600">
              <a:defRPr/>
            </a:pPr>
            <a:r>
              <a:rPr lang="en-US" altLang="en-US" sz="2800" dirty="0" smtClean="0">
                <a:solidFill>
                  <a:schemeClr val="tx2"/>
                </a:solidFill>
              </a:rPr>
              <a:t>Well capacities: Well A= 6 </a:t>
            </a:r>
            <a:r>
              <a:rPr lang="en-US" altLang="en-US" sz="2800" dirty="0" err="1" smtClean="0">
                <a:solidFill>
                  <a:schemeClr val="tx2"/>
                </a:solidFill>
              </a:rPr>
              <a:t>cfs</a:t>
            </a:r>
            <a:r>
              <a:rPr lang="en-US" altLang="en-US" sz="2800" dirty="0" smtClean="0">
                <a:solidFill>
                  <a:schemeClr val="tx2"/>
                </a:solidFill>
              </a:rPr>
              <a:t>; Well B= 5 </a:t>
            </a:r>
            <a:r>
              <a:rPr lang="en-US" altLang="en-US" sz="2800" dirty="0" err="1" smtClean="0">
                <a:solidFill>
                  <a:schemeClr val="tx2"/>
                </a:solidFill>
              </a:rPr>
              <a:t>cfs</a:t>
            </a:r>
            <a:r>
              <a:rPr lang="en-US" altLang="en-US" sz="2800" dirty="0" smtClean="0">
                <a:solidFill>
                  <a:schemeClr val="tx2"/>
                </a:solidFill>
              </a:rPr>
              <a:t>.</a:t>
            </a:r>
          </a:p>
          <a:p>
            <a:pPr marL="609600" indent="-609600">
              <a:buClr>
                <a:srgbClr val="000000"/>
              </a:buClr>
              <a:defRPr/>
            </a:pPr>
            <a:r>
              <a:rPr lang="en-US" altLang="en-US" sz="2800" dirty="0" smtClean="0">
                <a:solidFill>
                  <a:schemeClr val="tx2"/>
                </a:solidFill>
              </a:rPr>
              <a:t>2 </a:t>
            </a:r>
            <a:r>
              <a:rPr lang="en-US" altLang="en-US" sz="2800" dirty="0">
                <a:solidFill>
                  <a:schemeClr val="tx2"/>
                </a:solidFill>
              </a:rPr>
              <a:t>wells -water </a:t>
            </a:r>
            <a:r>
              <a:rPr lang="en-US" altLang="en-US" sz="2800" dirty="0" smtClean="0">
                <a:solidFill>
                  <a:schemeClr val="tx2"/>
                </a:solidFill>
              </a:rPr>
              <a:t>reporting </a:t>
            </a:r>
            <a:r>
              <a:rPr lang="en-US" altLang="en-US" sz="2800" dirty="0">
                <a:solidFill>
                  <a:schemeClr val="tx2"/>
                </a:solidFill>
              </a:rPr>
              <a:t>info. diversion equals 2000 ac-feet </a:t>
            </a:r>
            <a:r>
              <a:rPr lang="en-US" altLang="en-US" sz="2800" dirty="0" smtClean="0">
                <a:solidFill>
                  <a:schemeClr val="tx2"/>
                </a:solidFill>
              </a:rPr>
              <a:t>annually.</a:t>
            </a:r>
          </a:p>
          <a:p>
            <a:pPr marL="609600" indent="-609600">
              <a:defRPr/>
            </a:pPr>
            <a:r>
              <a:rPr lang="en-US" altLang="en-US" sz="2800" dirty="0" smtClean="0">
                <a:solidFill>
                  <a:schemeClr val="tx2"/>
                </a:solidFill>
              </a:rPr>
              <a:t>City buys farmer’s 600 ac-feet WR and files municipal change application to divert water from city’s 2 wells.</a:t>
            </a:r>
          </a:p>
          <a:p>
            <a:pPr marL="609600" indent="-609600">
              <a:defRPr/>
            </a:pPr>
            <a:r>
              <a:rPr lang="en-US" altLang="en-US" sz="2800" dirty="0" smtClean="0">
                <a:solidFill>
                  <a:schemeClr val="accent5"/>
                </a:solidFill>
              </a:rPr>
              <a:t>When city files proof what can be certificated?</a:t>
            </a:r>
          </a:p>
          <a:p>
            <a:pPr marL="609600" indent="-609600">
              <a:defRPr/>
            </a:pPr>
            <a:r>
              <a:rPr lang="en-US" altLang="en-US" sz="2800" dirty="0" smtClean="0">
                <a:solidFill>
                  <a:schemeClr val="accent2"/>
                </a:solidFill>
              </a:rPr>
              <a:t>Answer = Nothing – 0 ac-feet.</a:t>
            </a:r>
          </a:p>
          <a:p>
            <a:pPr marL="609600" indent="-609600">
              <a:defRPr/>
            </a:pPr>
            <a:endParaRPr lang="en-US" altLang="en-US" sz="2800" dirty="0" smtClean="0"/>
          </a:p>
          <a:p>
            <a:pPr marL="0" indent="0">
              <a:buFont typeface="Wingdings" pitchFamily="2" charset="2"/>
              <a:buNone/>
              <a:defRPr/>
            </a:pPr>
            <a:endParaRPr lang="en-US" altLang="en-US" sz="2800" dirty="0" smtClean="0"/>
          </a:p>
        </p:txBody>
      </p:sp>
      <p:sp>
        <p:nvSpPr>
          <p:cNvPr id="7" name="Rectangle 6"/>
          <p:cNvSpPr/>
          <p:nvPr/>
        </p:nvSpPr>
        <p:spPr>
          <a:xfrm>
            <a:off x="7848600" y="5181600"/>
            <a:ext cx="10668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07872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42">
                                            <p:txEl>
                                              <p:pRg st="4" end="4"/>
                                            </p:txEl>
                                          </p:spTgt>
                                        </p:tgtEl>
                                        <p:attrNameLst>
                                          <p:attrName>style.visibility</p:attrName>
                                        </p:attrNameLst>
                                      </p:cBhvr>
                                      <p:to>
                                        <p:strVal val="visible"/>
                                      </p:to>
                                    </p:set>
                                    <p:anim calcmode="lin" valueType="num">
                                      <p:cBhvr additive="base">
                                        <p:cTn id="7" dur="500" fill="hold"/>
                                        <p:tgtEl>
                                          <p:spTgt spid="1434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4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342">
                                            <p:txEl>
                                              <p:pRg st="5" end="5"/>
                                            </p:txEl>
                                          </p:spTgt>
                                        </p:tgtEl>
                                        <p:attrNameLst>
                                          <p:attrName>style.visibility</p:attrName>
                                        </p:attrNameLst>
                                      </p:cBhvr>
                                      <p:to>
                                        <p:strVal val="visible"/>
                                      </p:to>
                                    </p:set>
                                    <p:anim calcmode="lin" valueType="num">
                                      <p:cBhvr additive="base">
                                        <p:cTn id="13" dur="500" fill="hold"/>
                                        <p:tgtEl>
                                          <p:spTgt spid="14342">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4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noFill/>
        </p:spPr>
        <p:txBody>
          <a:bodyPr/>
          <a:lstStyle>
            <a:lvl1pPr eaLnBrk="0" hangingPunct="0">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eaLnBrk="0" hangingPunct="0">
              <a:spcBef>
                <a:spcPct val="20000"/>
              </a:spcBef>
              <a:buClr>
                <a:schemeClr val="tx1"/>
              </a:buClr>
              <a:buChar char="–"/>
              <a:defRPr sz="2800">
                <a:solidFill>
                  <a:schemeClr val="tx1"/>
                </a:solidFill>
                <a:latin typeface="Times New Roman" pitchFamily="18" charset="0"/>
              </a:defRPr>
            </a:lvl2pPr>
            <a:lvl3pPr marL="1143000" indent="-228600" eaLnBrk="0" hangingPunct="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tx1"/>
              </a:buClr>
              <a:buChar char="–"/>
              <a:defRPr sz="2000">
                <a:solidFill>
                  <a:schemeClr val="tx1"/>
                </a:solidFill>
                <a:latin typeface="Times New Roman" pitchFamily="18" charset="0"/>
              </a:defRPr>
            </a:lvl4pPr>
            <a:lvl5pPr marL="2057400" indent="-228600"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eaLnBrk="1" hangingPunct="1">
              <a:lnSpc>
                <a:spcPct val="100000"/>
              </a:lnSpc>
              <a:spcBef>
                <a:spcPct val="0"/>
              </a:spcBef>
              <a:buClrTx/>
              <a:buSzTx/>
              <a:buFontTx/>
              <a:buNone/>
            </a:pPr>
            <a:r>
              <a:rPr lang="en-US" altLang="en-US" sz="1400" smtClean="0">
                <a:solidFill>
                  <a:srgbClr val="000000"/>
                </a:solidFill>
              </a:rPr>
              <a:t>Surveying principles</a:t>
            </a:r>
          </a:p>
        </p:txBody>
      </p:sp>
      <p:sp>
        <p:nvSpPr>
          <p:cNvPr id="6" name="Slide Number Placeholder 5"/>
          <p:cNvSpPr>
            <a:spLocks noGrp="1"/>
          </p:cNvSpPr>
          <p:nvPr>
            <p:ph type="sldNum" sz="quarter" idx="12"/>
          </p:nvPr>
        </p:nvSpPr>
        <p:spPr/>
        <p:txBody>
          <a:bodyPr/>
          <a:lstStyle/>
          <a:p>
            <a:pPr lvl="1">
              <a:defRPr/>
            </a:pPr>
            <a:fld id="{7661FEB9-32EC-4650-8ADC-E6478DDD1E13}" type="slidenum">
              <a:rPr lang="en-US" altLang="en-US">
                <a:solidFill>
                  <a:srgbClr val="000000"/>
                </a:solidFill>
              </a:rPr>
              <a:pPr lvl="1">
                <a:defRPr/>
              </a:pPr>
              <a:t>15</a:t>
            </a:fld>
            <a:endParaRPr lang="en-US" altLang="en-US">
              <a:solidFill>
                <a:srgbClr val="000000"/>
              </a:solidFill>
              <a:latin typeface="Times New Roman" pitchFamily="18" charset="0"/>
            </a:endParaRPr>
          </a:p>
        </p:txBody>
      </p:sp>
      <p:pic>
        <p:nvPicPr>
          <p:cNvPr id="297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5588"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1" name="Rectangle 3"/>
          <p:cNvSpPr>
            <a:spLocks noGrp="1" noChangeArrowheads="1"/>
          </p:cNvSpPr>
          <p:nvPr>
            <p:ph type="title"/>
          </p:nvPr>
        </p:nvSpPr>
        <p:spPr>
          <a:xfrm>
            <a:off x="685800" y="381000"/>
            <a:ext cx="8080375" cy="1143000"/>
          </a:xfrm>
        </p:spPr>
        <p:txBody>
          <a:bodyPr/>
          <a:lstStyle/>
          <a:p>
            <a:pPr algn="ctr" eaLnBrk="1" hangingPunct="1">
              <a:defRPr/>
            </a:pPr>
            <a:r>
              <a:rPr lang="en-US" altLang="en-US" sz="4000" dirty="0" smtClean="0">
                <a:solidFill>
                  <a:schemeClr val="tx2"/>
                </a:solidFill>
                <a:effectLst>
                  <a:outerShdw blurRad="38100" dist="38100" dir="2700000" algn="tl">
                    <a:srgbClr val="C0C0C0"/>
                  </a:outerShdw>
                </a:effectLst>
              </a:rPr>
              <a:t>PWS Proof </a:t>
            </a:r>
            <a:r>
              <a:rPr lang="en-US" altLang="en-US" sz="2800" dirty="0" smtClean="0">
                <a:solidFill>
                  <a:schemeClr val="tx2"/>
                </a:solidFill>
                <a:effectLst>
                  <a:outerShdw blurRad="38100" dist="38100" dir="2700000" algn="tl">
                    <a:srgbClr val="C0C0C0"/>
                  </a:outerShdw>
                </a:effectLst>
              </a:rPr>
              <a:t>(Example)</a:t>
            </a:r>
            <a:br>
              <a:rPr lang="en-US" altLang="en-US" sz="2800" dirty="0" smtClean="0">
                <a:solidFill>
                  <a:schemeClr val="tx2"/>
                </a:solidFill>
                <a:effectLst>
                  <a:outerShdw blurRad="38100" dist="38100" dir="2700000" algn="tl">
                    <a:srgbClr val="C0C0C0"/>
                  </a:outerShdw>
                </a:effectLst>
              </a:rPr>
            </a:br>
            <a:endParaRPr lang="en-US" altLang="en-US" sz="2800" dirty="0" smtClean="0">
              <a:solidFill>
                <a:schemeClr val="tx2"/>
              </a:solidFill>
              <a:effectLst>
                <a:outerShdw blurRad="38100" dist="38100" dir="2700000" algn="tl">
                  <a:srgbClr val="C0C0C0"/>
                </a:outerShdw>
              </a:effectLst>
            </a:endParaRPr>
          </a:p>
        </p:txBody>
      </p:sp>
      <p:sp>
        <p:nvSpPr>
          <p:cNvPr id="14342" name="Rectangle 4"/>
          <p:cNvSpPr>
            <a:spLocks noGrp="1" noChangeArrowheads="1"/>
          </p:cNvSpPr>
          <p:nvPr>
            <p:ph type="body" idx="1"/>
          </p:nvPr>
        </p:nvSpPr>
        <p:spPr>
          <a:xfrm>
            <a:off x="381000" y="1752600"/>
            <a:ext cx="7772400" cy="4114800"/>
          </a:xfrm>
        </p:spPr>
        <p:txBody>
          <a:bodyPr/>
          <a:lstStyle/>
          <a:p>
            <a:pPr marL="609600" indent="-609600">
              <a:defRPr/>
            </a:pPr>
            <a:endParaRPr lang="en-US" altLang="en-US" sz="2800" dirty="0" smtClean="0"/>
          </a:p>
          <a:p>
            <a:pPr marL="0" indent="0">
              <a:buFont typeface="Wingdings" pitchFamily="2" charset="2"/>
              <a:buNone/>
              <a:defRPr/>
            </a:pPr>
            <a:endParaRPr lang="en-US" altLang="en-US" sz="2800" dirty="0" smtClean="0"/>
          </a:p>
        </p:txBody>
      </p:sp>
      <p:pic>
        <p:nvPicPr>
          <p:cNvPr id="2970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143000"/>
            <a:ext cx="537845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7848600" y="5181600"/>
            <a:ext cx="10668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415034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5588"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1" name="Rectangle 3"/>
          <p:cNvSpPr>
            <a:spLocks noGrp="1" noChangeArrowheads="1"/>
          </p:cNvSpPr>
          <p:nvPr>
            <p:ph type="title"/>
          </p:nvPr>
        </p:nvSpPr>
        <p:spPr/>
        <p:txBody>
          <a:bodyPr/>
          <a:lstStyle/>
          <a:p>
            <a:pPr algn="ctr" eaLnBrk="1" hangingPunct="1">
              <a:defRPr/>
            </a:pPr>
            <a:r>
              <a:rPr lang="en-US" altLang="en-US" sz="4000" dirty="0" smtClean="0">
                <a:solidFill>
                  <a:schemeClr val="tx2"/>
                </a:solidFill>
                <a:effectLst>
                  <a:outerShdw blurRad="38100" dist="38100" dir="2700000" algn="tl">
                    <a:srgbClr val="C0C0C0"/>
                  </a:outerShdw>
                </a:effectLst>
              </a:rPr>
              <a:t>PWS Service Area </a:t>
            </a:r>
            <a:r>
              <a:rPr lang="en-US" altLang="en-US" sz="2800" dirty="0" smtClean="0">
                <a:solidFill>
                  <a:schemeClr val="tx1"/>
                </a:solidFill>
                <a:effectLst>
                  <a:outerShdw blurRad="38100" dist="38100" dir="2700000" algn="tl">
                    <a:srgbClr val="C0C0C0"/>
                  </a:outerShdw>
                </a:effectLst>
              </a:rPr>
              <a:t/>
            </a:r>
            <a:br>
              <a:rPr lang="en-US" altLang="en-US" sz="2800" dirty="0" smtClean="0">
                <a:solidFill>
                  <a:schemeClr val="tx1"/>
                </a:solidFill>
                <a:effectLst>
                  <a:outerShdw blurRad="38100" dist="38100" dir="2700000" algn="tl">
                    <a:srgbClr val="C0C0C0"/>
                  </a:outerShdw>
                </a:effectLst>
              </a:rPr>
            </a:br>
            <a:endParaRPr lang="en-US" altLang="en-US" sz="2800" dirty="0" smtClean="0">
              <a:solidFill>
                <a:schemeClr val="tx1"/>
              </a:solidFill>
              <a:effectLst>
                <a:outerShdw blurRad="38100" dist="38100" dir="2700000" algn="tl">
                  <a:srgbClr val="C0C0C0"/>
                </a:outerShdw>
              </a:effectLst>
            </a:endParaRPr>
          </a:p>
        </p:txBody>
      </p:sp>
      <p:sp>
        <p:nvSpPr>
          <p:cNvPr id="14342" name="Rectangle 4"/>
          <p:cNvSpPr>
            <a:spLocks noGrp="1" noChangeArrowheads="1"/>
          </p:cNvSpPr>
          <p:nvPr>
            <p:ph sz="half" idx="1"/>
          </p:nvPr>
        </p:nvSpPr>
        <p:spPr>
          <a:xfrm>
            <a:off x="457200" y="1447800"/>
            <a:ext cx="4038600" cy="4678363"/>
          </a:xfrm>
        </p:spPr>
        <p:txBody>
          <a:bodyPr/>
          <a:lstStyle/>
          <a:p>
            <a:pPr marL="0" indent="0">
              <a:buNone/>
              <a:defRPr/>
            </a:pPr>
            <a:r>
              <a:rPr lang="en-US" altLang="en-US" sz="2400" dirty="0" smtClean="0">
                <a:solidFill>
                  <a:schemeClr val="tx2"/>
                </a:solidFill>
              </a:rPr>
              <a:t>The geographic area wherein </a:t>
            </a:r>
          </a:p>
          <a:p>
            <a:pPr marL="0" indent="0">
              <a:buNone/>
              <a:defRPr/>
            </a:pPr>
            <a:r>
              <a:rPr lang="en-US" altLang="en-US" sz="2400" dirty="0" smtClean="0">
                <a:solidFill>
                  <a:schemeClr val="tx2"/>
                </a:solidFill>
              </a:rPr>
              <a:t>a PWS agrees to serve water.</a:t>
            </a:r>
          </a:p>
          <a:p>
            <a:pPr marL="609600" indent="-609600">
              <a:defRPr/>
            </a:pPr>
            <a:endParaRPr lang="en-US" altLang="en-US" sz="2800" dirty="0"/>
          </a:p>
          <a:p>
            <a:pPr marL="609600" indent="-609600">
              <a:defRPr/>
            </a:pPr>
            <a:endParaRPr lang="en-US" altLang="en-US" sz="2800" dirty="0" smtClean="0"/>
          </a:p>
          <a:p>
            <a:pPr marL="0" indent="0">
              <a:buFont typeface="Wingdings" pitchFamily="2" charset="2"/>
              <a:buNone/>
              <a:defRPr/>
            </a:pPr>
            <a:endParaRPr lang="en-US" altLang="en-US" sz="2800" dirty="0" smtClean="0"/>
          </a:p>
        </p:txBody>
      </p:sp>
      <p:sp>
        <p:nvSpPr>
          <p:cNvPr id="2" name="Content Placeholder 1"/>
          <p:cNvSpPr>
            <a:spLocks noGrp="1"/>
          </p:cNvSpPr>
          <p:nvPr>
            <p:ph sz="half" idx="2"/>
          </p:nvPr>
        </p:nvSpPr>
        <p:spPr>
          <a:xfrm>
            <a:off x="4572794" y="1447800"/>
            <a:ext cx="4233738" cy="4678363"/>
          </a:xfrm>
        </p:spPr>
        <p:txBody>
          <a:bodyPr/>
          <a:lstStyle/>
          <a:p>
            <a:pPr marL="0" indent="0">
              <a:buNone/>
            </a:pPr>
            <a:r>
              <a:rPr lang="en-US" altLang="en-US" sz="2400" dirty="0">
                <a:solidFill>
                  <a:schemeClr val="tx2"/>
                </a:solidFill>
              </a:rPr>
              <a:t>No Change Application is required if/when PWS expands its distribution facilities</a:t>
            </a:r>
            <a:endParaRPr lang="en-US" sz="2400" dirty="0">
              <a:solidFill>
                <a:schemeClr val="tx2"/>
              </a:solidFill>
            </a:endParaRPr>
          </a:p>
        </p:txBody>
      </p:sp>
      <p:sp>
        <p:nvSpPr>
          <p:cNvPr id="7" name="Rectangle 6"/>
          <p:cNvSpPr/>
          <p:nvPr/>
        </p:nvSpPr>
        <p:spPr>
          <a:xfrm>
            <a:off x="7848600" y="5181600"/>
            <a:ext cx="10668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C:\Documents and Settings\Administrator\Desktop\Photo Contests\Images\Water Rights\Scenic\Brett Dixon\Holmes2007 010a.JPG"/>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t="8478" b="6957"/>
          <a:stretch/>
        </p:blipFill>
        <p:spPr bwMode="auto">
          <a:xfrm>
            <a:off x="398128" y="3124201"/>
            <a:ext cx="8349332" cy="3247102"/>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50377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Administrator\Desktop\Photo Contests\Images\Water Rights\Scenic\Carl Mackley\Scenic (water)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562600"/>
            <a:ext cx="7772400" cy="1057275"/>
          </a:xfrm>
        </p:spPr>
        <p:txBody>
          <a:bodyPr/>
          <a:lstStyle/>
          <a:p>
            <a:r>
              <a:rPr lang="en-US" sz="3600" dirty="0" smtClean="0">
                <a:solidFill>
                  <a:schemeClr val="bg2">
                    <a:lumMod val="9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www.waterrights.utah.gov</a:t>
            </a:r>
            <a:endParaRPr lang="en-US" sz="3600" dirty="0">
              <a:solidFill>
                <a:schemeClr val="bg2">
                  <a:lumMod val="9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685800" y="3733800"/>
            <a:ext cx="7772400" cy="1828800"/>
          </a:xfrm>
        </p:spPr>
        <p:txBody>
          <a:bodyPr/>
          <a:lstStyle/>
          <a:p>
            <a:r>
              <a:rPr lang="en-US" i="1" dirty="0" smtClean="0">
                <a:solidFill>
                  <a:schemeClr val="bg1"/>
                </a:solidFill>
                <a:effectLst>
                  <a:outerShdw blurRad="38100" dist="38100" dir="2700000" algn="tl">
                    <a:srgbClr val="000000">
                      <a:alpha val="43137"/>
                    </a:srgbClr>
                  </a:outerShdw>
                </a:effectLst>
              </a:rPr>
              <a:t>Where to get more information</a:t>
            </a:r>
            <a:endParaRPr lang="en-US"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72195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Documents and Settings\Administrator\Desktop\Photo Contests\Images\Water Rights\Scenic\Kent Jones\Make the desert blossum as a ....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943600"/>
            <a:ext cx="7772400" cy="685800"/>
          </a:xfrm>
        </p:spPr>
        <p:txBody>
          <a:bodyPr/>
          <a:lstStyle/>
          <a:p>
            <a:pPr algn="r"/>
            <a:r>
              <a:rPr lang="en-US"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Questions?</a:t>
            </a:r>
            <a:endParaRPr lang="en-US"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320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2"/>
          <p:cNvSpPr>
            <a:spLocks noGrp="1"/>
          </p:cNvSpPr>
          <p:nvPr>
            <p:ph type="ftr" sz="quarter" idx="11"/>
          </p:nvPr>
        </p:nvSpPr>
        <p:spPr>
          <a:noFill/>
        </p:spPr>
        <p:txBody>
          <a:bodyPr/>
          <a:lstStyle>
            <a:lvl1pPr eaLnBrk="0" hangingPunct="0">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eaLnBrk="0" hangingPunct="0">
              <a:spcBef>
                <a:spcPct val="20000"/>
              </a:spcBef>
              <a:buClr>
                <a:schemeClr val="tx1"/>
              </a:buClr>
              <a:buChar char="–"/>
              <a:defRPr sz="2800">
                <a:solidFill>
                  <a:schemeClr val="tx1"/>
                </a:solidFill>
                <a:latin typeface="Times New Roman" pitchFamily="18" charset="0"/>
              </a:defRPr>
            </a:lvl2pPr>
            <a:lvl3pPr marL="1143000" indent="-228600" eaLnBrk="0" hangingPunct="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tx1"/>
              </a:buClr>
              <a:buChar char="–"/>
              <a:defRPr sz="2000">
                <a:solidFill>
                  <a:schemeClr val="tx1"/>
                </a:solidFill>
                <a:latin typeface="Times New Roman" pitchFamily="18" charset="0"/>
              </a:defRPr>
            </a:lvl4pPr>
            <a:lvl5pPr marL="2057400" indent="-228600"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eaLnBrk="1" hangingPunct="1">
              <a:lnSpc>
                <a:spcPct val="100000"/>
              </a:lnSpc>
              <a:spcBef>
                <a:spcPct val="0"/>
              </a:spcBef>
              <a:buClrTx/>
              <a:buSzTx/>
              <a:buFontTx/>
              <a:buNone/>
            </a:pPr>
            <a:r>
              <a:rPr lang="en-US" altLang="en-US" sz="1400" smtClean="0">
                <a:solidFill>
                  <a:srgbClr val="FFFFFF"/>
                </a:solidFill>
              </a:rPr>
              <a:t>Surveying principles</a:t>
            </a:r>
          </a:p>
        </p:txBody>
      </p:sp>
      <p:sp>
        <p:nvSpPr>
          <p:cNvPr id="7" name="Slide Number Placeholder 3"/>
          <p:cNvSpPr>
            <a:spLocks noGrp="1"/>
          </p:cNvSpPr>
          <p:nvPr>
            <p:ph type="sldNum" sz="quarter" idx="12"/>
          </p:nvPr>
        </p:nvSpPr>
        <p:spPr/>
        <p:txBody>
          <a:bodyPr/>
          <a:lstStyle/>
          <a:p>
            <a:pPr lvl="1">
              <a:defRPr/>
            </a:pPr>
            <a:fld id="{37F01EB3-07FF-4106-AC49-A9DCAA70E435}" type="slidenum">
              <a:rPr lang="en-US" altLang="en-US">
                <a:solidFill>
                  <a:srgbClr val="FFFFFF"/>
                </a:solidFill>
              </a:rPr>
              <a:pPr lvl="1">
                <a:defRPr/>
              </a:pPr>
              <a:t>2</a:t>
            </a:fld>
            <a:endParaRPr lang="en-US" altLang="en-US">
              <a:solidFill>
                <a:srgbClr val="FFFFFF"/>
              </a:solidFill>
              <a:latin typeface="Times New Roman" pitchFamily="18" charset="0"/>
            </a:endParaRPr>
          </a:p>
        </p:txBody>
      </p:sp>
      <p:pic>
        <p:nvPicPr>
          <p:cNvPr id="1638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1070"/>
          <a:stretch/>
        </p:blipFill>
        <p:spPr bwMode="auto">
          <a:xfrm>
            <a:off x="76200" y="0"/>
            <a:ext cx="8991600" cy="6039072"/>
          </a:xfrm>
          <a:prstGeom prst="rect">
            <a:avLst/>
          </a:prstGeom>
          <a:noFill/>
          <a:ln w="762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0" name="Text Box 5"/>
          <p:cNvSpPr txBox="1">
            <a:spLocks/>
          </p:cNvSpPr>
          <p:nvPr/>
        </p:nvSpPr>
        <p:spPr bwMode="auto">
          <a:xfrm>
            <a:off x="193674" y="6248400"/>
            <a:ext cx="8748713" cy="452432"/>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296" tIns="41148" rIns="82296" bIns="41148">
            <a:spAutoFit/>
          </a:bodyPr>
          <a:lstStyle>
            <a:lvl1pPr defTabSz="822325" eaLnBrk="0" hangingPunct="0">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defTabSz="822325" eaLnBrk="0" hangingPunct="0">
              <a:spcBef>
                <a:spcPct val="20000"/>
              </a:spcBef>
              <a:buClr>
                <a:schemeClr val="tx1"/>
              </a:buClr>
              <a:buChar char="–"/>
              <a:defRPr sz="2800">
                <a:solidFill>
                  <a:schemeClr val="tx1"/>
                </a:solidFill>
                <a:latin typeface="Times New Roman" pitchFamily="18" charset="0"/>
              </a:defRPr>
            </a:lvl2pPr>
            <a:lvl3pPr marL="1143000" indent="-228600" defTabSz="822325" eaLnBrk="0" hangingPunct="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defTabSz="822325" eaLnBrk="0" hangingPunct="0">
              <a:spcBef>
                <a:spcPct val="20000"/>
              </a:spcBef>
              <a:buClr>
                <a:schemeClr val="tx1"/>
              </a:buClr>
              <a:buChar char="–"/>
              <a:defRPr sz="2000">
                <a:solidFill>
                  <a:schemeClr val="tx1"/>
                </a:solidFill>
                <a:latin typeface="Times New Roman" pitchFamily="18" charset="0"/>
              </a:defRPr>
            </a:lvl4pPr>
            <a:lvl5pPr marL="2057400" indent="-228600" defTabSz="822325" eaLnBrk="0" hangingPunct="0">
              <a:spcBef>
                <a:spcPct val="20000"/>
              </a:spcBef>
              <a:buClr>
                <a:schemeClr val="accent1"/>
              </a:buClr>
              <a:buChar char="•"/>
              <a:defRPr sz="2000">
                <a:solidFill>
                  <a:schemeClr val="tx1"/>
                </a:solidFill>
                <a:latin typeface="Times New Roman" pitchFamily="18" charset="0"/>
              </a:defRPr>
            </a:lvl5pPr>
            <a:lvl6pPr marL="2514600" indent="-228600" defTabSz="822325"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defTabSz="822325"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defTabSz="822325"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defTabSz="822325"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lgn="ctr" eaLnBrk="1" hangingPunct="1">
              <a:lnSpc>
                <a:spcPct val="100000"/>
              </a:lnSpc>
              <a:spcBef>
                <a:spcPct val="50000"/>
              </a:spcBef>
              <a:buClrTx/>
              <a:buSzTx/>
              <a:buFontTx/>
              <a:buNone/>
            </a:pPr>
            <a:r>
              <a:rPr lang="en-US" altLang="en-US" sz="2400" b="1" dirty="0" smtClean="0">
                <a:solidFill>
                  <a:schemeClr val="tx2"/>
                </a:solidFill>
                <a:latin typeface="+mj-lt"/>
                <a:ea typeface="ヒラギノ角ゴ Pro W3" charset="-128"/>
                <a:sym typeface="Gill Sans" charset="0"/>
              </a:rPr>
              <a:t>The Old Way To Handle Water Disputes May Be The Better Way?</a:t>
            </a:r>
            <a:endParaRPr lang="en-US" altLang="en-US" sz="2400" b="1" dirty="0">
              <a:solidFill>
                <a:schemeClr val="tx2"/>
              </a:solidFill>
              <a:latin typeface="+mj-lt"/>
              <a:ea typeface="ヒラギノ角ゴ Pro W3" charset="-128"/>
              <a:sym typeface="Gill Sans" charset="0"/>
            </a:endParaRPr>
          </a:p>
        </p:txBody>
      </p:sp>
    </p:spTree>
    <p:extLst>
      <p:ext uri="{BB962C8B-B14F-4D97-AF65-F5344CB8AC3E}">
        <p14:creationId xmlns:p14="http://schemas.microsoft.com/office/powerpoint/2010/main" val="303351371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5588"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p:cNvSpPr>
            <a:spLocks noGrp="1" noChangeArrowheads="1"/>
          </p:cNvSpPr>
          <p:nvPr>
            <p:ph type="title"/>
          </p:nvPr>
        </p:nvSpPr>
        <p:spPr>
          <a:xfrm>
            <a:off x="457200" y="274638"/>
            <a:ext cx="8229600" cy="944562"/>
          </a:xfrm>
        </p:spPr>
        <p:txBody>
          <a:bodyPr/>
          <a:lstStyle/>
          <a:p>
            <a:pPr eaLnBrk="1" hangingPunct="1">
              <a:defRPr/>
            </a:pPr>
            <a:r>
              <a:rPr lang="en-US" altLang="en-US" dirty="0" smtClean="0">
                <a:solidFill>
                  <a:schemeClr val="tx2"/>
                </a:solidFill>
                <a:effectLst>
                  <a:outerShdw blurRad="38100" dist="38100" dir="2700000" algn="tl">
                    <a:srgbClr val="C0C0C0"/>
                  </a:outerShdw>
                </a:effectLst>
              </a:rPr>
              <a:t>Overview</a:t>
            </a:r>
          </a:p>
        </p:txBody>
      </p:sp>
      <p:sp>
        <p:nvSpPr>
          <p:cNvPr id="25604" name="Rectangle 4"/>
          <p:cNvSpPr>
            <a:spLocks noGrp="1" noChangeArrowheads="1"/>
          </p:cNvSpPr>
          <p:nvPr>
            <p:ph sz="half" idx="1"/>
          </p:nvPr>
        </p:nvSpPr>
        <p:spPr>
          <a:xfrm>
            <a:off x="457200" y="1447800"/>
            <a:ext cx="4038600" cy="4953000"/>
          </a:xfrm>
        </p:spPr>
        <p:txBody>
          <a:bodyPr/>
          <a:lstStyle/>
          <a:p>
            <a:pPr eaLnBrk="1" hangingPunct="1">
              <a:defRPr/>
            </a:pPr>
            <a:r>
              <a:rPr lang="en-US" altLang="en-US" dirty="0" smtClean="0">
                <a:solidFill>
                  <a:schemeClr val="tx2"/>
                </a:solidFill>
              </a:rPr>
              <a:t>What is a Public Water Supplier? (PWS)</a:t>
            </a:r>
          </a:p>
          <a:p>
            <a:pPr eaLnBrk="1" hangingPunct="1">
              <a:defRPr/>
            </a:pPr>
            <a:r>
              <a:rPr lang="en-US" altLang="en-US" dirty="0" smtClean="0">
                <a:solidFill>
                  <a:schemeClr val="tx2"/>
                </a:solidFill>
              </a:rPr>
              <a:t>How are PWS water rights treated differently than other water rights?</a:t>
            </a:r>
          </a:p>
          <a:p>
            <a:pPr lvl="1" eaLnBrk="1" hangingPunct="1">
              <a:defRPr/>
            </a:pPr>
            <a:r>
              <a:rPr lang="en-US" altLang="en-US" dirty="0" smtClean="0">
                <a:solidFill>
                  <a:schemeClr val="tx2"/>
                </a:solidFill>
              </a:rPr>
              <a:t>Extensions of time to file proof</a:t>
            </a:r>
          </a:p>
          <a:p>
            <a:pPr lvl="1" eaLnBrk="1" hangingPunct="1">
              <a:defRPr/>
            </a:pPr>
            <a:r>
              <a:rPr lang="en-US" altLang="en-US" dirty="0" smtClean="0">
                <a:solidFill>
                  <a:schemeClr val="tx2"/>
                </a:solidFill>
              </a:rPr>
              <a:t>Nonuse/forfeiture</a:t>
            </a:r>
          </a:p>
          <a:p>
            <a:pPr lvl="1" eaLnBrk="1" hangingPunct="1">
              <a:defRPr/>
            </a:pPr>
            <a:r>
              <a:rPr lang="en-US" altLang="en-US" dirty="0" smtClean="0">
                <a:solidFill>
                  <a:schemeClr val="tx2"/>
                </a:solidFill>
              </a:rPr>
              <a:t>Proof and Certification</a:t>
            </a:r>
          </a:p>
          <a:p>
            <a:pPr eaLnBrk="1" hangingPunct="1">
              <a:buClr>
                <a:srgbClr val="000000"/>
              </a:buClr>
              <a:defRPr/>
            </a:pPr>
            <a:r>
              <a:rPr lang="en-US" altLang="en-US" dirty="0" smtClean="0">
                <a:solidFill>
                  <a:schemeClr val="tx2"/>
                </a:solidFill>
              </a:rPr>
              <a:t>Example</a:t>
            </a:r>
          </a:p>
          <a:p>
            <a:pPr eaLnBrk="1" hangingPunct="1">
              <a:buClr>
                <a:srgbClr val="000000"/>
              </a:buClr>
              <a:defRPr/>
            </a:pPr>
            <a:endParaRPr lang="en-US" altLang="en-US" dirty="0" smtClean="0">
              <a:solidFill>
                <a:srgbClr val="000000"/>
              </a:solidFill>
            </a:endParaRPr>
          </a:p>
          <a:p>
            <a:pPr eaLnBrk="1" hangingPunct="1">
              <a:buClr>
                <a:srgbClr val="000000"/>
              </a:buClr>
              <a:defRPr/>
            </a:pPr>
            <a:endParaRPr lang="en-US" altLang="en-US" dirty="0" smtClean="0">
              <a:solidFill>
                <a:srgbClr val="000000"/>
              </a:solidFill>
            </a:endParaRPr>
          </a:p>
          <a:p>
            <a:pPr lvl="1" eaLnBrk="1" hangingPunct="1">
              <a:defRPr/>
            </a:pPr>
            <a:endParaRPr lang="en-US" altLang="en-US" dirty="0" smtClean="0"/>
          </a:p>
          <a:p>
            <a:pPr marL="457200" lvl="1" indent="0" eaLnBrk="1" hangingPunct="1">
              <a:buFontTx/>
              <a:buNone/>
              <a:defRPr/>
            </a:pPr>
            <a:endParaRPr lang="en-US" altLang="en-US" dirty="0" smtClean="0"/>
          </a:p>
        </p:txBody>
      </p:sp>
      <p:sp>
        <p:nvSpPr>
          <p:cNvPr id="2" name="Rectangle 1"/>
          <p:cNvSpPr/>
          <p:nvPr/>
        </p:nvSpPr>
        <p:spPr>
          <a:xfrm>
            <a:off x="7848600" y="5181600"/>
            <a:ext cx="10668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G:\_WRT Photo Contests (all years)\2015 WRT Photo Contest\49. One Way In_Two Ways Ou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94" r="30958"/>
          <a:stretch/>
        </p:blipFill>
        <p:spPr bwMode="auto">
          <a:xfrm>
            <a:off x="4572794" y="1421245"/>
            <a:ext cx="4138757" cy="4750955"/>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68342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5588"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3"/>
          <p:cNvSpPr>
            <a:spLocks noGrp="1" noChangeArrowheads="1"/>
          </p:cNvSpPr>
          <p:nvPr>
            <p:ph type="title"/>
          </p:nvPr>
        </p:nvSpPr>
        <p:spPr/>
        <p:txBody>
          <a:bodyPr/>
          <a:lstStyle/>
          <a:p>
            <a:pPr eaLnBrk="1" hangingPunct="1">
              <a:defRPr/>
            </a:pPr>
            <a:r>
              <a:rPr lang="en-US" altLang="en-US" dirty="0" smtClean="0">
                <a:solidFill>
                  <a:schemeClr val="tx2"/>
                </a:solidFill>
                <a:effectLst>
                  <a:outerShdw blurRad="38100" dist="38100" dir="2700000" algn="tl">
                    <a:srgbClr val="C0C0C0"/>
                  </a:outerShdw>
                </a:effectLst>
              </a:rPr>
              <a:t>Vocabulary/Acronyms</a:t>
            </a:r>
          </a:p>
        </p:txBody>
      </p:sp>
      <p:sp>
        <p:nvSpPr>
          <p:cNvPr id="7" name="Rectangle 6"/>
          <p:cNvSpPr/>
          <p:nvPr/>
        </p:nvSpPr>
        <p:spPr>
          <a:xfrm>
            <a:off x="7848600" y="5181600"/>
            <a:ext cx="10668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2" name="Rectangle 4"/>
          <p:cNvSpPr>
            <a:spLocks noGrp="1" noChangeArrowheads="1"/>
          </p:cNvSpPr>
          <p:nvPr>
            <p:ph sz="half" idx="1"/>
          </p:nvPr>
        </p:nvSpPr>
        <p:spPr>
          <a:xfrm>
            <a:off x="3886200" y="1676400"/>
            <a:ext cx="4876800" cy="4525963"/>
          </a:xfrm>
        </p:spPr>
        <p:txBody>
          <a:bodyPr/>
          <a:lstStyle/>
          <a:p>
            <a:pPr eaLnBrk="1" hangingPunct="1">
              <a:lnSpc>
                <a:spcPct val="80000"/>
              </a:lnSpc>
            </a:pPr>
            <a:r>
              <a:rPr lang="en-US" altLang="en-US" u="sng" dirty="0" smtClean="0">
                <a:solidFill>
                  <a:schemeClr val="tx2"/>
                </a:solidFill>
              </a:rPr>
              <a:t>Acre-foot</a:t>
            </a:r>
            <a:r>
              <a:rPr lang="en-US" altLang="en-US" dirty="0" smtClean="0">
                <a:solidFill>
                  <a:schemeClr val="tx2"/>
                </a:solidFill>
              </a:rPr>
              <a:t> - An acre of land 1’ deep water</a:t>
            </a:r>
          </a:p>
          <a:p>
            <a:pPr eaLnBrk="1" hangingPunct="1">
              <a:lnSpc>
                <a:spcPct val="80000"/>
              </a:lnSpc>
            </a:pPr>
            <a:endParaRPr lang="en-US" altLang="en-US" sz="1000" dirty="0" smtClean="0">
              <a:solidFill>
                <a:schemeClr val="tx2"/>
              </a:solidFill>
            </a:endParaRPr>
          </a:p>
          <a:p>
            <a:pPr eaLnBrk="1" hangingPunct="1">
              <a:lnSpc>
                <a:spcPct val="80000"/>
              </a:lnSpc>
            </a:pPr>
            <a:r>
              <a:rPr lang="en-US" altLang="en-US" u="sng" dirty="0" smtClean="0">
                <a:solidFill>
                  <a:schemeClr val="tx2"/>
                </a:solidFill>
              </a:rPr>
              <a:t>CFS</a:t>
            </a:r>
            <a:r>
              <a:rPr lang="en-US" altLang="en-US" dirty="0" smtClean="0">
                <a:solidFill>
                  <a:schemeClr val="tx2"/>
                </a:solidFill>
              </a:rPr>
              <a:t> - Cubic Feet per Second</a:t>
            </a:r>
          </a:p>
          <a:p>
            <a:pPr eaLnBrk="1" hangingPunct="1">
              <a:lnSpc>
                <a:spcPct val="80000"/>
              </a:lnSpc>
            </a:pPr>
            <a:endParaRPr lang="en-US" altLang="en-US" sz="1000" dirty="0" smtClean="0">
              <a:solidFill>
                <a:schemeClr val="tx2"/>
              </a:solidFill>
            </a:endParaRPr>
          </a:p>
          <a:p>
            <a:pPr eaLnBrk="1" hangingPunct="1">
              <a:lnSpc>
                <a:spcPct val="80000"/>
              </a:lnSpc>
            </a:pPr>
            <a:r>
              <a:rPr lang="en-US" altLang="en-US" u="sng" dirty="0" smtClean="0">
                <a:solidFill>
                  <a:schemeClr val="tx2"/>
                </a:solidFill>
              </a:rPr>
              <a:t>POD</a:t>
            </a:r>
            <a:r>
              <a:rPr lang="en-US" altLang="en-US" dirty="0" smtClean="0">
                <a:solidFill>
                  <a:schemeClr val="tx2"/>
                </a:solidFill>
              </a:rPr>
              <a:t> – Point of Diversion</a:t>
            </a:r>
          </a:p>
          <a:p>
            <a:pPr eaLnBrk="1" hangingPunct="1">
              <a:lnSpc>
                <a:spcPct val="80000"/>
              </a:lnSpc>
            </a:pPr>
            <a:endParaRPr lang="en-US" altLang="en-US" sz="1000" dirty="0" smtClean="0">
              <a:solidFill>
                <a:schemeClr val="tx2"/>
              </a:solidFill>
            </a:endParaRPr>
          </a:p>
          <a:p>
            <a:pPr eaLnBrk="1" hangingPunct="1">
              <a:lnSpc>
                <a:spcPct val="80000"/>
              </a:lnSpc>
            </a:pPr>
            <a:r>
              <a:rPr lang="en-US" altLang="en-US" u="sng" dirty="0" smtClean="0">
                <a:solidFill>
                  <a:schemeClr val="tx2"/>
                </a:solidFill>
              </a:rPr>
              <a:t>S.E. </a:t>
            </a:r>
            <a:r>
              <a:rPr lang="en-US" altLang="en-US" dirty="0" smtClean="0">
                <a:solidFill>
                  <a:schemeClr val="tx2"/>
                </a:solidFill>
              </a:rPr>
              <a:t>– State Engineer</a:t>
            </a:r>
          </a:p>
          <a:p>
            <a:pPr eaLnBrk="1" hangingPunct="1">
              <a:lnSpc>
                <a:spcPct val="80000"/>
              </a:lnSpc>
            </a:pPr>
            <a:endParaRPr lang="en-US" altLang="en-US" sz="1000" dirty="0" smtClean="0">
              <a:solidFill>
                <a:schemeClr val="tx2"/>
              </a:solidFill>
            </a:endParaRPr>
          </a:p>
          <a:p>
            <a:pPr eaLnBrk="1" hangingPunct="1">
              <a:lnSpc>
                <a:spcPct val="80000"/>
              </a:lnSpc>
            </a:pPr>
            <a:r>
              <a:rPr lang="en-US" altLang="en-US" u="sng" dirty="0" smtClean="0">
                <a:solidFill>
                  <a:schemeClr val="tx2"/>
                </a:solidFill>
              </a:rPr>
              <a:t>WR</a:t>
            </a:r>
            <a:r>
              <a:rPr lang="en-US" altLang="en-US" dirty="0" smtClean="0">
                <a:solidFill>
                  <a:schemeClr val="tx2"/>
                </a:solidFill>
              </a:rPr>
              <a:t> – Water Right</a:t>
            </a:r>
          </a:p>
          <a:p>
            <a:pPr eaLnBrk="1" hangingPunct="1">
              <a:lnSpc>
                <a:spcPct val="80000"/>
              </a:lnSpc>
            </a:pPr>
            <a:endParaRPr lang="en-US" altLang="en-US" sz="1000" dirty="0" smtClean="0">
              <a:solidFill>
                <a:schemeClr val="tx2"/>
              </a:solidFill>
            </a:endParaRPr>
          </a:p>
          <a:p>
            <a:pPr eaLnBrk="1" hangingPunct="1">
              <a:lnSpc>
                <a:spcPct val="80000"/>
              </a:lnSpc>
            </a:pPr>
            <a:r>
              <a:rPr lang="en-US" altLang="en-US" u="sng" dirty="0" smtClean="0">
                <a:solidFill>
                  <a:schemeClr val="tx2"/>
                </a:solidFill>
              </a:rPr>
              <a:t>PWS</a:t>
            </a:r>
            <a:r>
              <a:rPr lang="en-US" altLang="en-US" dirty="0" smtClean="0">
                <a:solidFill>
                  <a:schemeClr val="tx2"/>
                </a:solidFill>
              </a:rPr>
              <a:t>– Public Water Supplier</a:t>
            </a:r>
          </a:p>
        </p:txBody>
      </p:sp>
      <p:sp>
        <p:nvSpPr>
          <p:cNvPr id="6" name="Slide Number Placeholder 5"/>
          <p:cNvSpPr>
            <a:spLocks noGrp="1"/>
          </p:cNvSpPr>
          <p:nvPr>
            <p:ph type="sldNum" sz="quarter" idx="12"/>
          </p:nvPr>
        </p:nvSpPr>
        <p:spPr/>
        <p:txBody>
          <a:bodyPr/>
          <a:lstStyle/>
          <a:p>
            <a:pPr lvl="1">
              <a:defRPr/>
            </a:pPr>
            <a:fld id="{3A765D68-7C9E-40D9-B62B-01FD1D9E771D}" type="slidenum">
              <a:rPr lang="en-US" altLang="en-US"/>
              <a:pPr lvl="1">
                <a:defRPr/>
              </a:pPr>
              <a:t>4</a:t>
            </a:fld>
            <a:endParaRPr lang="en-US" altLang="en-US">
              <a:latin typeface="Times New Roman" pitchFamily="18" charset="0"/>
            </a:endParaRPr>
          </a:p>
        </p:txBody>
      </p:sp>
      <p:pic>
        <p:nvPicPr>
          <p:cNvPr id="2050" name="Picture 2" descr="G:\_WRT Photo Contests (all years)\2011 WRT Photo Contest\Employees_1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942" r="30643" b="1974"/>
          <a:stretch/>
        </p:blipFill>
        <p:spPr bwMode="auto">
          <a:xfrm>
            <a:off x="457201" y="1676400"/>
            <a:ext cx="3188264" cy="4473677"/>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40300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5" name="Title 1"/>
          <p:cNvSpPr>
            <a:spLocks noGrp="1"/>
          </p:cNvSpPr>
          <p:nvPr>
            <p:ph type="title"/>
          </p:nvPr>
        </p:nvSpPr>
        <p:spPr/>
        <p:txBody>
          <a:bodyPr/>
          <a:lstStyle/>
          <a:p>
            <a:pPr eaLnBrk="1" hangingPunct="1">
              <a:defRPr/>
            </a:pPr>
            <a:r>
              <a:rPr lang="en-US" altLang="en-US" dirty="0" smtClean="0">
                <a:solidFill>
                  <a:schemeClr val="tx2"/>
                </a:solidFill>
                <a:effectLst>
                  <a:outerShdw blurRad="38100" dist="38100" dir="2700000" algn="tl">
                    <a:srgbClr val="C0C0C0"/>
                  </a:outerShdw>
                </a:effectLst>
              </a:rPr>
              <a:t>Public Water Supplier</a:t>
            </a:r>
            <a:r>
              <a:rPr lang="en-US" altLang="en-US" b="1" dirty="0" smtClean="0">
                <a:solidFill>
                  <a:schemeClr val="tx2"/>
                </a:solidFill>
              </a:rPr>
              <a:t/>
            </a:r>
            <a:br>
              <a:rPr lang="en-US" altLang="en-US" b="1" dirty="0" smtClean="0">
                <a:solidFill>
                  <a:schemeClr val="tx2"/>
                </a:solidFill>
              </a:rPr>
            </a:br>
            <a:r>
              <a:rPr lang="en-US" altLang="en-US" b="1" dirty="0" smtClean="0">
                <a:solidFill>
                  <a:schemeClr val="tx2"/>
                </a:solidFill>
              </a:rPr>
              <a:t>How Do I Become One?</a:t>
            </a:r>
          </a:p>
        </p:txBody>
      </p:sp>
      <p:sp>
        <p:nvSpPr>
          <p:cNvPr id="20484" name="Content Placeholder 2"/>
          <p:cNvSpPr>
            <a:spLocks noGrp="1"/>
          </p:cNvSpPr>
          <p:nvPr>
            <p:ph idx="1"/>
          </p:nvPr>
        </p:nvSpPr>
        <p:spPr>
          <a:xfrm>
            <a:off x="457200" y="2133600"/>
            <a:ext cx="8229600" cy="3992563"/>
          </a:xfrm>
        </p:spPr>
        <p:txBody>
          <a:bodyPr/>
          <a:lstStyle/>
          <a:p>
            <a:pPr eaLnBrk="1" hangingPunct="1"/>
            <a:r>
              <a:rPr lang="en-US" altLang="en-US" dirty="0" smtClean="0">
                <a:solidFill>
                  <a:schemeClr val="tx2"/>
                </a:solidFill>
              </a:rPr>
              <a:t>Act like one</a:t>
            </a:r>
          </a:p>
          <a:p>
            <a:pPr lvl="1" eaLnBrk="1" hangingPunct="1"/>
            <a:r>
              <a:rPr lang="en-US" altLang="en-US" dirty="0" smtClean="0">
                <a:solidFill>
                  <a:schemeClr val="tx2"/>
                </a:solidFill>
              </a:rPr>
              <a:t>Serve water to the public</a:t>
            </a:r>
          </a:p>
          <a:p>
            <a:pPr lvl="1" eaLnBrk="1" hangingPunct="1"/>
            <a:r>
              <a:rPr lang="en-US" altLang="en-US" dirty="0" smtClean="0">
                <a:solidFill>
                  <a:schemeClr val="tx2"/>
                </a:solidFill>
              </a:rPr>
              <a:t>Be a public agency or be publically accountable</a:t>
            </a:r>
          </a:p>
          <a:p>
            <a:pPr lvl="1" eaLnBrk="1" hangingPunct="1"/>
            <a:r>
              <a:rPr lang="en-US" altLang="en-US" dirty="0" smtClean="0">
                <a:solidFill>
                  <a:schemeClr val="tx2"/>
                </a:solidFill>
              </a:rPr>
              <a:t>Report to the Division PWS water use program</a:t>
            </a:r>
          </a:p>
          <a:p>
            <a:pPr lvl="1" eaLnBrk="1" hangingPunct="1"/>
            <a:r>
              <a:rPr lang="en-US" altLang="en-US" dirty="0" smtClean="0">
                <a:solidFill>
                  <a:schemeClr val="tx2"/>
                </a:solidFill>
              </a:rPr>
              <a:t>Claim entitled provisions in requests/applications</a:t>
            </a:r>
          </a:p>
          <a:p>
            <a:pPr lvl="1" eaLnBrk="1" hangingPunct="1"/>
            <a:endParaRPr lang="en-US" altLang="en-US" dirty="0" smtClean="0">
              <a:solidFill>
                <a:schemeClr val="tx2"/>
              </a:solidFill>
            </a:endParaRPr>
          </a:p>
          <a:p>
            <a:pPr eaLnBrk="1" hangingPunct="1"/>
            <a:r>
              <a:rPr lang="en-US" altLang="en-US" dirty="0" smtClean="0">
                <a:solidFill>
                  <a:schemeClr val="tx2"/>
                </a:solidFill>
              </a:rPr>
              <a:t>There is no application process or official list</a:t>
            </a:r>
          </a:p>
        </p:txBody>
      </p:sp>
    </p:spTree>
    <p:extLst>
      <p:ext uri="{BB962C8B-B14F-4D97-AF65-F5344CB8AC3E}">
        <p14:creationId xmlns:p14="http://schemas.microsoft.com/office/powerpoint/2010/main" val="79340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p:cNvSpPr>
            <a:spLocks noGrp="1"/>
          </p:cNvSpPr>
          <p:nvPr>
            <p:ph type="ftr" sz="quarter" idx="11"/>
          </p:nvPr>
        </p:nvSpPr>
        <p:spPr>
          <a:noFill/>
        </p:spPr>
        <p:txBody>
          <a:bodyPr/>
          <a:lstStyle>
            <a:lvl1pPr eaLnBrk="0" hangingPunct="0">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eaLnBrk="0" hangingPunct="0">
              <a:spcBef>
                <a:spcPct val="20000"/>
              </a:spcBef>
              <a:buClr>
                <a:schemeClr val="tx1"/>
              </a:buClr>
              <a:buChar char="–"/>
              <a:defRPr sz="2800">
                <a:solidFill>
                  <a:schemeClr val="tx1"/>
                </a:solidFill>
                <a:latin typeface="Times New Roman" pitchFamily="18" charset="0"/>
              </a:defRPr>
            </a:lvl2pPr>
            <a:lvl3pPr marL="1143000" indent="-228600" eaLnBrk="0" hangingPunct="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tx1"/>
              </a:buClr>
              <a:buChar char="–"/>
              <a:defRPr sz="2000">
                <a:solidFill>
                  <a:schemeClr val="tx1"/>
                </a:solidFill>
                <a:latin typeface="Times New Roman" pitchFamily="18" charset="0"/>
              </a:defRPr>
            </a:lvl4pPr>
            <a:lvl5pPr marL="2057400" indent="-228600"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eaLnBrk="1" hangingPunct="1">
              <a:lnSpc>
                <a:spcPct val="100000"/>
              </a:lnSpc>
              <a:spcBef>
                <a:spcPct val="0"/>
              </a:spcBef>
              <a:buClrTx/>
              <a:buSzTx/>
              <a:buFontTx/>
              <a:buNone/>
            </a:pPr>
            <a:r>
              <a:rPr lang="en-US" altLang="en-US" sz="1400" smtClean="0"/>
              <a:t>Surveying principles</a:t>
            </a:r>
          </a:p>
        </p:txBody>
      </p:sp>
      <p:sp>
        <p:nvSpPr>
          <p:cNvPr id="6" name="Slide Number Placeholder 5"/>
          <p:cNvSpPr>
            <a:spLocks noGrp="1"/>
          </p:cNvSpPr>
          <p:nvPr>
            <p:ph type="sldNum" sz="quarter" idx="12"/>
          </p:nvPr>
        </p:nvSpPr>
        <p:spPr/>
        <p:txBody>
          <a:bodyPr/>
          <a:lstStyle/>
          <a:p>
            <a:pPr lvl="1">
              <a:defRPr/>
            </a:pPr>
            <a:fld id="{A0BB25D3-6392-4336-A38C-99BF50570C7A}" type="slidenum">
              <a:rPr lang="en-US" altLang="en-US"/>
              <a:pPr lvl="1">
                <a:defRPr/>
              </a:pPr>
              <a:t>6</a:t>
            </a:fld>
            <a:endParaRPr lang="en-US" altLang="en-US">
              <a:latin typeface="Times New Roman" pitchFamily="18" charset="0"/>
            </a:endParaRPr>
          </a:p>
        </p:txBody>
      </p:sp>
      <p:pic>
        <p:nvPicPr>
          <p:cNvPr id="215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5588"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Rectangle 3"/>
          <p:cNvSpPr>
            <a:spLocks noGrp="1" noChangeArrowheads="1"/>
          </p:cNvSpPr>
          <p:nvPr>
            <p:ph type="title"/>
          </p:nvPr>
        </p:nvSpPr>
        <p:spPr/>
        <p:txBody>
          <a:bodyPr/>
          <a:lstStyle/>
          <a:p>
            <a:pPr algn="ctr" eaLnBrk="1" hangingPunct="1">
              <a:defRPr/>
            </a:pPr>
            <a:r>
              <a:rPr lang="en-US" altLang="en-US" sz="4000" dirty="0" smtClean="0">
                <a:solidFill>
                  <a:schemeClr val="tx2"/>
                </a:solidFill>
                <a:effectLst>
                  <a:outerShdw blurRad="38100" dist="38100" dir="2700000" algn="tl">
                    <a:srgbClr val="C0C0C0"/>
                  </a:outerShdw>
                </a:effectLst>
              </a:rPr>
              <a:t>A Public Water Supplier (PWS):</a:t>
            </a:r>
            <a:r>
              <a:rPr lang="en-US" altLang="en-US" sz="4000" dirty="0" smtClean="0">
                <a:effectLst>
                  <a:outerShdw blurRad="38100" dist="38100" dir="2700000" algn="tl">
                    <a:srgbClr val="C0C0C0"/>
                  </a:outerShdw>
                </a:effectLst>
              </a:rPr>
              <a:t/>
            </a:r>
            <a:br>
              <a:rPr lang="en-US" altLang="en-US" sz="4000" dirty="0" smtClean="0">
                <a:effectLst>
                  <a:outerShdw blurRad="38100" dist="38100" dir="2700000" algn="tl">
                    <a:srgbClr val="C0C0C0"/>
                  </a:outerShdw>
                </a:effectLst>
              </a:rPr>
            </a:br>
            <a:r>
              <a:rPr lang="en-US" altLang="en-US" sz="2800" dirty="0" smtClean="0">
                <a:solidFill>
                  <a:srgbClr val="FF0000"/>
                </a:solidFill>
                <a:effectLst>
                  <a:outerShdw blurRad="38100" dist="38100" dir="2700000" algn="tl">
                    <a:srgbClr val="C0C0C0"/>
                  </a:outerShdw>
                </a:effectLst>
              </a:rPr>
              <a:t>Statute Section 73-1-4(1)(b)</a:t>
            </a:r>
          </a:p>
        </p:txBody>
      </p:sp>
      <p:sp>
        <p:nvSpPr>
          <p:cNvPr id="7" name="Rectangle 6"/>
          <p:cNvSpPr/>
          <p:nvPr/>
        </p:nvSpPr>
        <p:spPr>
          <a:xfrm>
            <a:off x="7848600" y="5181600"/>
            <a:ext cx="10668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92" name="Rectangle 4"/>
          <p:cNvSpPr>
            <a:spLocks noGrp="1" noChangeArrowheads="1"/>
          </p:cNvSpPr>
          <p:nvPr>
            <p:ph type="body" idx="1"/>
          </p:nvPr>
        </p:nvSpPr>
        <p:spPr>
          <a:xfrm>
            <a:off x="533400" y="1752600"/>
            <a:ext cx="8153400" cy="4114800"/>
          </a:xfrm>
        </p:spPr>
        <p:txBody>
          <a:bodyPr/>
          <a:lstStyle/>
          <a:p>
            <a:pPr marL="0" indent="0" eaLnBrk="1" hangingPunct="1">
              <a:buFont typeface="Wingdings" pitchFamily="2" charset="2"/>
              <a:buNone/>
              <a:defRPr/>
            </a:pPr>
            <a:r>
              <a:rPr lang="en-US" sz="2400" dirty="0" smtClean="0"/>
              <a:t>(</a:t>
            </a:r>
            <a:r>
              <a:rPr lang="en-US" sz="2400" dirty="0" err="1" smtClean="0"/>
              <a:t>i</a:t>
            </a:r>
            <a:r>
              <a:rPr lang="en-US" sz="2400" dirty="0" smtClean="0"/>
              <a:t>) Supplies </a:t>
            </a:r>
            <a:r>
              <a:rPr lang="en-US" sz="2400" dirty="0" smtClean="0"/>
              <a:t>water, directly or indirectly, to the public for municipal, domestic, or industrial use; and</a:t>
            </a:r>
          </a:p>
          <a:p>
            <a:pPr marL="0" indent="0" eaLnBrk="1" hangingPunct="1">
              <a:buFont typeface="Wingdings" pitchFamily="2" charset="2"/>
              <a:buNone/>
              <a:defRPr/>
            </a:pPr>
            <a:r>
              <a:rPr lang="en-US" sz="2400" dirty="0" smtClean="0"/>
              <a:t>(ii) is:</a:t>
            </a:r>
          </a:p>
          <a:p>
            <a:pPr marL="0" indent="0" eaLnBrk="1" hangingPunct="1">
              <a:buFont typeface="Wingdings" pitchFamily="2" charset="2"/>
              <a:buNone/>
              <a:defRPr/>
            </a:pPr>
            <a:r>
              <a:rPr lang="en-US" sz="2400" dirty="0" smtClean="0">
                <a:solidFill>
                  <a:srgbClr val="0070C0"/>
                </a:solidFill>
              </a:rPr>
              <a:t>(A) a public entity</a:t>
            </a:r>
            <a:r>
              <a:rPr lang="en-US" sz="2400" dirty="0" smtClean="0"/>
              <a:t>;</a:t>
            </a:r>
          </a:p>
          <a:p>
            <a:pPr marL="0" indent="0" eaLnBrk="1" hangingPunct="1">
              <a:buFont typeface="Wingdings" pitchFamily="2" charset="2"/>
              <a:buNone/>
              <a:defRPr/>
            </a:pPr>
            <a:r>
              <a:rPr lang="en-US" sz="2400" dirty="0" smtClean="0">
                <a:solidFill>
                  <a:srgbClr val="0070C0"/>
                </a:solidFill>
              </a:rPr>
              <a:t>(B) a water corporation</a:t>
            </a:r>
            <a:r>
              <a:rPr lang="en-US" sz="2400" dirty="0" smtClean="0"/>
              <a:t>, as defined in Section </a:t>
            </a:r>
            <a:r>
              <a:rPr lang="en-US" sz="2400" b="1" dirty="0" smtClean="0">
                <a:hlinkClick r:id="rId4" action="ppaction://hlinkfile"/>
              </a:rPr>
              <a:t>54-2-1</a:t>
            </a:r>
            <a:r>
              <a:rPr lang="en-US" sz="2400" dirty="0" smtClean="0"/>
              <a:t>, that is regulated by the Public Service Commission;</a:t>
            </a:r>
          </a:p>
          <a:p>
            <a:pPr marL="0" indent="0" eaLnBrk="1" hangingPunct="1">
              <a:buFont typeface="Wingdings" pitchFamily="2" charset="2"/>
              <a:buNone/>
              <a:defRPr/>
            </a:pPr>
            <a:r>
              <a:rPr lang="en-US" sz="2400" dirty="0" smtClean="0">
                <a:solidFill>
                  <a:srgbClr val="0070C0"/>
                </a:solidFill>
              </a:rPr>
              <a:t>(C) a community water system</a:t>
            </a:r>
            <a:r>
              <a:rPr lang="en-US" sz="2400" dirty="0" smtClean="0"/>
              <a:t>:</a:t>
            </a:r>
          </a:p>
          <a:p>
            <a:pPr marL="0" indent="0" eaLnBrk="1" hangingPunct="1">
              <a:buFont typeface="Wingdings" pitchFamily="2" charset="2"/>
              <a:buNone/>
              <a:defRPr/>
            </a:pPr>
            <a:r>
              <a:rPr lang="en-US" sz="2400" dirty="0" smtClean="0"/>
              <a:t> (I) that:</a:t>
            </a:r>
          </a:p>
          <a:p>
            <a:pPr marL="0" indent="0" eaLnBrk="1" hangingPunct="1">
              <a:buFont typeface="Wingdings" pitchFamily="2" charset="2"/>
              <a:buNone/>
              <a:defRPr/>
            </a:pPr>
            <a:r>
              <a:rPr lang="en-US" sz="2400" dirty="0" smtClean="0"/>
              <a:t>    (</a:t>
            </a:r>
            <a:r>
              <a:rPr lang="en-US" sz="2400" dirty="0" err="1" smtClean="0"/>
              <a:t>Aa</a:t>
            </a:r>
            <a:r>
              <a:rPr lang="en-US" sz="2400" dirty="0" smtClean="0"/>
              <a:t>) supplies water to at least 100 service connections used by year-round residents; or</a:t>
            </a:r>
          </a:p>
          <a:p>
            <a:pPr marL="0" indent="0" eaLnBrk="1" hangingPunct="1">
              <a:buFont typeface="Wingdings" pitchFamily="2" charset="2"/>
              <a:buNone/>
              <a:defRPr/>
            </a:pPr>
            <a:r>
              <a:rPr lang="en-US" sz="2400" dirty="0" smtClean="0"/>
              <a:t>    (Bb) regularly serves at least 200 year-round residents; and</a:t>
            </a:r>
          </a:p>
          <a:p>
            <a:pPr marL="609600" indent="-609600" eaLnBrk="1" hangingPunct="1">
              <a:defRPr/>
            </a:pPr>
            <a:endParaRPr lang="en-US" altLang="en-US" sz="2400" dirty="0" smtClean="0">
              <a:solidFill>
                <a:srgbClr val="FF0000"/>
              </a:solidFill>
            </a:endParaRPr>
          </a:p>
        </p:txBody>
      </p:sp>
    </p:spTree>
    <p:extLst>
      <p:ext uri="{BB962C8B-B14F-4D97-AF65-F5344CB8AC3E}">
        <p14:creationId xmlns:p14="http://schemas.microsoft.com/office/powerpoint/2010/main" val="372063736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4"/>
          <p:cNvSpPr>
            <a:spLocks noGrp="1"/>
          </p:cNvSpPr>
          <p:nvPr>
            <p:ph type="ftr" sz="quarter" idx="11"/>
          </p:nvPr>
        </p:nvSpPr>
        <p:spPr>
          <a:noFill/>
        </p:spPr>
        <p:txBody>
          <a:bodyPr/>
          <a:lstStyle>
            <a:lvl1pPr eaLnBrk="0" hangingPunct="0">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eaLnBrk="0" hangingPunct="0">
              <a:spcBef>
                <a:spcPct val="20000"/>
              </a:spcBef>
              <a:buClr>
                <a:schemeClr val="tx1"/>
              </a:buClr>
              <a:buChar char="–"/>
              <a:defRPr sz="2800">
                <a:solidFill>
                  <a:schemeClr val="tx1"/>
                </a:solidFill>
                <a:latin typeface="Times New Roman" pitchFamily="18" charset="0"/>
              </a:defRPr>
            </a:lvl2pPr>
            <a:lvl3pPr marL="1143000" indent="-228600" eaLnBrk="0" hangingPunct="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tx1"/>
              </a:buClr>
              <a:buChar char="–"/>
              <a:defRPr sz="2000">
                <a:solidFill>
                  <a:schemeClr val="tx1"/>
                </a:solidFill>
                <a:latin typeface="Times New Roman" pitchFamily="18" charset="0"/>
              </a:defRPr>
            </a:lvl4pPr>
            <a:lvl5pPr marL="2057400" indent="-228600"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eaLnBrk="1" hangingPunct="1">
              <a:lnSpc>
                <a:spcPct val="100000"/>
              </a:lnSpc>
              <a:spcBef>
                <a:spcPct val="0"/>
              </a:spcBef>
              <a:buClrTx/>
              <a:buSzTx/>
              <a:buFontTx/>
              <a:buNone/>
            </a:pPr>
            <a:r>
              <a:rPr lang="en-US" altLang="en-US" sz="1400" smtClean="0">
                <a:solidFill>
                  <a:srgbClr val="000000"/>
                </a:solidFill>
              </a:rPr>
              <a:t>Surveying principles</a:t>
            </a:r>
          </a:p>
        </p:txBody>
      </p:sp>
      <p:sp>
        <p:nvSpPr>
          <p:cNvPr id="6" name="Slide Number Placeholder 5"/>
          <p:cNvSpPr>
            <a:spLocks noGrp="1"/>
          </p:cNvSpPr>
          <p:nvPr>
            <p:ph type="sldNum" sz="quarter" idx="12"/>
          </p:nvPr>
        </p:nvSpPr>
        <p:spPr/>
        <p:txBody>
          <a:bodyPr/>
          <a:lstStyle/>
          <a:p>
            <a:pPr lvl="1">
              <a:defRPr/>
            </a:pPr>
            <a:fld id="{B44F601A-00ED-42CF-8B7E-3D3837A04973}" type="slidenum">
              <a:rPr lang="en-US" altLang="en-US">
                <a:solidFill>
                  <a:srgbClr val="000000"/>
                </a:solidFill>
              </a:rPr>
              <a:pPr lvl="1">
                <a:defRPr/>
              </a:pPr>
              <a:t>7</a:t>
            </a:fld>
            <a:endParaRPr lang="en-US" altLang="en-US">
              <a:solidFill>
                <a:srgbClr val="000000"/>
              </a:solidFill>
              <a:latin typeface="Times New Roman" pitchFamily="18" charset="0"/>
            </a:endParaRPr>
          </a:p>
        </p:txBody>
      </p:sp>
      <p:pic>
        <p:nvPicPr>
          <p:cNvPr id="225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5588"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Rectangle 3"/>
          <p:cNvSpPr>
            <a:spLocks noGrp="1" noChangeArrowheads="1"/>
          </p:cNvSpPr>
          <p:nvPr>
            <p:ph type="title"/>
          </p:nvPr>
        </p:nvSpPr>
        <p:spPr/>
        <p:txBody>
          <a:bodyPr/>
          <a:lstStyle/>
          <a:p>
            <a:pPr algn="ctr" eaLnBrk="1" hangingPunct="1">
              <a:defRPr/>
            </a:pPr>
            <a:r>
              <a:rPr lang="en-US" altLang="en-US" sz="4000" dirty="0" smtClean="0">
                <a:solidFill>
                  <a:schemeClr val="tx2"/>
                </a:solidFill>
                <a:effectLst>
                  <a:outerShdw blurRad="38100" dist="38100" dir="2700000" algn="tl">
                    <a:srgbClr val="C0C0C0"/>
                  </a:outerShdw>
                </a:effectLst>
              </a:rPr>
              <a:t>A Public Water Supplier (PWS) is:</a:t>
            </a:r>
            <a:r>
              <a:rPr lang="en-US" altLang="en-US" sz="4000" dirty="0" smtClean="0">
                <a:effectLst>
                  <a:outerShdw blurRad="38100" dist="38100" dir="2700000" algn="tl">
                    <a:srgbClr val="C0C0C0"/>
                  </a:outerShdw>
                </a:effectLst>
              </a:rPr>
              <a:t/>
            </a:r>
            <a:br>
              <a:rPr lang="en-US" altLang="en-US" sz="4000" dirty="0" smtClean="0">
                <a:effectLst>
                  <a:outerShdw blurRad="38100" dist="38100" dir="2700000" algn="tl">
                    <a:srgbClr val="C0C0C0"/>
                  </a:outerShdw>
                </a:effectLst>
              </a:rPr>
            </a:br>
            <a:r>
              <a:rPr lang="en-US" altLang="en-US" sz="2800" dirty="0" smtClean="0">
                <a:solidFill>
                  <a:srgbClr val="FF0000"/>
                </a:solidFill>
                <a:effectLst>
                  <a:outerShdw blurRad="38100" dist="38100" dir="2700000" algn="tl">
                    <a:srgbClr val="C0C0C0"/>
                  </a:outerShdw>
                </a:effectLst>
              </a:rPr>
              <a:t>Statute Section 73-1-4(1)(b) (cont.)</a:t>
            </a:r>
          </a:p>
        </p:txBody>
      </p:sp>
      <p:sp>
        <p:nvSpPr>
          <p:cNvPr id="7" name="Rectangle 6"/>
          <p:cNvSpPr/>
          <p:nvPr/>
        </p:nvSpPr>
        <p:spPr>
          <a:xfrm>
            <a:off x="7848600" y="5181600"/>
            <a:ext cx="10668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92" name="Rectangle 4"/>
          <p:cNvSpPr>
            <a:spLocks noGrp="1" noChangeArrowheads="1"/>
          </p:cNvSpPr>
          <p:nvPr>
            <p:ph type="body" idx="1"/>
          </p:nvPr>
        </p:nvSpPr>
        <p:spPr>
          <a:xfrm>
            <a:off x="457200" y="1600200"/>
            <a:ext cx="8305800" cy="4953000"/>
          </a:xfrm>
        </p:spPr>
        <p:txBody>
          <a:bodyPr/>
          <a:lstStyle/>
          <a:p>
            <a:pPr marL="0" indent="0" eaLnBrk="1" hangingPunct="1">
              <a:buFont typeface="Wingdings" pitchFamily="2" charset="2"/>
              <a:buNone/>
              <a:defRPr/>
            </a:pPr>
            <a:r>
              <a:rPr lang="en-US" sz="2400" dirty="0" smtClean="0"/>
              <a:t>  (II) whose voting members:</a:t>
            </a:r>
          </a:p>
          <a:p>
            <a:pPr marL="0" indent="0" eaLnBrk="1" hangingPunct="1">
              <a:buFont typeface="Wingdings" pitchFamily="2" charset="2"/>
              <a:buNone/>
              <a:defRPr/>
            </a:pPr>
            <a:r>
              <a:rPr lang="en-US" sz="2400" dirty="0" smtClean="0"/>
              <a:t>    (</a:t>
            </a:r>
            <a:r>
              <a:rPr lang="en-US" sz="2400" dirty="0" err="1" smtClean="0"/>
              <a:t>Aa</a:t>
            </a:r>
            <a:r>
              <a:rPr lang="en-US" sz="2400" dirty="0" smtClean="0"/>
              <a:t>) own a share in the community water system;</a:t>
            </a:r>
          </a:p>
          <a:p>
            <a:pPr marL="0" indent="0" eaLnBrk="1" hangingPunct="1">
              <a:buFont typeface="Wingdings" pitchFamily="2" charset="2"/>
              <a:buNone/>
              <a:defRPr/>
            </a:pPr>
            <a:r>
              <a:rPr lang="en-US" sz="2400" dirty="0" smtClean="0"/>
              <a:t>    (Bb) receive water from the community water system in proportion to the member's share in the community water system; and</a:t>
            </a:r>
          </a:p>
          <a:p>
            <a:pPr marL="0" indent="0" eaLnBrk="1" hangingPunct="1">
              <a:buFont typeface="Wingdings" pitchFamily="2" charset="2"/>
              <a:buNone/>
              <a:defRPr/>
            </a:pPr>
            <a:r>
              <a:rPr lang="en-US" sz="2400" dirty="0" smtClean="0"/>
              <a:t>    (Cc) pay the rate set by the community water system based on the water the member receives; or</a:t>
            </a:r>
          </a:p>
          <a:p>
            <a:pPr marL="0" indent="0" eaLnBrk="1" hangingPunct="1">
              <a:buFont typeface="Wingdings" pitchFamily="2" charset="2"/>
              <a:buNone/>
              <a:defRPr/>
            </a:pPr>
            <a:r>
              <a:rPr lang="en-US" sz="2400" dirty="0" smtClean="0">
                <a:solidFill>
                  <a:srgbClr val="0070C0"/>
                </a:solidFill>
              </a:rPr>
              <a:t>(D) a water users association</a:t>
            </a:r>
            <a:r>
              <a:rPr lang="en-US" sz="2400" dirty="0" smtClean="0"/>
              <a:t>:</a:t>
            </a:r>
          </a:p>
          <a:p>
            <a:pPr marL="0" indent="0" eaLnBrk="1" hangingPunct="1">
              <a:buFont typeface="Wingdings" pitchFamily="2" charset="2"/>
              <a:buNone/>
              <a:defRPr/>
            </a:pPr>
            <a:r>
              <a:rPr lang="en-US" sz="2400" dirty="0" smtClean="0"/>
              <a:t>  (I) in which one or more public entities own at least 70% of the outstanding shares; and</a:t>
            </a:r>
          </a:p>
          <a:p>
            <a:pPr marL="0" indent="0" eaLnBrk="1" hangingPunct="1">
              <a:buFont typeface="Wingdings" pitchFamily="2" charset="2"/>
              <a:buNone/>
              <a:defRPr/>
            </a:pPr>
            <a:r>
              <a:rPr lang="en-US" sz="2400" dirty="0" smtClean="0"/>
              <a:t>  (II) that is a local sponsor of a water project constructed by the United States Bureau of Reclamation.</a:t>
            </a:r>
          </a:p>
          <a:p>
            <a:pPr marL="609600" indent="-609600" eaLnBrk="1" hangingPunct="1">
              <a:defRPr/>
            </a:pPr>
            <a:endParaRPr lang="en-US" altLang="en-US" sz="2400" dirty="0" smtClean="0">
              <a:solidFill>
                <a:srgbClr val="FF0000"/>
              </a:solidFill>
            </a:endParaRPr>
          </a:p>
        </p:txBody>
      </p:sp>
    </p:spTree>
    <p:extLst>
      <p:ext uri="{BB962C8B-B14F-4D97-AF65-F5344CB8AC3E}">
        <p14:creationId xmlns:p14="http://schemas.microsoft.com/office/powerpoint/2010/main" val="290609587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1"/>
          </p:nvPr>
        </p:nvSpPr>
        <p:spPr>
          <a:noFill/>
        </p:spPr>
        <p:txBody>
          <a:bodyPr/>
          <a:lstStyle>
            <a:lvl1pPr eaLnBrk="0" hangingPunct="0">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eaLnBrk="0" hangingPunct="0">
              <a:spcBef>
                <a:spcPct val="20000"/>
              </a:spcBef>
              <a:buClr>
                <a:schemeClr val="tx1"/>
              </a:buClr>
              <a:buChar char="–"/>
              <a:defRPr sz="2800">
                <a:solidFill>
                  <a:schemeClr val="tx1"/>
                </a:solidFill>
                <a:latin typeface="Times New Roman" pitchFamily="18" charset="0"/>
              </a:defRPr>
            </a:lvl2pPr>
            <a:lvl3pPr marL="1143000" indent="-228600" eaLnBrk="0" hangingPunct="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tx1"/>
              </a:buClr>
              <a:buChar char="–"/>
              <a:defRPr sz="2000">
                <a:solidFill>
                  <a:schemeClr val="tx1"/>
                </a:solidFill>
                <a:latin typeface="Times New Roman" pitchFamily="18" charset="0"/>
              </a:defRPr>
            </a:lvl4pPr>
            <a:lvl5pPr marL="2057400" indent="-228600"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eaLnBrk="1" hangingPunct="1">
              <a:lnSpc>
                <a:spcPct val="100000"/>
              </a:lnSpc>
              <a:spcBef>
                <a:spcPct val="0"/>
              </a:spcBef>
              <a:buClrTx/>
              <a:buSzTx/>
              <a:buFontTx/>
              <a:buNone/>
            </a:pPr>
            <a:r>
              <a:rPr lang="en-US" altLang="en-US" sz="1400" smtClean="0">
                <a:solidFill>
                  <a:srgbClr val="000000"/>
                </a:solidFill>
              </a:rPr>
              <a:t>Surveying principles</a:t>
            </a:r>
          </a:p>
        </p:txBody>
      </p:sp>
      <p:sp>
        <p:nvSpPr>
          <p:cNvPr id="6" name="Slide Number Placeholder 5"/>
          <p:cNvSpPr>
            <a:spLocks noGrp="1"/>
          </p:cNvSpPr>
          <p:nvPr>
            <p:ph type="sldNum" sz="quarter" idx="12"/>
          </p:nvPr>
        </p:nvSpPr>
        <p:spPr/>
        <p:txBody>
          <a:bodyPr/>
          <a:lstStyle/>
          <a:p>
            <a:pPr lvl="1">
              <a:defRPr/>
            </a:pPr>
            <a:fld id="{1E1563FC-ABCA-452F-9E6B-454E43B5B8D1}" type="slidenum">
              <a:rPr lang="en-US" altLang="en-US">
                <a:solidFill>
                  <a:srgbClr val="000000"/>
                </a:solidFill>
              </a:rPr>
              <a:pPr lvl="1">
                <a:defRPr/>
              </a:pPr>
              <a:t>8</a:t>
            </a:fld>
            <a:endParaRPr lang="en-US" altLang="en-US">
              <a:solidFill>
                <a:srgbClr val="000000"/>
              </a:solidFill>
              <a:latin typeface="Times New Roman" pitchFamily="18" charset="0"/>
            </a:endParaRPr>
          </a:p>
        </p:txBody>
      </p:sp>
      <p:pic>
        <p:nvPicPr>
          <p:cNvPr id="235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5588"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1" name="Rectangle 3"/>
          <p:cNvSpPr>
            <a:spLocks noGrp="1" noChangeArrowheads="1"/>
          </p:cNvSpPr>
          <p:nvPr>
            <p:ph type="title"/>
          </p:nvPr>
        </p:nvSpPr>
        <p:spPr>
          <a:xfrm>
            <a:off x="457200" y="838200"/>
            <a:ext cx="8229600" cy="914400"/>
          </a:xfrm>
        </p:spPr>
        <p:txBody>
          <a:bodyPr/>
          <a:lstStyle/>
          <a:p>
            <a:pPr algn="ctr" eaLnBrk="1" hangingPunct="1">
              <a:defRPr/>
            </a:pPr>
            <a:r>
              <a:rPr lang="en-US" altLang="en-US" sz="4000" dirty="0" smtClean="0">
                <a:solidFill>
                  <a:schemeClr val="tx2"/>
                </a:solidFill>
                <a:effectLst>
                  <a:outerShdw blurRad="38100" dist="38100" dir="2700000" algn="tl">
                    <a:srgbClr val="C0C0C0"/>
                  </a:outerShdw>
                </a:effectLst>
              </a:rPr>
              <a:t>What’s Different With PWS Water Rights?—</a:t>
            </a:r>
            <a:r>
              <a:rPr lang="en-US" altLang="en-US" sz="4000" dirty="0" smtClean="0">
                <a:solidFill>
                  <a:srgbClr val="FF0000"/>
                </a:solidFill>
                <a:effectLst>
                  <a:outerShdw blurRad="38100" dist="38100" dir="2700000" algn="tl">
                    <a:srgbClr val="C0C0C0"/>
                  </a:outerShdw>
                </a:effectLst>
              </a:rPr>
              <a:t>Extension of </a:t>
            </a:r>
            <a:r>
              <a:rPr lang="en-US" altLang="en-US" sz="4000" dirty="0">
                <a:solidFill>
                  <a:srgbClr val="FF0000"/>
                </a:solidFill>
                <a:effectLst>
                  <a:outerShdw blurRad="38100" dist="38100" dir="2700000" algn="tl">
                    <a:srgbClr val="C0C0C0"/>
                  </a:outerShdw>
                </a:effectLst>
              </a:rPr>
              <a:t>T</a:t>
            </a:r>
            <a:r>
              <a:rPr lang="en-US" altLang="en-US" sz="4000" dirty="0" smtClean="0">
                <a:solidFill>
                  <a:srgbClr val="FF0000"/>
                </a:solidFill>
                <a:effectLst>
                  <a:outerShdw blurRad="38100" dist="38100" dir="2700000" algn="tl">
                    <a:srgbClr val="C0C0C0"/>
                  </a:outerShdw>
                </a:effectLst>
              </a:rPr>
              <a:t>ime </a:t>
            </a:r>
            <a:r>
              <a:rPr lang="en-US" altLang="en-US" sz="4000" dirty="0" smtClean="0">
                <a:solidFill>
                  <a:schemeClr val="tx1"/>
                </a:solidFill>
                <a:effectLst>
                  <a:outerShdw blurRad="38100" dist="38100" dir="2700000" algn="tl">
                    <a:srgbClr val="C0C0C0"/>
                  </a:outerShdw>
                </a:effectLst>
              </a:rPr>
              <a:t/>
            </a:r>
            <a:br>
              <a:rPr lang="en-US" altLang="en-US" sz="4000" dirty="0" smtClean="0">
                <a:solidFill>
                  <a:schemeClr val="tx1"/>
                </a:solidFill>
                <a:effectLst>
                  <a:outerShdw blurRad="38100" dist="38100" dir="2700000" algn="tl">
                    <a:srgbClr val="C0C0C0"/>
                  </a:outerShdw>
                </a:effectLst>
              </a:rPr>
            </a:br>
            <a:endParaRPr lang="en-US" altLang="en-US" sz="4000" dirty="0" smtClean="0">
              <a:solidFill>
                <a:schemeClr val="tx1"/>
              </a:solidFill>
              <a:effectLst>
                <a:outerShdw blurRad="38100" dist="38100" dir="2700000" algn="tl">
                  <a:srgbClr val="C0C0C0"/>
                </a:outerShdw>
              </a:effectLst>
            </a:endParaRPr>
          </a:p>
        </p:txBody>
      </p:sp>
      <p:sp>
        <p:nvSpPr>
          <p:cNvPr id="7" name="Rectangle 6"/>
          <p:cNvSpPr/>
          <p:nvPr/>
        </p:nvSpPr>
        <p:spPr>
          <a:xfrm>
            <a:off x="7848600" y="5181600"/>
            <a:ext cx="10668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8" name="Rectangle 4"/>
          <p:cNvSpPr>
            <a:spLocks noGrp="1" noChangeArrowheads="1"/>
          </p:cNvSpPr>
          <p:nvPr>
            <p:ph type="body" idx="1"/>
          </p:nvPr>
        </p:nvSpPr>
        <p:spPr>
          <a:xfrm>
            <a:off x="381000" y="2286000"/>
            <a:ext cx="8382000" cy="4267200"/>
          </a:xfrm>
        </p:spPr>
        <p:txBody>
          <a:bodyPr/>
          <a:lstStyle/>
          <a:p>
            <a:pPr marL="0" indent="0">
              <a:buNone/>
            </a:pPr>
            <a:r>
              <a:rPr lang="en-US" altLang="en-US" sz="2800" dirty="0" smtClean="0">
                <a:solidFill>
                  <a:schemeClr val="tx2"/>
                </a:solidFill>
              </a:rPr>
              <a:t>Water right(s)/portion owned by </a:t>
            </a:r>
            <a:r>
              <a:rPr lang="en-US" altLang="en-US" sz="2800" u="sng" dirty="0" smtClean="0">
                <a:solidFill>
                  <a:schemeClr val="tx2"/>
                </a:solidFill>
              </a:rPr>
              <a:t>non</a:t>
            </a:r>
            <a:r>
              <a:rPr lang="en-US" altLang="en-US" sz="2800" dirty="0" smtClean="0">
                <a:solidFill>
                  <a:schemeClr val="tx2"/>
                </a:solidFill>
              </a:rPr>
              <a:t> PWS entities:</a:t>
            </a:r>
          </a:p>
          <a:p>
            <a:pPr marL="1009650" lvl="1" indent="-609600"/>
            <a:r>
              <a:rPr lang="en-US" altLang="en-US" sz="2400" dirty="0" smtClean="0">
                <a:solidFill>
                  <a:schemeClr val="tx2"/>
                </a:solidFill>
              </a:rPr>
              <a:t>Must </a:t>
            </a:r>
            <a:r>
              <a:rPr lang="en-US" altLang="en-US" sz="2400" dirty="0" smtClean="0">
                <a:solidFill>
                  <a:schemeClr val="tx2"/>
                </a:solidFill>
              </a:rPr>
              <a:t>show due diligence in completing works or</a:t>
            </a:r>
          </a:p>
          <a:p>
            <a:pPr marL="1009650" lvl="1" indent="-609600"/>
            <a:r>
              <a:rPr lang="en-US" altLang="en-US" sz="2400" dirty="0" smtClean="0">
                <a:solidFill>
                  <a:schemeClr val="tx2"/>
                </a:solidFill>
              </a:rPr>
              <a:t>Show reasonable cause for delay</a:t>
            </a:r>
            <a:r>
              <a:rPr lang="en-US" altLang="en-US" sz="2400" dirty="0" smtClean="0">
                <a:solidFill>
                  <a:schemeClr val="tx2"/>
                </a:solidFill>
              </a:rPr>
              <a:t>.</a:t>
            </a:r>
          </a:p>
          <a:p>
            <a:pPr marL="1009650" lvl="1" indent="-609600"/>
            <a:r>
              <a:rPr lang="en-US" altLang="en-US" sz="2400" dirty="0">
                <a:solidFill>
                  <a:schemeClr val="tx2"/>
                </a:solidFill>
              </a:rPr>
              <a:t>No extension beyond 50 years to </a:t>
            </a:r>
            <a:r>
              <a:rPr lang="en-US" altLang="en-US" sz="2400" u="sng" dirty="0">
                <a:solidFill>
                  <a:schemeClr val="tx2"/>
                </a:solidFill>
              </a:rPr>
              <a:t>complete works</a:t>
            </a:r>
            <a:r>
              <a:rPr lang="en-US" altLang="en-US" sz="2400" dirty="0" smtClean="0">
                <a:solidFill>
                  <a:schemeClr val="tx2"/>
                </a:solidFill>
              </a:rPr>
              <a:t>.</a:t>
            </a:r>
            <a:endParaRPr lang="en-US" altLang="en-US" sz="2400" dirty="0" smtClean="0">
              <a:solidFill>
                <a:schemeClr val="tx2"/>
              </a:solidFill>
            </a:endParaRPr>
          </a:p>
          <a:p>
            <a:pPr marL="1009650" lvl="1" indent="-609600"/>
            <a:endParaRPr lang="en-US" altLang="en-US" sz="1800" dirty="0" smtClean="0">
              <a:solidFill>
                <a:schemeClr val="tx2"/>
              </a:solidFill>
            </a:endParaRPr>
          </a:p>
          <a:p>
            <a:pPr marL="0" indent="0">
              <a:buNone/>
            </a:pPr>
            <a:r>
              <a:rPr lang="en-US" altLang="en-US" sz="2800" dirty="0" smtClean="0">
                <a:solidFill>
                  <a:schemeClr val="tx2"/>
                </a:solidFill>
              </a:rPr>
              <a:t>Statute section 73-3-12(2)(h) PWS water right:</a:t>
            </a:r>
          </a:p>
          <a:p>
            <a:pPr marL="1009650" lvl="1" indent="-609600"/>
            <a:r>
              <a:rPr lang="en-US" altLang="en-US" sz="2400" dirty="0" smtClean="0">
                <a:solidFill>
                  <a:schemeClr val="tx2"/>
                </a:solidFill>
              </a:rPr>
              <a:t>Simply holding an approved application for future public needs is reasonable due diligence for 50 </a:t>
            </a:r>
            <a:r>
              <a:rPr lang="en-US" altLang="en-US" sz="2400" dirty="0" err="1" smtClean="0">
                <a:solidFill>
                  <a:schemeClr val="tx2"/>
                </a:solidFill>
              </a:rPr>
              <a:t>yrs</a:t>
            </a:r>
            <a:endParaRPr lang="en-US" altLang="en-US" sz="2400" dirty="0" smtClean="0">
              <a:solidFill>
                <a:schemeClr val="tx2"/>
              </a:solidFill>
            </a:endParaRPr>
          </a:p>
          <a:p>
            <a:pPr marL="1009650" lvl="1" indent="-609600"/>
            <a:r>
              <a:rPr lang="en-US" altLang="en-US" sz="2400" dirty="0" smtClean="0">
                <a:solidFill>
                  <a:schemeClr val="tx2"/>
                </a:solidFill>
              </a:rPr>
              <a:t>Can be extended beyond 50 years with a 40 </a:t>
            </a:r>
            <a:r>
              <a:rPr lang="en-US" altLang="en-US" sz="2400" dirty="0" err="1" smtClean="0">
                <a:solidFill>
                  <a:schemeClr val="tx2"/>
                </a:solidFill>
              </a:rPr>
              <a:t>yr</a:t>
            </a:r>
            <a:r>
              <a:rPr lang="en-US" altLang="en-US" sz="2400" dirty="0" smtClean="0">
                <a:solidFill>
                  <a:schemeClr val="tx2"/>
                </a:solidFill>
              </a:rPr>
              <a:t> plan.</a:t>
            </a:r>
          </a:p>
          <a:p>
            <a:pPr marL="609600" indent="-609600"/>
            <a:endParaRPr lang="en-US" altLang="en-US" sz="2800" dirty="0" smtClean="0"/>
          </a:p>
          <a:p>
            <a:pPr marL="609600" indent="-609600"/>
            <a:endParaRPr lang="en-US" altLang="en-US" sz="2800" dirty="0" smtClean="0"/>
          </a:p>
        </p:txBody>
      </p:sp>
    </p:spTree>
    <p:extLst>
      <p:ext uri="{BB962C8B-B14F-4D97-AF65-F5344CB8AC3E}">
        <p14:creationId xmlns:p14="http://schemas.microsoft.com/office/powerpoint/2010/main" val="319429871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5588"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1" name="Rectangle 3"/>
          <p:cNvSpPr>
            <a:spLocks noGrp="1" noChangeArrowheads="1"/>
          </p:cNvSpPr>
          <p:nvPr>
            <p:ph type="title"/>
          </p:nvPr>
        </p:nvSpPr>
        <p:spPr/>
        <p:txBody>
          <a:bodyPr/>
          <a:lstStyle/>
          <a:p>
            <a:pPr algn="ctr" eaLnBrk="1" hangingPunct="1">
              <a:defRPr/>
            </a:pPr>
            <a:r>
              <a:rPr lang="en-US" altLang="en-US" sz="4000" dirty="0" smtClean="0">
                <a:solidFill>
                  <a:schemeClr val="tx2"/>
                </a:solidFill>
                <a:effectLst>
                  <a:outerShdw blurRad="38100" dist="38100" dir="2700000" algn="tl">
                    <a:srgbClr val="C0C0C0"/>
                  </a:outerShdw>
                </a:effectLst>
              </a:rPr>
              <a:t>Content of PWS 40 Year </a:t>
            </a:r>
            <a:r>
              <a:rPr lang="en-US" altLang="en-US" sz="4000" dirty="0" smtClean="0">
                <a:solidFill>
                  <a:schemeClr val="tx2"/>
                </a:solidFill>
                <a:effectLst>
                  <a:outerShdw blurRad="38100" dist="38100" dir="2700000" algn="tl">
                    <a:srgbClr val="C0C0C0"/>
                  </a:outerShdw>
                </a:effectLst>
              </a:rPr>
              <a:t>Plan</a:t>
            </a:r>
            <a:r>
              <a:rPr lang="en-US" altLang="en-US" sz="4000" dirty="0">
                <a:solidFill>
                  <a:schemeClr val="tx2"/>
                </a:solidFill>
                <a:effectLst>
                  <a:outerShdw blurRad="38100" dist="38100" dir="2700000" algn="tl">
                    <a:srgbClr val="C0C0C0"/>
                  </a:outerShdw>
                </a:effectLst>
              </a:rPr>
              <a:t/>
            </a:r>
            <a:br>
              <a:rPr lang="en-US" altLang="en-US" sz="4000" dirty="0">
                <a:solidFill>
                  <a:schemeClr val="tx2"/>
                </a:solidFill>
                <a:effectLst>
                  <a:outerShdw blurRad="38100" dist="38100" dir="2700000" algn="tl">
                    <a:srgbClr val="C0C0C0"/>
                  </a:outerShdw>
                </a:effectLst>
              </a:rPr>
            </a:br>
            <a:r>
              <a:rPr lang="en-US" altLang="en-US" sz="2800" dirty="0" smtClean="0">
                <a:solidFill>
                  <a:srgbClr val="FF0000"/>
                </a:solidFill>
                <a:effectLst>
                  <a:outerShdw blurRad="38100" dist="38100" dir="2700000" algn="tl">
                    <a:srgbClr val="C0C0C0"/>
                  </a:outerShdw>
                </a:effectLst>
              </a:rPr>
              <a:t>73-1-4(2)(e)(f)</a:t>
            </a:r>
            <a:r>
              <a:rPr lang="en-US" altLang="en-US" sz="2800" dirty="0" smtClean="0">
                <a:solidFill>
                  <a:srgbClr val="FF0000"/>
                </a:solidFill>
                <a:effectLst>
                  <a:outerShdw blurRad="38100" dist="38100" dir="2700000" algn="tl">
                    <a:srgbClr val="C0C0C0"/>
                  </a:outerShdw>
                </a:effectLst>
              </a:rPr>
              <a:t/>
            </a:r>
            <a:br>
              <a:rPr lang="en-US" altLang="en-US" sz="2800" dirty="0" smtClean="0">
                <a:solidFill>
                  <a:srgbClr val="FF0000"/>
                </a:solidFill>
                <a:effectLst>
                  <a:outerShdw blurRad="38100" dist="38100" dir="2700000" algn="tl">
                    <a:srgbClr val="C0C0C0"/>
                  </a:outerShdw>
                </a:effectLst>
              </a:rPr>
            </a:br>
            <a:endParaRPr lang="en-US" altLang="en-US" sz="2800" dirty="0" smtClean="0">
              <a:solidFill>
                <a:srgbClr val="FF0000"/>
              </a:solidFill>
              <a:effectLst>
                <a:outerShdw blurRad="38100" dist="38100" dir="2700000" algn="tl">
                  <a:srgbClr val="C0C0C0"/>
                </a:outerShdw>
              </a:effectLst>
            </a:endParaRPr>
          </a:p>
        </p:txBody>
      </p:sp>
      <p:sp>
        <p:nvSpPr>
          <p:cNvPr id="24582" name="Rectangle 4"/>
          <p:cNvSpPr>
            <a:spLocks noGrp="1" noChangeArrowheads="1"/>
          </p:cNvSpPr>
          <p:nvPr>
            <p:ph sz="half" idx="1"/>
          </p:nvPr>
        </p:nvSpPr>
        <p:spPr/>
        <p:txBody>
          <a:bodyPr/>
          <a:lstStyle/>
          <a:p>
            <a:pPr marL="0" indent="0">
              <a:buNone/>
            </a:pPr>
            <a:r>
              <a:rPr lang="en-US" altLang="en-US" sz="2800" dirty="0" smtClean="0">
                <a:solidFill>
                  <a:schemeClr val="tx2"/>
                </a:solidFill>
              </a:rPr>
              <a:t>Show future 40 year demand for water by:</a:t>
            </a:r>
          </a:p>
          <a:p>
            <a:pPr marL="1009650" lvl="1" indent="-609600"/>
            <a:r>
              <a:rPr lang="en-US" altLang="en-US" sz="2400" dirty="0" smtClean="0">
                <a:solidFill>
                  <a:schemeClr val="tx2"/>
                </a:solidFill>
              </a:rPr>
              <a:t>Showing projected population growth within service area.</a:t>
            </a:r>
          </a:p>
          <a:p>
            <a:pPr marL="1009650" lvl="1" indent="-609600"/>
            <a:endParaRPr lang="en-US" altLang="en-US" sz="2400" dirty="0" smtClean="0">
              <a:solidFill>
                <a:schemeClr val="tx2"/>
              </a:solidFill>
            </a:endParaRPr>
          </a:p>
          <a:p>
            <a:pPr marL="0" indent="0">
              <a:buNone/>
            </a:pPr>
            <a:r>
              <a:rPr lang="en-US" altLang="en-US" dirty="0" smtClean="0">
                <a:solidFill>
                  <a:schemeClr val="tx2"/>
                </a:solidFill>
              </a:rPr>
              <a:t>Show </a:t>
            </a:r>
            <a:r>
              <a:rPr lang="en-US" altLang="en-US" dirty="0">
                <a:solidFill>
                  <a:schemeClr val="tx2"/>
                </a:solidFill>
              </a:rPr>
              <a:t>works constructed and/or expenditures</a:t>
            </a:r>
            <a:r>
              <a:rPr lang="en-US" altLang="en-US" dirty="0" smtClean="0">
                <a:solidFill>
                  <a:schemeClr val="tx2"/>
                </a:solidFill>
              </a:rPr>
              <a:t>.</a:t>
            </a:r>
          </a:p>
          <a:p>
            <a:pPr marL="0" indent="0">
              <a:buNone/>
            </a:pPr>
            <a:endParaRPr lang="en-US" altLang="en-US" dirty="0" smtClean="0">
              <a:solidFill>
                <a:schemeClr val="tx2"/>
              </a:solidFill>
            </a:endParaRPr>
          </a:p>
          <a:p>
            <a:pPr marL="0" indent="0">
              <a:buNone/>
            </a:pPr>
            <a:r>
              <a:rPr lang="en-US" altLang="en-US" dirty="0">
                <a:solidFill>
                  <a:schemeClr val="tx2"/>
                </a:solidFill>
              </a:rPr>
              <a:t>Should be WR specific</a:t>
            </a:r>
          </a:p>
          <a:p>
            <a:pPr marL="609600" indent="-609600"/>
            <a:endParaRPr lang="en-US" altLang="en-US" dirty="0">
              <a:solidFill>
                <a:schemeClr val="tx2"/>
              </a:solidFill>
            </a:endParaRPr>
          </a:p>
          <a:p>
            <a:pPr marL="609600" indent="-609600"/>
            <a:endParaRPr lang="en-US" altLang="en-US" sz="2800" dirty="0" smtClean="0"/>
          </a:p>
        </p:txBody>
      </p:sp>
      <p:sp>
        <p:nvSpPr>
          <p:cNvPr id="7" name="Rectangle 6"/>
          <p:cNvSpPr/>
          <p:nvPr/>
        </p:nvSpPr>
        <p:spPr>
          <a:xfrm>
            <a:off x="7848600" y="5181600"/>
            <a:ext cx="10668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sz="half" idx="2"/>
          </p:nvPr>
        </p:nvSpPr>
        <p:spPr/>
        <p:txBody>
          <a:bodyPr/>
          <a:lstStyle/>
          <a:p>
            <a:pPr marL="0" indent="0">
              <a:buNone/>
            </a:pPr>
            <a:r>
              <a:rPr lang="en-US" altLang="en-US" dirty="0">
                <a:solidFill>
                  <a:schemeClr val="tx2"/>
                </a:solidFill>
              </a:rPr>
              <a:t>Service area is:</a:t>
            </a:r>
          </a:p>
          <a:p>
            <a:pPr marL="1009650" lvl="1" indent="-609600"/>
            <a:r>
              <a:rPr lang="en-US" altLang="en-US" dirty="0">
                <a:solidFill>
                  <a:schemeClr val="tx2"/>
                </a:solidFill>
              </a:rPr>
              <a:t>Presently areas served by water distribution </a:t>
            </a:r>
            <a:r>
              <a:rPr lang="en-US" altLang="en-US" dirty="0" smtClean="0">
                <a:solidFill>
                  <a:schemeClr val="tx2"/>
                </a:solidFill>
              </a:rPr>
              <a:t>facilities</a:t>
            </a:r>
          </a:p>
          <a:p>
            <a:pPr marL="1009650" lvl="1" indent="-609600"/>
            <a:r>
              <a:rPr lang="en-US" altLang="en-US" dirty="0" smtClean="0">
                <a:solidFill>
                  <a:schemeClr val="tx2"/>
                </a:solidFill>
              </a:rPr>
              <a:t>Area expands as distribution system expands</a:t>
            </a:r>
          </a:p>
          <a:p>
            <a:pPr marL="1009650" lvl="1" indent="-609600"/>
            <a:r>
              <a:rPr lang="en-US" altLang="en-US" dirty="0" smtClean="0">
                <a:solidFill>
                  <a:schemeClr val="tx2"/>
                </a:solidFill>
              </a:rPr>
              <a:t>Thus:  It is the geographical area that PWS agrees to serve</a:t>
            </a:r>
            <a:endParaRPr lang="en-US" altLang="en-US" dirty="0">
              <a:solidFill>
                <a:schemeClr val="tx2"/>
              </a:solidFill>
            </a:endParaRPr>
          </a:p>
          <a:p>
            <a:endParaRPr lang="en-US" dirty="0"/>
          </a:p>
        </p:txBody>
      </p:sp>
    </p:spTree>
    <p:extLst>
      <p:ext uri="{BB962C8B-B14F-4D97-AF65-F5344CB8AC3E}">
        <p14:creationId xmlns:p14="http://schemas.microsoft.com/office/powerpoint/2010/main" val="162307992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6705</TotalTime>
  <Words>1786</Words>
  <Application>Microsoft Office PowerPoint</Application>
  <PresentationFormat>On-screen Show (4:3)</PresentationFormat>
  <Paragraphs>208</Paragraphs>
  <Slides>18</Slides>
  <Notes>18</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Overview</vt:lpstr>
      <vt:lpstr>Vocabulary/Acronyms</vt:lpstr>
      <vt:lpstr>Public Water Supplier How Do I Become One?</vt:lpstr>
      <vt:lpstr>A Public Water Supplier (PWS): Statute Section 73-1-4(1)(b)</vt:lpstr>
      <vt:lpstr>A Public Water Supplier (PWS) is: Statute Section 73-1-4(1)(b) (cont.)</vt:lpstr>
      <vt:lpstr>What’s Different With PWS Water Rights?—Extension of Time  </vt:lpstr>
      <vt:lpstr>Content of PWS 40 Year Plan 73-1-4(2)(e)(f) </vt:lpstr>
      <vt:lpstr>Content of PWS 40 Year Plan, Continued</vt:lpstr>
      <vt:lpstr>What’s Different With PWS Water Rights?—Forfeiture</vt:lpstr>
      <vt:lpstr>What’s Different With PWS Water Rights?—Proof</vt:lpstr>
      <vt:lpstr>PowerPoint Presentation</vt:lpstr>
      <vt:lpstr>What’s Different With PWS Water Rights?—Proof (Example)</vt:lpstr>
      <vt:lpstr>PWS Proof (Example) </vt:lpstr>
      <vt:lpstr>PWS Service Area  </vt:lpstr>
      <vt:lpstr>www.waterrights.utah.gov</vt:lpstr>
      <vt:lpstr>Questions?</vt:lpstr>
    </vt:vector>
  </TitlesOfParts>
  <Company>Natural Resources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JOLDS</dc:creator>
  <cp:lastModifiedBy>Ross Hansen</cp:lastModifiedBy>
  <cp:revision>112</cp:revision>
  <cp:lastPrinted>2017-04-07T13:45:38Z</cp:lastPrinted>
  <dcterms:created xsi:type="dcterms:W3CDTF">2004-06-09T23:03:56Z</dcterms:created>
  <dcterms:modified xsi:type="dcterms:W3CDTF">2017-04-07T13:47:41Z</dcterms:modified>
</cp:coreProperties>
</file>