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97" r:id="rId2"/>
  </p:sldMasterIdLst>
  <p:notesMasterIdLst>
    <p:notesMasterId r:id="rId17"/>
  </p:notesMasterIdLst>
  <p:handoutMasterIdLst>
    <p:handoutMasterId r:id="rId18"/>
  </p:handoutMasterIdLst>
  <p:sldIdLst>
    <p:sldId id="259" r:id="rId3"/>
    <p:sldId id="315" r:id="rId4"/>
    <p:sldId id="332" r:id="rId5"/>
    <p:sldId id="338" r:id="rId6"/>
    <p:sldId id="343" r:id="rId7"/>
    <p:sldId id="346" r:id="rId8"/>
    <p:sldId id="347" r:id="rId9"/>
    <p:sldId id="348" r:id="rId10"/>
    <p:sldId id="349" r:id="rId11"/>
    <p:sldId id="350" r:id="rId12"/>
    <p:sldId id="333" r:id="rId13"/>
    <p:sldId id="319" r:id="rId14"/>
    <p:sldId id="266" r:id="rId15"/>
    <p:sldId id="265" r:id="rId16"/>
  </p:sldIdLst>
  <p:sldSz cx="10058400" cy="7772400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5pPr>
    <a:lvl6pPr marL="22860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6pPr>
    <a:lvl7pPr marL="27432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7pPr>
    <a:lvl8pPr marL="32004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8pPr>
    <a:lvl9pPr marL="3657600" algn="l" defTabSz="914400" rtl="0" eaLnBrk="1" latinLnBrk="0" hangingPunct="1">
      <a:defRPr sz="3200" kern="1200">
        <a:solidFill>
          <a:srgbClr val="000000"/>
        </a:solidFill>
        <a:latin typeface="Gill Sans"/>
        <a:ea typeface="ヒラギノ角ゴ Pro W3"/>
        <a:cs typeface="ヒラギノ角ゴ Pro W3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99"/>
    <a:srgbClr val="FF9933"/>
    <a:srgbClr val="FF0000"/>
    <a:srgbClr val="FF6600"/>
    <a:srgbClr val="008000"/>
    <a:srgbClr val="3366CC"/>
    <a:srgbClr val="6699FF"/>
    <a:srgbClr val="FF33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7" autoAdjust="0"/>
    <p:restoredTop sz="81029" autoAdjust="0"/>
  </p:normalViewPr>
  <p:slideViewPr>
    <p:cSldViewPr snapToGrid="0">
      <p:cViewPr>
        <p:scale>
          <a:sx n="70" d="100"/>
          <a:sy n="70" d="100"/>
        </p:scale>
        <p:origin x="-1056" y="-72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2928" y="-114"/>
      </p:cViewPr>
      <p:guideLst>
        <p:guide orient="horz" pos="2928"/>
        <p:guide pos="2168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29675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BC158BE5-A459-426E-B253-F7A0970BEC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85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/>
          </p:cNvSpPr>
          <p:nvPr>
            <p:ph type="dt" idx="1"/>
          </p:nvPr>
        </p:nvSpPr>
        <p:spPr bwMode="auto">
          <a:xfrm>
            <a:off x="3899071" y="0"/>
            <a:ext cx="2982742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6913"/>
            <a:ext cx="45100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25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7887" y="4416427"/>
            <a:ext cx="504604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1" y="8831265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99071" y="8831265"/>
            <a:ext cx="2982742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2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68" tIns="46584" rIns="93168" bIns="46584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ill Sans" charset="0"/>
                <a:ea typeface="ヒラギノ角ゴ Pro W3" charset="-128"/>
                <a:cs typeface="+mn-cs"/>
                <a:sym typeface="Gill Sans" charset="0"/>
              </a:defRPr>
            </a:lvl1pPr>
          </a:lstStyle>
          <a:p>
            <a:pPr>
              <a:defRPr/>
            </a:pPr>
            <a:fld id="{C81A654F-E0F0-4A89-ADBE-62A6F5711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77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82" indent="-285723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894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052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209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58D2CC87-E724-4923-9D31-5EE61740295D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>
                <a:latin typeface="Gill Sans"/>
              </a:rPr>
              <a:t>Introduction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A2E9-DC0E-4158-8BE4-488F3568E88A}" type="slidenum">
              <a:rPr lang="en-US"/>
              <a:pPr/>
              <a:t>2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344" lvl="1" indent="-231115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13" indent="-285697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788" indent="-228558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599903" indent="-228558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019" indent="-228558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134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248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364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479" indent="-228558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1E3772B9-636D-4F93-BB64-F9104655B5DF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46084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A2E9-DC0E-4158-8BE4-488F3568E88A}" type="slidenum">
              <a:rPr lang="en-US"/>
              <a:pPr/>
              <a:t>4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344" lvl="1" indent="-231115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AA2E9-DC0E-4158-8BE4-488F3568E88A}" type="slidenum">
              <a:rPr lang="en-US"/>
              <a:pPr/>
              <a:t>11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29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93344" lvl="1" indent="-231115">
              <a:buFontTx/>
              <a:buChar char="•"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0A21AB2D-F7C2-4C9B-A7B8-13ECA30BD404}" type="slidenum">
              <a:rPr lang="en-US" sz="1200" smtClean="0"/>
              <a:pPr eaLnBrk="1" hangingPunct="1"/>
              <a:t>12</a:t>
            </a:fld>
            <a:endParaRPr lang="en-US" sz="1200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82" indent="-285723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894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052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209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E149D416-D7C1-4F3C-9E0F-928F5E576D91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882" indent="-285723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2894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052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209" indent="-228579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367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524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8682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5840" indent="-228579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/>
            <a:fld id="{5FA90B63-BCFF-4230-8010-E48A70EABE37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6913"/>
            <a:ext cx="4510087" cy="3486150"/>
          </a:xfrm>
          <a:ln/>
        </p:spPr>
      </p:sp>
      <p:sp>
        <p:nvSpPr>
          <p:cNvPr id="58372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Gill San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304"/>
            <a:ext cx="8549640" cy="16662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2"/>
            <a:ext cx="7040880" cy="198682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97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063" y="2414588"/>
            <a:ext cx="8550275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25" y="4403725"/>
            <a:ext cx="7042150" cy="19875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71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62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994275"/>
            <a:ext cx="8548687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94063"/>
            <a:ext cx="8548687" cy="170021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19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739900"/>
            <a:ext cx="4443412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38" y="2465388"/>
            <a:ext cx="4443412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0163" y="1739900"/>
            <a:ext cx="4445000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0163" y="2465388"/>
            <a:ext cx="4445000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52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85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63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9563"/>
            <a:ext cx="3308350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38" y="309563"/>
            <a:ext cx="5622925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38" y="1627188"/>
            <a:ext cx="3308350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699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675" y="5440363"/>
            <a:ext cx="6035675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675" y="693738"/>
            <a:ext cx="6035675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675" y="6083300"/>
            <a:ext cx="6035675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072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3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3296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7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242" y="4993768"/>
            <a:ext cx="8549640" cy="154476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242" y="3293556"/>
            <a:ext cx="8549640" cy="17002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32659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0694" y="4002786"/>
            <a:ext cx="3973068" cy="906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4638" y="4002786"/>
            <a:ext cx="3973068" cy="9067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319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310896"/>
            <a:ext cx="90525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075"/>
            <a:ext cx="4444556" cy="725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500"/>
            <a:ext cx="4444556" cy="4478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355" y="1739075"/>
            <a:ext cx="4446127" cy="72542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355" y="2464500"/>
            <a:ext cx="4446127" cy="4478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9337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654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593787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279"/>
            <a:ext cx="3309842" cy="131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206" y="309279"/>
            <a:ext cx="5623274" cy="663406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5727"/>
            <a:ext cx="3309842" cy="53176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773374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818" y="5440680"/>
            <a:ext cx="6035040" cy="64284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0818" y="694659"/>
            <a:ext cx="6035040" cy="4663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818" y="6083523"/>
            <a:ext cx="6035040" cy="9116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311669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0694" y="4002786"/>
            <a:ext cx="8097012" cy="906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text styles</a:t>
            </a:r>
          </a:p>
          <a:p>
            <a:pPr lvl="1"/>
            <a:r>
              <a:rPr lang="en-US" smtClean="0">
                <a:sym typeface="Gill Sans"/>
              </a:rPr>
              <a:t>Second level</a:t>
            </a:r>
          </a:p>
          <a:p>
            <a:pPr lvl="2"/>
            <a:r>
              <a:rPr lang="en-US" smtClean="0">
                <a:sym typeface="Gill Sans"/>
              </a:rPr>
              <a:t>Third level</a:t>
            </a:r>
          </a:p>
          <a:p>
            <a:pPr lvl="3"/>
            <a:r>
              <a:rPr lang="en-US" smtClean="0">
                <a:sym typeface="Gill Sans"/>
              </a:rPr>
              <a:t>Fourth level</a:t>
            </a:r>
          </a:p>
          <a:p>
            <a:pPr lvl="4"/>
            <a:r>
              <a:rPr lang="en-US" smtClean="0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80694" y="1308354"/>
            <a:ext cx="8097012" cy="262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/>
              </a:rPr>
              <a:t>Click to edit Master title style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6"/>
            <a:ext cx="10059972" cy="77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ヒラギノ角ゴ Pro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cs typeface="ヒラギノ角ゴ Pro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 W3" charset="-128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ヒラギノ角ゴ Pro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238" y="311150"/>
            <a:ext cx="9051925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38" y="1812925"/>
            <a:ext cx="9051925" cy="513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2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A5D8F-1F60-4E6F-BAEF-9C8A7F0C717C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938" y="7204075"/>
            <a:ext cx="31845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838" y="7204075"/>
            <a:ext cx="2346325" cy="414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A1762-011F-4964-A3D0-9F66BAD0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212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terrights.utah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ikehandy@utah.gov" TargetMode="External"/><Relationship Id="rId4" Type="http://schemas.openxmlformats.org/officeDocument/2006/relationships/hyperlink" Target="mailto:blakebingham@utah.gov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3"/>
          <p:cNvSpPr txBox="1">
            <a:spLocks/>
          </p:cNvSpPr>
          <p:nvPr/>
        </p:nvSpPr>
        <p:spPr bwMode="auto">
          <a:xfrm>
            <a:off x="1936242" y="5440682"/>
            <a:ext cx="7543800" cy="152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 dirty="0">
                <a:latin typeface="Verdana" pitchFamily="34" charset="0"/>
              </a:rPr>
              <a:t>Utah Division of Water Rights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Verdana" pitchFamily="34" charset="0"/>
              </a:rPr>
              <a:t>Mike Handy, P.G.</a:t>
            </a:r>
            <a:endParaRPr lang="en-US" sz="16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dirty="0" smtClean="0">
                <a:latin typeface="Verdana" pitchFamily="34" charset="0"/>
              </a:rPr>
              <a:t>Adjudication Team Leader</a:t>
            </a:r>
            <a:endParaRPr lang="en-US" sz="1600" b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600" b="1" i="1" dirty="0">
                <a:solidFill>
                  <a:srgbClr val="3366CC"/>
                </a:solidFill>
                <a:latin typeface="Verdana" pitchFamily="34" charset="0"/>
              </a:rPr>
              <a:t>www.waterrights.utah.gov</a:t>
            </a:r>
          </a:p>
        </p:txBody>
      </p:sp>
      <p:sp>
        <p:nvSpPr>
          <p:cNvPr id="11267" name="Text Box 12"/>
          <p:cNvSpPr txBox="1">
            <a:spLocks/>
          </p:cNvSpPr>
          <p:nvPr/>
        </p:nvSpPr>
        <p:spPr bwMode="auto">
          <a:xfrm>
            <a:off x="4350258" y="1088136"/>
            <a:ext cx="5356098" cy="3831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 r:embed="rId3"/>
                  <a:srcRect/>
                  <a:tile tx="0" ty="0" sx="100000" sy="100000" flip="none" algn="tl"/>
                </a:blip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1pPr>
            <a:lvl2pPr marL="742950" indent="-28575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2pPr>
            <a:lvl3pPr marL="11430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3pPr>
            <a:lvl4pPr marL="16002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4pPr>
            <a:lvl5pPr marL="2057400" indent="-228600" eaLnBrk="0" hangingPunct="0"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000000"/>
                </a:solidFill>
                <a:latin typeface="Gill Sans"/>
                <a:ea typeface="ヒラギノ角ゴ Pro W3"/>
                <a:cs typeface="ヒラギノ角ゴ Pro W3"/>
                <a:sym typeface="Gill Sans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latin typeface="Verdana" pitchFamily="34" charset="0"/>
              </a:rPr>
              <a:t>City Creek</a:t>
            </a:r>
          </a:p>
          <a:p>
            <a:pPr algn="ctr" eaLnBrk="1" hangingPunct="1">
              <a:spcBef>
                <a:spcPts val="600"/>
              </a:spcBef>
            </a:pPr>
            <a:r>
              <a:rPr lang="en-US" b="1" dirty="0" smtClean="0">
                <a:latin typeface="Verdana" pitchFamily="34" charset="0"/>
              </a:rPr>
              <a:t>Subdivision</a:t>
            </a:r>
            <a:endParaRPr lang="en-US" b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(Area 57, Book 9)</a:t>
            </a:r>
            <a:endParaRPr lang="en-US" sz="2000" b="1" i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List of Unclaimed Rights</a:t>
            </a:r>
            <a:endParaRPr lang="en-US" sz="2000" b="1" i="1" dirty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000" b="1" i="1" dirty="0" smtClean="0">
              <a:latin typeface="Verdana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000" b="1" i="1" dirty="0" smtClean="0">
                <a:latin typeface="Verdana" pitchFamily="34" charset="0"/>
              </a:rPr>
              <a:t>Public Meeting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1800" b="1" i="1" dirty="0" smtClean="0">
                <a:latin typeface="Verdana" pitchFamily="34" charset="0"/>
              </a:rPr>
              <a:t>September 6</a:t>
            </a:r>
            <a:r>
              <a:rPr lang="en-US" sz="1800" b="1" i="1" baseline="30000" dirty="0" smtClean="0">
                <a:latin typeface="Verdana" pitchFamily="34" charset="0"/>
              </a:rPr>
              <a:t>th</a:t>
            </a:r>
            <a:r>
              <a:rPr lang="en-US" sz="1800" b="1" i="1" dirty="0" smtClean="0">
                <a:latin typeface="Verdana" pitchFamily="34" charset="0"/>
              </a:rPr>
              <a:t>, 2017</a:t>
            </a:r>
            <a:endParaRPr lang="en-US" sz="1800" b="1" i="1" dirty="0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" y="1303444"/>
            <a:ext cx="7809004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City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Alphabetic Index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5975929" y="2043530"/>
            <a:ext cx="527628" cy="22860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5" name="Elbow Connector 4"/>
          <p:cNvCxnSpPr>
            <a:stCxn id="6" idx="1"/>
            <a:endCxn id="4" idx="2"/>
          </p:cNvCxnSpPr>
          <p:nvPr/>
        </p:nvCxnSpPr>
        <p:spPr bwMode="auto">
          <a:xfrm rot="10800000">
            <a:off x="6239743" y="2272130"/>
            <a:ext cx="711776" cy="609600"/>
          </a:xfrm>
          <a:prstGeom prst="bentConnector2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6951519" y="2576930"/>
            <a:ext cx="1143000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Water Right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Number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587249" y="2043530"/>
            <a:ext cx="1196109" cy="25631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0" name="Elbow Connector 9"/>
          <p:cNvCxnSpPr>
            <a:stCxn id="11" idx="0"/>
            <a:endCxn id="9" idx="2"/>
          </p:cNvCxnSpPr>
          <p:nvPr/>
        </p:nvCxnSpPr>
        <p:spPr bwMode="auto">
          <a:xfrm rot="16200000" flipV="1">
            <a:off x="1538602" y="1946542"/>
            <a:ext cx="501080" cy="120767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1111578" y="2800920"/>
            <a:ext cx="2562802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Name of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Owner of Record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3823855" y="1988308"/>
            <a:ext cx="1413164" cy="325387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6" name="Elbow Connector 15"/>
          <p:cNvCxnSpPr>
            <a:stCxn id="17" idx="1"/>
            <a:endCxn id="15" idx="2"/>
          </p:cNvCxnSpPr>
          <p:nvPr/>
        </p:nvCxnSpPr>
        <p:spPr bwMode="auto">
          <a:xfrm rot="10800000">
            <a:off x="4530437" y="2313696"/>
            <a:ext cx="337706" cy="1522875"/>
          </a:xfrm>
          <a:prstGeom prst="bentConnector2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4868143" y="3590635"/>
            <a:ext cx="2743200" cy="491869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Point of Diversion Source</a:t>
            </a:r>
          </a:p>
        </p:txBody>
      </p:sp>
      <p:sp>
        <p:nvSpPr>
          <p:cNvPr id="25" name="Rounded Rectangle 24"/>
          <p:cNvSpPr/>
          <p:nvPr/>
        </p:nvSpPr>
        <p:spPr bwMode="auto">
          <a:xfrm>
            <a:off x="6996547" y="2043530"/>
            <a:ext cx="527628" cy="22860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26" name="Elbow Connector 25"/>
          <p:cNvCxnSpPr>
            <a:stCxn id="27" idx="1"/>
            <a:endCxn id="25" idx="3"/>
          </p:cNvCxnSpPr>
          <p:nvPr/>
        </p:nvCxnSpPr>
        <p:spPr bwMode="auto">
          <a:xfrm rot="10800000" flipV="1">
            <a:off x="7524175" y="1866884"/>
            <a:ext cx="447962" cy="29094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 bwMode="auto">
          <a:xfrm>
            <a:off x="7972137" y="1562085"/>
            <a:ext cx="1143000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Page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Number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3000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5" grpId="0" animBg="1"/>
      <p:bldP spid="15" grpId="1" animBg="1"/>
      <p:bldP spid="17" grpId="0" animBg="1"/>
      <p:bldP spid="17" grpId="1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540639" y="1632205"/>
            <a:ext cx="8977122" cy="563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Recipients of the Notice of the List of Unclaimed Rights: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Water right owners listed on the records of the State Engineer.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Property owners within the City Creek adjudication area.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Registered agents for corporate entities within the adjudication boundary.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Counsel of record who have filed an appearance in the court.</a:t>
            </a: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US" sz="20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algn="l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algn="l">
              <a:lnSpc>
                <a:spcPct val="120000"/>
              </a:lnSpc>
              <a:spcAft>
                <a:spcPts val="600"/>
              </a:spcAft>
            </a:pPr>
            <a:r>
              <a:rPr lang="en-US" sz="2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The List of Unclaimed Rights can be accessed via: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http</a:t>
            </a:r>
            <a:r>
              <a:rPr lang="en-US" sz="20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://</a:t>
            </a: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www.waterrights.utah.gov/pdbooks/CityCreekLUR</a:t>
            </a: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Hardcopies can be printed at our office for a nominal fee.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Filed at the District Court.</a:t>
            </a:r>
          </a:p>
          <a:p>
            <a:pPr>
              <a:lnSpc>
                <a:spcPct val="120000"/>
              </a:lnSpc>
              <a:tabLst>
                <a:tab pos="1371600" algn="l"/>
              </a:tabLst>
            </a:pPr>
            <a:endParaRPr lang="en-US" sz="20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Verdana" pitchFamily="34" charset="0"/>
            </a:endParaRPr>
          </a:p>
          <a:p>
            <a:pPr algn="ctr">
              <a:lnSpc>
                <a:spcPct val="120000"/>
              </a:lnSpc>
            </a:pPr>
            <a:endParaRPr lang="en-US" sz="20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Accessing the List of Unclaimed Rights</a:t>
            </a:r>
            <a:endParaRPr lang="en-US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96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2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2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/>
          </p:cNvSpPr>
          <p:nvPr/>
        </p:nvSpPr>
        <p:spPr bwMode="auto">
          <a:xfrm>
            <a:off x="1015270" y="544068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8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Anticipated Timeline</a:t>
            </a:r>
            <a:endParaRPr lang="en-US" sz="20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0723" name="Rectangle 4"/>
          <p:cNvSpPr>
            <a:spLocks/>
          </p:cNvSpPr>
          <p:nvPr/>
        </p:nvSpPr>
        <p:spPr bwMode="auto">
          <a:xfrm>
            <a:off x="344185" y="1274702"/>
            <a:ext cx="9354312" cy="5953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 anchorCtr="0"/>
          <a:lstStyle/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800" b="1" u="sng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August 25, 2017: 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publishes the List of Unclaimed Rights.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begins.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holds a public meeting (September 6, 2017).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November 23, 2017: 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for List of Unclaimed Rights ends.</a:t>
            </a: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April 2018: </a:t>
            </a:r>
            <a:endParaRPr lang="en-US" sz="16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Engineer publishes the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Proposed Determination.</a:t>
            </a:r>
            <a:endParaRPr lang="en-US" sz="16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begins.</a:t>
            </a:r>
            <a:r>
              <a:rPr lang="en-US" sz="16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 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State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Engineer holds a public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meeting.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endParaRPr lang="en-US" sz="1600" b="1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en-US" sz="1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July 2018: </a:t>
            </a:r>
            <a:endParaRPr lang="en-US" sz="16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90-day objection period for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Proposed Determination </a:t>
            </a:r>
            <a:r>
              <a:rPr lang="en-US" sz="16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ends.</a:t>
            </a: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lvl="2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114300" lvl="2">
              <a:lnSpc>
                <a:spcPct val="120000"/>
              </a:lnSpc>
              <a:spcAft>
                <a:spcPts val="0"/>
              </a:spcAft>
            </a:pPr>
            <a:endParaRPr lang="en-US" sz="1800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sz="1600" b="1" i="1" dirty="0" smtClean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4489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/>
          </p:cNvSpPr>
          <p:nvPr/>
        </p:nvSpPr>
        <p:spPr bwMode="auto">
          <a:xfrm>
            <a:off x="1015270" y="528560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Who can I contact to discuss the </a:t>
            </a:r>
          </a:p>
          <a:p>
            <a:pPr algn="ctr"/>
            <a:r>
              <a:rPr lang="en-US" sz="24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Adjudication Process?</a:t>
            </a:r>
            <a:endParaRPr lang="en-US" sz="18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2772" name="Rectangle 6"/>
          <p:cNvSpPr>
            <a:spLocks/>
          </p:cNvSpPr>
          <p:nvPr/>
        </p:nvSpPr>
        <p:spPr bwMode="auto">
          <a:xfrm>
            <a:off x="1575891" y="5907024"/>
            <a:ext cx="7015734" cy="139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33363" indent="-233363" algn="ctr">
              <a:lnSpc>
                <a:spcPct val="120000"/>
              </a:lnSpc>
            </a:pPr>
            <a:r>
              <a:rPr lang="en-US" sz="1400" b="1" i="1" dirty="0">
                <a:solidFill>
                  <a:srgbClr val="0066CC"/>
                </a:solidFill>
                <a:latin typeface="Verdana" pitchFamily="34" charset="0"/>
                <a:sym typeface="Verdana" pitchFamily="34" charset="0"/>
              </a:rPr>
              <a:t>Utah Division of Water Rights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1594 West North Temple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Suite 220, PO Box 146300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Salt Lake City, UT 84114-6300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600" b="1" i="1" dirty="0">
                <a:solidFill>
                  <a:schemeClr val="tx1"/>
                </a:solidFill>
                <a:sym typeface="Verdana" pitchFamily="34" charset="0"/>
                <a:hlinkClick r:id="rId3"/>
              </a:rPr>
              <a:t>www.waterrights.utah.gov</a:t>
            </a:r>
            <a:endParaRPr lang="en-US" sz="1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233363" indent="-233363">
              <a:lnSpc>
                <a:spcPct val="120000"/>
              </a:lnSpc>
              <a:buFontTx/>
              <a:buChar char="•"/>
            </a:pPr>
            <a:endParaRPr lang="en-US" sz="1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32773" name="Rectangle 6"/>
          <p:cNvSpPr>
            <a:spLocks/>
          </p:cNvSpPr>
          <p:nvPr/>
        </p:nvSpPr>
        <p:spPr bwMode="auto">
          <a:xfrm>
            <a:off x="1521333" y="1461238"/>
            <a:ext cx="7015734" cy="4103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233363" indent="-233363" algn="ctr">
              <a:lnSpc>
                <a:spcPct val="120000"/>
              </a:lnSpc>
            </a:pPr>
            <a:r>
              <a:rPr lang="en-US" sz="1600" b="1" dirty="0">
                <a:latin typeface="Verdana" pitchFamily="34" charset="0"/>
                <a:sym typeface="Verdana" pitchFamily="34" charset="0"/>
              </a:rPr>
              <a:t>Blake Bingham, P.E.</a:t>
            </a:r>
          </a:p>
          <a:p>
            <a:pPr marL="233363" indent="-233363" algn="ctr">
              <a:lnSpc>
                <a:spcPct val="120000"/>
              </a:lnSpc>
            </a:pPr>
            <a:r>
              <a:rPr lang="en-US" sz="1400" i="1" dirty="0" smtClean="0">
                <a:latin typeface="Verdana" pitchFamily="34" charset="0"/>
                <a:sym typeface="Verdana" pitchFamily="34" charset="0"/>
              </a:rPr>
              <a:t>Assistant State Engineer - Adjudication</a:t>
            </a:r>
            <a:endParaRPr lang="en-US" sz="1400" i="1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dirty="0" smtClean="0">
                <a:latin typeface="Verdana" pitchFamily="34" charset="0"/>
                <a:sym typeface="Verdana" pitchFamily="34" charset="0"/>
              </a:rPr>
              <a:t>E-mail</a:t>
            </a:r>
            <a:r>
              <a:rPr lang="en-US" sz="1600" dirty="0">
                <a:latin typeface="Verdana" pitchFamily="34" charset="0"/>
                <a:sym typeface="Verdana" pitchFamily="34" charset="0"/>
              </a:rPr>
              <a:t>: </a:t>
            </a:r>
            <a:r>
              <a:rPr lang="en-US" sz="1600" dirty="0" smtClean="0">
                <a:latin typeface="Verdana" pitchFamily="34" charset="0"/>
                <a:sym typeface="Verdana" pitchFamily="34" charset="0"/>
                <a:hlinkClick r:id="rId4"/>
              </a:rPr>
              <a:t>blakebingham@utah.gov</a:t>
            </a:r>
            <a:endParaRPr lang="en-US" sz="1600" dirty="0" smtClean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endParaRPr lang="en-US" sz="1600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b="1" dirty="0" smtClean="0">
                <a:latin typeface="Verdana" pitchFamily="34" charset="0"/>
                <a:sym typeface="Verdana" pitchFamily="34" charset="0"/>
              </a:rPr>
              <a:t>Gary Brimley, P.E.</a:t>
            </a:r>
            <a:endParaRPr lang="en-US" sz="1600" b="1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400" i="1" dirty="0">
                <a:latin typeface="Verdana" pitchFamily="34" charset="0"/>
                <a:sym typeface="Verdana" pitchFamily="34" charset="0"/>
              </a:rPr>
              <a:t>Adjudication </a:t>
            </a:r>
            <a:r>
              <a:rPr lang="en-US" sz="1400" i="1" dirty="0" smtClean="0">
                <a:latin typeface="Verdana" pitchFamily="34" charset="0"/>
                <a:sym typeface="Verdana" pitchFamily="34" charset="0"/>
              </a:rPr>
              <a:t>Engineer</a:t>
            </a:r>
            <a:endParaRPr lang="en-US" sz="1400" i="1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r>
              <a:rPr lang="en-US" sz="1600" dirty="0" smtClean="0">
                <a:latin typeface="Verdana" pitchFamily="34" charset="0"/>
                <a:sym typeface="Verdana" pitchFamily="34" charset="0"/>
              </a:rPr>
              <a:t>E-mail</a:t>
            </a:r>
            <a:r>
              <a:rPr lang="en-US" sz="1600" dirty="0">
                <a:latin typeface="Verdana" pitchFamily="34" charset="0"/>
                <a:sym typeface="Verdana" pitchFamily="34" charset="0"/>
              </a:rPr>
              <a:t>: </a:t>
            </a:r>
            <a:r>
              <a:rPr lang="en-US" sz="1600" dirty="0" smtClean="0">
                <a:latin typeface="Verdana" pitchFamily="34" charset="0"/>
                <a:sym typeface="Verdana" pitchFamily="34" charset="0"/>
                <a:hlinkClick r:id="rId4"/>
              </a:rPr>
              <a:t>garybrimley@utah.gov</a:t>
            </a:r>
            <a:endParaRPr lang="en-US" sz="1600" dirty="0">
              <a:latin typeface="Verdana" pitchFamily="34" charset="0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endParaRPr lang="en-US" sz="1600" dirty="0" smtClean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600" b="1" dirty="0" smtClean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Mike Handy, P.G.</a:t>
            </a:r>
            <a:endParaRPr lang="en-US" sz="1600" b="1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400" i="1" dirty="0">
                <a:latin typeface="Verdana" pitchFamily="34" charset="0"/>
                <a:ea typeface="ヒラギノ角ゴ Pro W3" charset="-128"/>
                <a:sym typeface="Verdana" pitchFamily="34" charset="0"/>
              </a:rPr>
              <a:t>Adjudication Team Leader</a:t>
            </a:r>
            <a:endParaRPr lang="en-US" sz="1600" b="1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Phone: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801-538-7463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  <a:defRPr/>
            </a:pPr>
            <a:r>
              <a:rPr lang="en-US" sz="1600" dirty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</a:rPr>
              <a:t>E-mail: </a:t>
            </a:r>
            <a:r>
              <a:rPr lang="en-US" sz="1600" dirty="0" smtClean="0">
                <a:solidFill>
                  <a:schemeClr val="tx1"/>
                </a:solidFill>
                <a:latin typeface="Verdana" pitchFamily="34" charset="0"/>
                <a:ea typeface="ヒラギノ角ゴ Pro W3" charset="-128"/>
                <a:sym typeface="Verdana" pitchFamily="34" charset="0"/>
                <a:hlinkClick r:id="rId5"/>
              </a:rPr>
              <a:t>mikehandy@utah.gov</a:t>
            </a:r>
            <a:endParaRPr lang="en-US" sz="1600" dirty="0">
              <a:solidFill>
                <a:schemeClr val="tx1"/>
              </a:solidFill>
              <a:latin typeface="Verdana" pitchFamily="34" charset="0"/>
              <a:ea typeface="ヒラギノ角ゴ Pro W3" charset="-128"/>
              <a:sym typeface="Verdana" pitchFamily="34" charset="0"/>
            </a:endParaRPr>
          </a:p>
          <a:p>
            <a:pPr marL="233363" indent="-233363" algn="ctr">
              <a:lnSpc>
                <a:spcPct val="120000"/>
              </a:lnSpc>
            </a:pPr>
            <a:endParaRPr lang="en-US" sz="1600" dirty="0">
              <a:latin typeface="Verdana" pitchFamily="34" charset="0"/>
              <a:sym typeface="Verdana" pitchFamily="34" charset="0"/>
            </a:endParaRPr>
          </a:p>
          <a:p>
            <a:pPr>
              <a:lnSpc>
                <a:spcPct val="120000"/>
              </a:lnSpc>
            </a:pPr>
            <a:endParaRPr lang="en-US" sz="16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/>
          </p:cNvSpPr>
          <p:nvPr/>
        </p:nvSpPr>
        <p:spPr bwMode="auto">
          <a:xfrm>
            <a:off x="1030987" y="3031236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5400" b="1" i="1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Questions?</a:t>
            </a:r>
          </a:p>
        </p:txBody>
      </p:sp>
      <p:sp>
        <p:nvSpPr>
          <p:cNvPr id="33795" name="Rectangle 4"/>
          <p:cNvSpPr>
            <a:spLocks/>
          </p:cNvSpPr>
          <p:nvPr/>
        </p:nvSpPr>
        <p:spPr bwMode="auto">
          <a:xfrm>
            <a:off x="352044" y="1943100"/>
            <a:ext cx="9127998" cy="435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233363" indent="-233363">
              <a:lnSpc>
                <a:spcPct val="120000"/>
              </a:lnSpc>
              <a:buFontTx/>
              <a:buChar char="•"/>
            </a:pPr>
            <a:endParaRPr lang="en-US" sz="200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540639" y="1632205"/>
            <a:ext cx="8977122" cy="24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Adjudication Process Review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List of Unclaimed Rights Overview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Accessing the List of Unclaimed Rights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Anticipated </a:t>
            </a:r>
            <a:r>
              <a:rPr lang="en-US" sz="28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Timeline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r>
              <a:rPr lang="en-US" sz="2800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Questions</a:t>
            </a: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i="1" dirty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2907136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2782040" y="618562"/>
            <a:ext cx="2082089" cy="1405551"/>
            <a:chOff x="452947" y="450809"/>
            <a:chExt cx="2103120" cy="1377991"/>
          </a:xfrm>
        </p:grpSpPr>
        <p:grpSp>
          <p:nvGrpSpPr>
            <p:cNvPr id="398" name="Group 397"/>
            <p:cNvGrpSpPr/>
            <p:nvPr/>
          </p:nvGrpSpPr>
          <p:grpSpPr>
            <a:xfrm>
              <a:off x="452947" y="450809"/>
              <a:ext cx="2103120" cy="1377991"/>
              <a:chOff x="386080" y="589209"/>
              <a:chExt cx="2103120" cy="1377991"/>
            </a:xfrm>
          </p:grpSpPr>
          <p:sp>
            <p:nvSpPr>
              <p:cNvPr id="399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0" name="Rectangle 399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1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10" name="Group 409"/>
            <p:cNvGrpSpPr>
              <a:grpSpLocks/>
            </p:cNvGrpSpPr>
            <p:nvPr/>
          </p:nvGrpSpPr>
          <p:grpSpPr bwMode="auto">
            <a:xfrm>
              <a:off x="931352" y="623317"/>
              <a:ext cx="1174476" cy="1039363"/>
              <a:chOff x="1681" y="890"/>
              <a:chExt cx="1688" cy="1311"/>
            </a:xfrm>
          </p:grpSpPr>
          <p:grpSp>
            <p:nvGrpSpPr>
              <p:cNvPr id="411" name="Group 410"/>
              <p:cNvGrpSpPr>
                <a:grpSpLocks/>
              </p:cNvGrpSpPr>
              <p:nvPr/>
            </p:nvGrpSpPr>
            <p:grpSpPr bwMode="auto">
              <a:xfrm>
                <a:off x="1681" y="890"/>
                <a:ext cx="1688" cy="1311"/>
                <a:chOff x="10174" y="2938"/>
                <a:chExt cx="1886" cy="1688"/>
              </a:xfrm>
            </p:grpSpPr>
            <p:sp>
              <p:nvSpPr>
                <p:cNvPr id="413" name="Rectangle 412"/>
                <p:cNvSpPr>
                  <a:spLocks noChangeArrowheads="1"/>
                </p:cNvSpPr>
                <p:nvPr/>
              </p:nvSpPr>
              <p:spPr bwMode="auto">
                <a:xfrm>
                  <a:off x="10267" y="2938"/>
                  <a:ext cx="1744" cy="16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4" name="Freeform 413"/>
                <p:cNvSpPr>
                  <a:spLocks noEditPoints="1"/>
                </p:cNvSpPr>
                <p:nvPr/>
              </p:nvSpPr>
              <p:spPr bwMode="auto">
                <a:xfrm>
                  <a:off x="10174" y="2939"/>
                  <a:ext cx="1886" cy="1686"/>
                </a:xfrm>
                <a:custGeom>
                  <a:avLst/>
                  <a:gdLst>
                    <a:gd name="T0" fmla="*/ 4474 w 4496"/>
                    <a:gd name="T1" fmla="*/ 4025 h 4498"/>
                    <a:gd name="T2" fmla="*/ 4383 w 4496"/>
                    <a:gd name="T3" fmla="*/ 4167 h 4498"/>
                    <a:gd name="T4" fmla="*/ 4340 w 4496"/>
                    <a:gd name="T5" fmla="*/ 4231 h 4498"/>
                    <a:gd name="T6" fmla="*/ 4246 w 4496"/>
                    <a:gd name="T7" fmla="*/ 4366 h 4498"/>
                    <a:gd name="T8" fmla="*/ 4178 w 4496"/>
                    <a:gd name="T9" fmla="*/ 4412 h 4498"/>
                    <a:gd name="T10" fmla="*/ 3943 w 4496"/>
                    <a:gd name="T11" fmla="*/ 4493 h 4498"/>
                    <a:gd name="T12" fmla="*/ 642 w 4496"/>
                    <a:gd name="T13" fmla="*/ 4468 h 4498"/>
                    <a:gd name="T14" fmla="*/ 559 w 4496"/>
                    <a:gd name="T15" fmla="*/ 4462 h 4498"/>
                    <a:gd name="T16" fmla="*/ 389 w 4496"/>
                    <a:gd name="T17" fmla="*/ 4447 h 4498"/>
                    <a:gd name="T18" fmla="*/ 316 w 4496"/>
                    <a:gd name="T19" fmla="*/ 4410 h 4498"/>
                    <a:gd name="T20" fmla="*/ 133 w 4496"/>
                    <a:gd name="T21" fmla="*/ 4250 h 4498"/>
                    <a:gd name="T22" fmla="*/ 77 w 4496"/>
                    <a:gd name="T23" fmla="*/ 4093 h 4498"/>
                    <a:gd name="T24" fmla="*/ 50 w 4496"/>
                    <a:gd name="T25" fmla="*/ 4020 h 4498"/>
                    <a:gd name="T26" fmla="*/ 0 w 4496"/>
                    <a:gd name="T27" fmla="*/ 3856 h 4498"/>
                    <a:gd name="T28" fmla="*/ 0 w 4496"/>
                    <a:gd name="T29" fmla="*/ 640 h 4498"/>
                    <a:gd name="T30" fmla="*/ 48 w 4496"/>
                    <a:gd name="T31" fmla="*/ 392 h 4498"/>
                    <a:gd name="T32" fmla="*/ 158 w 4496"/>
                    <a:gd name="T33" fmla="*/ 267 h 4498"/>
                    <a:gd name="T34" fmla="*/ 207 w 4496"/>
                    <a:gd name="T35" fmla="*/ 209 h 4498"/>
                    <a:gd name="T36" fmla="*/ 318 w 4496"/>
                    <a:gd name="T37" fmla="*/ 86 h 4498"/>
                    <a:gd name="T38" fmla="*/ 391 w 4496"/>
                    <a:gd name="T39" fmla="*/ 49 h 4498"/>
                    <a:gd name="T40" fmla="*/ 640 w 4496"/>
                    <a:gd name="T41" fmla="*/ 0 h 4498"/>
                    <a:gd name="T42" fmla="*/ 3939 w 4496"/>
                    <a:gd name="T43" fmla="*/ 36 h 4498"/>
                    <a:gd name="T44" fmla="*/ 4016 w 4496"/>
                    <a:gd name="T45" fmla="*/ 51 h 4498"/>
                    <a:gd name="T46" fmla="*/ 4180 w 4496"/>
                    <a:gd name="T47" fmla="*/ 88 h 4498"/>
                    <a:gd name="T48" fmla="*/ 4248 w 4496"/>
                    <a:gd name="T49" fmla="*/ 134 h 4498"/>
                    <a:gd name="T50" fmla="*/ 4408 w 4496"/>
                    <a:gd name="T51" fmla="*/ 316 h 4498"/>
                    <a:gd name="T52" fmla="*/ 4446 w 4496"/>
                    <a:gd name="T53" fmla="*/ 480 h 4498"/>
                    <a:gd name="T54" fmla="*/ 4461 w 4496"/>
                    <a:gd name="T55" fmla="*/ 557 h 4498"/>
                    <a:gd name="T56" fmla="*/ 4496 w 4496"/>
                    <a:gd name="T57" fmla="*/ 3858 h 4498"/>
                    <a:gd name="T58" fmla="*/ 4491 w 4496"/>
                    <a:gd name="T59" fmla="*/ 3944 h 4498"/>
                    <a:gd name="T60" fmla="*/ 4448 w 4496"/>
                    <a:gd name="T61" fmla="*/ 4106 h 4498"/>
                    <a:gd name="T62" fmla="*/ 4351 w 4496"/>
                    <a:gd name="T63" fmla="*/ 4240 h 4498"/>
                    <a:gd name="T64" fmla="*/ 4246 w 4496"/>
                    <a:gd name="T65" fmla="*/ 4366 h 4498"/>
                    <a:gd name="T66" fmla="*/ 4105 w 4496"/>
                    <a:gd name="T67" fmla="*/ 4449 h 4498"/>
                    <a:gd name="T68" fmla="*/ 4026 w 4496"/>
                    <a:gd name="T69" fmla="*/ 4476 h 4498"/>
                    <a:gd name="T70" fmla="*/ 3856 w 4496"/>
                    <a:gd name="T71" fmla="*/ 4498 h 4498"/>
                    <a:gd name="T72" fmla="*/ 555 w 4496"/>
                    <a:gd name="T73" fmla="*/ 4478 h 4498"/>
                    <a:gd name="T74" fmla="*/ 389 w 4496"/>
                    <a:gd name="T75" fmla="*/ 4447 h 4498"/>
                    <a:gd name="T76" fmla="*/ 248 w 4496"/>
                    <a:gd name="T77" fmla="*/ 4364 h 4498"/>
                    <a:gd name="T78" fmla="*/ 188 w 4496"/>
                    <a:gd name="T79" fmla="*/ 4310 h 4498"/>
                    <a:gd name="T80" fmla="*/ 88 w 4496"/>
                    <a:gd name="T81" fmla="*/ 4182 h 4498"/>
                    <a:gd name="T82" fmla="*/ 37 w 4496"/>
                    <a:gd name="T83" fmla="*/ 4024 h 4498"/>
                    <a:gd name="T84" fmla="*/ 0 w 4496"/>
                    <a:gd name="T85" fmla="*/ 3856 h 4498"/>
                    <a:gd name="T86" fmla="*/ 5 w 4496"/>
                    <a:gd name="T87" fmla="*/ 554 h 4498"/>
                    <a:gd name="T88" fmla="*/ 22 w 4496"/>
                    <a:gd name="T89" fmla="*/ 471 h 4498"/>
                    <a:gd name="T90" fmla="*/ 86 w 4496"/>
                    <a:gd name="T91" fmla="*/ 318 h 4498"/>
                    <a:gd name="T92" fmla="*/ 197 w 4496"/>
                    <a:gd name="T93" fmla="*/ 198 h 4498"/>
                    <a:gd name="T94" fmla="*/ 318 w 4496"/>
                    <a:gd name="T95" fmla="*/ 86 h 4498"/>
                    <a:gd name="T96" fmla="*/ 470 w 4496"/>
                    <a:gd name="T97" fmla="*/ 22 h 4498"/>
                    <a:gd name="T98" fmla="*/ 553 w 4496"/>
                    <a:gd name="T99" fmla="*/ 5 h 4498"/>
                    <a:gd name="T100" fmla="*/ 3854 w 4496"/>
                    <a:gd name="T101" fmla="*/ 0 h 4498"/>
                    <a:gd name="T102" fmla="*/ 4022 w 4496"/>
                    <a:gd name="T103" fmla="*/ 37 h 4498"/>
                    <a:gd name="T104" fmla="*/ 4180 w 4496"/>
                    <a:gd name="T105" fmla="*/ 88 h 4498"/>
                    <a:gd name="T106" fmla="*/ 4308 w 4496"/>
                    <a:gd name="T107" fmla="*/ 188 h 4498"/>
                    <a:gd name="T108" fmla="*/ 4363 w 4496"/>
                    <a:gd name="T109" fmla="*/ 248 h 4498"/>
                    <a:gd name="T110" fmla="*/ 4446 w 4496"/>
                    <a:gd name="T111" fmla="*/ 392 h 4498"/>
                    <a:gd name="T112" fmla="*/ 4476 w 4496"/>
                    <a:gd name="T113" fmla="*/ 557 h 4498"/>
                    <a:gd name="T114" fmla="*/ 4496 w 4496"/>
                    <a:gd name="T115" fmla="*/ 3858 h 44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496" h="4498">
                      <a:moveTo>
                        <a:pt x="4496" y="3858"/>
                      </a:moveTo>
                      <a:lnTo>
                        <a:pt x="4466" y="3856"/>
                      </a:lnTo>
                      <a:lnTo>
                        <a:pt x="4461" y="3941"/>
                      </a:lnTo>
                      <a:lnTo>
                        <a:pt x="4491" y="3943"/>
                      </a:lnTo>
                      <a:lnTo>
                        <a:pt x="4496" y="3858"/>
                      </a:lnTo>
                      <a:close/>
                      <a:moveTo>
                        <a:pt x="4491" y="3944"/>
                      </a:moveTo>
                      <a:lnTo>
                        <a:pt x="4461" y="3939"/>
                      </a:lnTo>
                      <a:lnTo>
                        <a:pt x="4446" y="4020"/>
                      </a:lnTo>
                      <a:lnTo>
                        <a:pt x="4474" y="4025"/>
                      </a:lnTo>
                      <a:lnTo>
                        <a:pt x="4491" y="3944"/>
                      </a:lnTo>
                      <a:close/>
                      <a:moveTo>
                        <a:pt x="4474" y="4027"/>
                      </a:moveTo>
                      <a:lnTo>
                        <a:pt x="4446" y="4018"/>
                      </a:lnTo>
                      <a:lnTo>
                        <a:pt x="4419" y="4095"/>
                      </a:lnTo>
                      <a:lnTo>
                        <a:pt x="4448" y="4106"/>
                      </a:lnTo>
                      <a:lnTo>
                        <a:pt x="4474" y="4027"/>
                      </a:lnTo>
                      <a:close/>
                      <a:moveTo>
                        <a:pt x="4446" y="4108"/>
                      </a:moveTo>
                      <a:lnTo>
                        <a:pt x="4419" y="4093"/>
                      </a:lnTo>
                      <a:lnTo>
                        <a:pt x="4383" y="4167"/>
                      </a:lnTo>
                      <a:lnTo>
                        <a:pt x="4410" y="4180"/>
                      </a:lnTo>
                      <a:lnTo>
                        <a:pt x="4446" y="4108"/>
                      </a:lnTo>
                      <a:close/>
                      <a:moveTo>
                        <a:pt x="4408" y="4182"/>
                      </a:moveTo>
                      <a:lnTo>
                        <a:pt x="4383" y="4165"/>
                      </a:lnTo>
                      <a:lnTo>
                        <a:pt x="4338" y="4231"/>
                      </a:lnTo>
                      <a:lnTo>
                        <a:pt x="4365" y="4248"/>
                      </a:lnTo>
                      <a:lnTo>
                        <a:pt x="4408" y="4182"/>
                      </a:lnTo>
                      <a:close/>
                      <a:moveTo>
                        <a:pt x="4363" y="4250"/>
                      </a:moveTo>
                      <a:lnTo>
                        <a:pt x="4340" y="4231"/>
                      </a:lnTo>
                      <a:lnTo>
                        <a:pt x="4287" y="4289"/>
                      </a:lnTo>
                      <a:lnTo>
                        <a:pt x="4310" y="4310"/>
                      </a:lnTo>
                      <a:lnTo>
                        <a:pt x="4363" y="4250"/>
                      </a:lnTo>
                      <a:close/>
                      <a:moveTo>
                        <a:pt x="4308" y="4312"/>
                      </a:moveTo>
                      <a:lnTo>
                        <a:pt x="4287" y="4289"/>
                      </a:lnTo>
                      <a:lnTo>
                        <a:pt x="4227" y="4342"/>
                      </a:lnTo>
                      <a:lnTo>
                        <a:pt x="4248" y="4364"/>
                      </a:lnTo>
                      <a:lnTo>
                        <a:pt x="4308" y="4312"/>
                      </a:lnTo>
                      <a:close/>
                      <a:moveTo>
                        <a:pt x="4246" y="4366"/>
                      </a:moveTo>
                      <a:lnTo>
                        <a:pt x="4229" y="4340"/>
                      </a:lnTo>
                      <a:lnTo>
                        <a:pt x="4163" y="4385"/>
                      </a:lnTo>
                      <a:lnTo>
                        <a:pt x="4180" y="4410"/>
                      </a:lnTo>
                      <a:lnTo>
                        <a:pt x="4246" y="4366"/>
                      </a:lnTo>
                      <a:close/>
                      <a:moveTo>
                        <a:pt x="4178" y="4412"/>
                      </a:moveTo>
                      <a:lnTo>
                        <a:pt x="4165" y="4385"/>
                      </a:lnTo>
                      <a:lnTo>
                        <a:pt x="4092" y="4421"/>
                      </a:lnTo>
                      <a:lnTo>
                        <a:pt x="4105" y="4447"/>
                      </a:lnTo>
                      <a:lnTo>
                        <a:pt x="4178" y="4412"/>
                      </a:lnTo>
                      <a:close/>
                      <a:moveTo>
                        <a:pt x="4105" y="4449"/>
                      </a:moveTo>
                      <a:lnTo>
                        <a:pt x="4093" y="4421"/>
                      </a:lnTo>
                      <a:lnTo>
                        <a:pt x="4016" y="4447"/>
                      </a:lnTo>
                      <a:lnTo>
                        <a:pt x="4026" y="4476"/>
                      </a:lnTo>
                      <a:lnTo>
                        <a:pt x="4105" y="4449"/>
                      </a:lnTo>
                      <a:close/>
                      <a:moveTo>
                        <a:pt x="4024" y="4476"/>
                      </a:moveTo>
                      <a:lnTo>
                        <a:pt x="4018" y="4447"/>
                      </a:lnTo>
                      <a:lnTo>
                        <a:pt x="3937" y="4462"/>
                      </a:lnTo>
                      <a:lnTo>
                        <a:pt x="3943" y="4493"/>
                      </a:lnTo>
                      <a:lnTo>
                        <a:pt x="4024" y="4476"/>
                      </a:lnTo>
                      <a:close/>
                      <a:moveTo>
                        <a:pt x="3941" y="4493"/>
                      </a:moveTo>
                      <a:lnTo>
                        <a:pt x="3939" y="4462"/>
                      </a:lnTo>
                      <a:lnTo>
                        <a:pt x="3854" y="4468"/>
                      </a:lnTo>
                      <a:lnTo>
                        <a:pt x="3856" y="4498"/>
                      </a:lnTo>
                      <a:lnTo>
                        <a:pt x="3941" y="4493"/>
                      </a:lnTo>
                      <a:close/>
                      <a:moveTo>
                        <a:pt x="3854" y="4498"/>
                      </a:moveTo>
                      <a:lnTo>
                        <a:pt x="3854" y="4468"/>
                      </a:lnTo>
                      <a:lnTo>
                        <a:pt x="642" y="4468"/>
                      </a:lnTo>
                      <a:lnTo>
                        <a:pt x="642" y="4498"/>
                      </a:lnTo>
                      <a:lnTo>
                        <a:pt x="3854" y="4498"/>
                      </a:lnTo>
                      <a:close/>
                      <a:moveTo>
                        <a:pt x="640" y="4498"/>
                      </a:moveTo>
                      <a:lnTo>
                        <a:pt x="642" y="4468"/>
                      </a:lnTo>
                      <a:lnTo>
                        <a:pt x="557" y="4462"/>
                      </a:lnTo>
                      <a:lnTo>
                        <a:pt x="555" y="4493"/>
                      </a:lnTo>
                      <a:lnTo>
                        <a:pt x="640" y="4498"/>
                      </a:lnTo>
                      <a:close/>
                      <a:moveTo>
                        <a:pt x="553" y="4493"/>
                      </a:moveTo>
                      <a:lnTo>
                        <a:pt x="559" y="4462"/>
                      </a:lnTo>
                      <a:lnTo>
                        <a:pt x="478" y="4447"/>
                      </a:lnTo>
                      <a:lnTo>
                        <a:pt x="472" y="4476"/>
                      </a:lnTo>
                      <a:lnTo>
                        <a:pt x="553" y="4493"/>
                      </a:lnTo>
                      <a:close/>
                      <a:moveTo>
                        <a:pt x="470" y="4476"/>
                      </a:moveTo>
                      <a:lnTo>
                        <a:pt x="480" y="4447"/>
                      </a:lnTo>
                      <a:lnTo>
                        <a:pt x="403" y="4421"/>
                      </a:lnTo>
                      <a:lnTo>
                        <a:pt x="391" y="4449"/>
                      </a:lnTo>
                      <a:lnTo>
                        <a:pt x="470" y="4476"/>
                      </a:lnTo>
                      <a:close/>
                      <a:moveTo>
                        <a:pt x="389" y="4447"/>
                      </a:moveTo>
                      <a:lnTo>
                        <a:pt x="404" y="4421"/>
                      </a:lnTo>
                      <a:lnTo>
                        <a:pt x="331" y="4385"/>
                      </a:lnTo>
                      <a:lnTo>
                        <a:pt x="318" y="4412"/>
                      </a:lnTo>
                      <a:lnTo>
                        <a:pt x="389" y="4447"/>
                      </a:lnTo>
                      <a:close/>
                      <a:moveTo>
                        <a:pt x="316" y="4410"/>
                      </a:moveTo>
                      <a:lnTo>
                        <a:pt x="333" y="4385"/>
                      </a:lnTo>
                      <a:lnTo>
                        <a:pt x="267" y="4340"/>
                      </a:lnTo>
                      <a:lnTo>
                        <a:pt x="250" y="4366"/>
                      </a:lnTo>
                      <a:lnTo>
                        <a:pt x="316" y="4410"/>
                      </a:lnTo>
                      <a:close/>
                      <a:moveTo>
                        <a:pt x="248" y="4364"/>
                      </a:moveTo>
                      <a:lnTo>
                        <a:pt x="267" y="4342"/>
                      </a:lnTo>
                      <a:lnTo>
                        <a:pt x="207" y="4289"/>
                      </a:lnTo>
                      <a:lnTo>
                        <a:pt x="188" y="4312"/>
                      </a:lnTo>
                      <a:lnTo>
                        <a:pt x="248" y="4364"/>
                      </a:lnTo>
                      <a:close/>
                      <a:moveTo>
                        <a:pt x="186" y="4310"/>
                      </a:moveTo>
                      <a:lnTo>
                        <a:pt x="209" y="4289"/>
                      </a:lnTo>
                      <a:lnTo>
                        <a:pt x="156" y="4231"/>
                      </a:lnTo>
                      <a:lnTo>
                        <a:pt x="133" y="4250"/>
                      </a:lnTo>
                      <a:lnTo>
                        <a:pt x="186" y="4310"/>
                      </a:lnTo>
                      <a:close/>
                      <a:moveTo>
                        <a:pt x="131" y="4248"/>
                      </a:moveTo>
                      <a:lnTo>
                        <a:pt x="158" y="4231"/>
                      </a:lnTo>
                      <a:lnTo>
                        <a:pt x="113" y="4165"/>
                      </a:lnTo>
                      <a:lnTo>
                        <a:pt x="88" y="4182"/>
                      </a:lnTo>
                      <a:lnTo>
                        <a:pt x="131" y="4248"/>
                      </a:lnTo>
                      <a:close/>
                      <a:moveTo>
                        <a:pt x="86" y="4180"/>
                      </a:moveTo>
                      <a:lnTo>
                        <a:pt x="113" y="4167"/>
                      </a:lnTo>
                      <a:lnTo>
                        <a:pt x="77" y="4093"/>
                      </a:lnTo>
                      <a:lnTo>
                        <a:pt x="50" y="4108"/>
                      </a:lnTo>
                      <a:lnTo>
                        <a:pt x="86" y="4180"/>
                      </a:lnTo>
                      <a:close/>
                      <a:moveTo>
                        <a:pt x="48" y="4106"/>
                      </a:moveTo>
                      <a:lnTo>
                        <a:pt x="77" y="4095"/>
                      </a:lnTo>
                      <a:lnTo>
                        <a:pt x="50" y="4018"/>
                      </a:lnTo>
                      <a:lnTo>
                        <a:pt x="22" y="4027"/>
                      </a:lnTo>
                      <a:lnTo>
                        <a:pt x="48" y="4106"/>
                      </a:lnTo>
                      <a:close/>
                      <a:moveTo>
                        <a:pt x="22" y="4025"/>
                      </a:moveTo>
                      <a:lnTo>
                        <a:pt x="50" y="4020"/>
                      </a:lnTo>
                      <a:lnTo>
                        <a:pt x="35" y="3939"/>
                      </a:lnTo>
                      <a:lnTo>
                        <a:pt x="5" y="3944"/>
                      </a:lnTo>
                      <a:lnTo>
                        <a:pt x="22" y="4025"/>
                      </a:lnTo>
                      <a:close/>
                      <a:moveTo>
                        <a:pt x="5" y="3943"/>
                      </a:moveTo>
                      <a:lnTo>
                        <a:pt x="35" y="3941"/>
                      </a:lnTo>
                      <a:lnTo>
                        <a:pt x="30" y="3856"/>
                      </a:lnTo>
                      <a:lnTo>
                        <a:pt x="0" y="3858"/>
                      </a:lnTo>
                      <a:lnTo>
                        <a:pt x="5" y="3943"/>
                      </a:lnTo>
                      <a:close/>
                      <a:moveTo>
                        <a:pt x="0" y="3856"/>
                      </a:moveTo>
                      <a:lnTo>
                        <a:pt x="30" y="3856"/>
                      </a:lnTo>
                      <a:lnTo>
                        <a:pt x="30" y="642"/>
                      </a:lnTo>
                      <a:lnTo>
                        <a:pt x="0" y="642"/>
                      </a:lnTo>
                      <a:lnTo>
                        <a:pt x="0" y="3856"/>
                      </a:lnTo>
                      <a:close/>
                      <a:moveTo>
                        <a:pt x="0" y="640"/>
                      </a:moveTo>
                      <a:lnTo>
                        <a:pt x="30" y="642"/>
                      </a:lnTo>
                      <a:lnTo>
                        <a:pt x="35" y="557"/>
                      </a:lnTo>
                      <a:lnTo>
                        <a:pt x="5" y="555"/>
                      </a:lnTo>
                      <a:lnTo>
                        <a:pt x="0" y="640"/>
                      </a:lnTo>
                      <a:close/>
                      <a:moveTo>
                        <a:pt x="5" y="554"/>
                      </a:moveTo>
                      <a:lnTo>
                        <a:pt x="35" y="559"/>
                      </a:lnTo>
                      <a:lnTo>
                        <a:pt x="50" y="478"/>
                      </a:lnTo>
                      <a:lnTo>
                        <a:pt x="22" y="473"/>
                      </a:lnTo>
                      <a:lnTo>
                        <a:pt x="5" y="554"/>
                      </a:lnTo>
                      <a:close/>
                      <a:moveTo>
                        <a:pt x="22" y="471"/>
                      </a:moveTo>
                      <a:lnTo>
                        <a:pt x="50" y="480"/>
                      </a:lnTo>
                      <a:lnTo>
                        <a:pt x="77" y="403"/>
                      </a:lnTo>
                      <a:lnTo>
                        <a:pt x="48" y="392"/>
                      </a:lnTo>
                      <a:lnTo>
                        <a:pt x="22" y="471"/>
                      </a:lnTo>
                      <a:close/>
                      <a:moveTo>
                        <a:pt x="50" y="392"/>
                      </a:moveTo>
                      <a:lnTo>
                        <a:pt x="77" y="405"/>
                      </a:lnTo>
                      <a:lnTo>
                        <a:pt x="113" y="331"/>
                      </a:lnTo>
                      <a:lnTo>
                        <a:pt x="86" y="318"/>
                      </a:lnTo>
                      <a:lnTo>
                        <a:pt x="50" y="392"/>
                      </a:lnTo>
                      <a:close/>
                      <a:moveTo>
                        <a:pt x="88" y="316"/>
                      </a:moveTo>
                      <a:lnTo>
                        <a:pt x="113" y="333"/>
                      </a:lnTo>
                      <a:lnTo>
                        <a:pt x="158" y="267"/>
                      </a:lnTo>
                      <a:lnTo>
                        <a:pt x="131" y="250"/>
                      </a:lnTo>
                      <a:lnTo>
                        <a:pt x="88" y="316"/>
                      </a:lnTo>
                      <a:close/>
                      <a:moveTo>
                        <a:pt x="133" y="248"/>
                      </a:moveTo>
                      <a:lnTo>
                        <a:pt x="156" y="269"/>
                      </a:lnTo>
                      <a:lnTo>
                        <a:pt x="209" y="209"/>
                      </a:lnTo>
                      <a:lnTo>
                        <a:pt x="186" y="188"/>
                      </a:lnTo>
                      <a:lnTo>
                        <a:pt x="133" y="248"/>
                      </a:lnTo>
                      <a:close/>
                      <a:moveTo>
                        <a:pt x="188" y="186"/>
                      </a:moveTo>
                      <a:lnTo>
                        <a:pt x="207" y="209"/>
                      </a:lnTo>
                      <a:lnTo>
                        <a:pt x="267" y="156"/>
                      </a:lnTo>
                      <a:lnTo>
                        <a:pt x="248" y="134"/>
                      </a:lnTo>
                      <a:lnTo>
                        <a:pt x="188" y="186"/>
                      </a:lnTo>
                      <a:close/>
                      <a:moveTo>
                        <a:pt x="250" y="132"/>
                      </a:moveTo>
                      <a:lnTo>
                        <a:pt x="267" y="158"/>
                      </a:lnTo>
                      <a:lnTo>
                        <a:pt x="333" y="113"/>
                      </a:lnTo>
                      <a:lnTo>
                        <a:pt x="316" y="88"/>
                      </a:lnTo>
                      <a:lnTo>
                        <a:pt x="250" y="132"/>
                      </a:lnTo>
                      <a:close/>
                      <a:moveTo>
                        <a:pt x="318" y="86"/>
                      </a:moveTo>
                      <a:lnTo>
                        <a:pt x="331" y="113"/>
                      </a:lnTo>
                      <a:lnTo>
                        <a:pt x="404" y="77"/>
                      </a:lnTo>
                      <a:lnTo>
                        <a:pt x="389" y="51"/>
                      </a:lnTo>
                      <a:lnTo>
                        <a:pt x="318" y="86"/>
                      </a:lnTo>
                      <a:close/>
                      <a:moveTo>
                        <a:pt x="391" y="49"/>
                      </a:moveTo>
                      <a:lnTo>
                        <a:pt x="403" y="77"/>
                      </a:lnTo>
                      <a:lnTo>
                        <a:pt x="480" y="51"/>
                      </a:lnTo>
                      <a:lnTo>
                        <a:pt x="470" y="22"/>
                      </a:lnTo>
                      <a:lnTo>
                        <a:pt x="391" y="49"/>
                      </a:lnTo>
                      <a:close/>
                      <a:moveTo>
                        <a:pt x="472" y="22"/>
                      </a:moveTo>
                      <a:lnTo>
                        <a:pt x="478" y="51"/>
                      </a:lnTo>
                      <a:lnTo>
                        <a:pt x="559" y="36"/>
                      </a:lnTo>
                      <a:lnTo>
                        <a:pt x="553" y="5"/>
                      </a:lnTo>
                      <a:lnTo>
                        <a:pt x="472" y="22"/>
                      </a:lnTo>
                      <a:close/>
                      <a:moveTo>
                        <a:pt x="555" y="5"/>
                      </a:moveTo>
                      <a:lnTo>
                        <a:pt x="557" y="36"/>
                      </a:lnTo>
                      <a:lnTo>
                        <a:pt x="642" y="30"/>
                      </a:lnTo>
                      <a:lnTo>
                        <a:pt x="640" y="0"/>
                      </a:lnTo>
                      <a:lnTo>
                        <a:pt x="555" y="5"/>
                      </a:lnTo>
                      <a:close/>
                      <a:moveTo>
                        <a:pt x="642" y="0"/>
                      </a:moveTo>
                      <a:lnTo>
                        <a:pt x="642" y="30"/>
                      </a:lnTo>
                      <a:lnTo>
                        <a:pt x="3854" y="30"/>
                      </a:lnTo>
                      <a:lnTo>
                        <a:pt x="3854" y="0"/>
                      </a:lnTo>
                      <a:lnTo>
                        <a:pt x="642" y="0"/>
                      </a:lnTo>
                      <a:close/>
                      <a:moveTo>
                        <a:pt x="3856" y="0"/>
                      </a:moveTo>
                      <a:lnTo>
                        <a:pt x="3854" y="30"/>
                      </a:lnTo>
                      <a:lnTo>
                        <a:pt x="3939" y="36"/>
                      </a:lnTo>
                      <a:lnTo>
                        <a:pt x="3941" y="5"/>
                      </a:lnTo>
                      <a:lnTo>
                        <a:pt x="3856" y="0"/>
                      </a:lnTo>
                      <a:close/>
                      <a:moveTo>
                        <a:pt x="3943" y="5"/>
                      </a:moveTo>
                      <a:lnTo>
                        <a:pt x="3937" y="36"/>
                      </a:lnTo>
                      <a:lnTo>
                        <a:pt x="4018" y="51"/>
                      </a:lnTo>
                      <a:lnTo>
                        <a:pt x="4024" y="22"/>
                      </a:lnTo>
                      <a:lnTo>
                        <a:pt x="3943" y="5"/>
                      </a:lnTo>
                      <a:close/>
                      <a:moveTo>
                        <a:pt x="4026" y="22"/>
                      </a:moveTo>
                      <a:lnTo>
                        <a:pt x="4016" y="51"/>
                      </a:lnTo>
                      <a:lnTo>
                        <a:pt x="4093" y="77"/>
                      </a:lnTo>
                      <a:lnTo>
                        <a:pt x="4105" y="49"/>
                      </a:lnTo>
                      <a:lnTo>
                        <a:pt x="4026" y="22"/>
                      </a:lnTo>
                      <a:close/>
                      <a:moveTo>
                        <a:pt x="4105" y="51"/>
                      </a:moveTo>
                      <a:lnTo>
                        <a:pt x="4092" y="77"/>
                      </a:lnTo>
                      <a:lnTo>
                        <a:pt x="4165" y="113"/>
                      </a:lnTo>
                      <a:lnTo>
                        <a:pt x="4178" y="86"/>
                      </a:lnTo>
                      <a:lnTo>
                        <a:pt x="4105" y="51"/>
                      </a:lnTo>
                      <a:close/>
                      <a:moveTo>
                        <a:pt x="4180" y="88"/>
                      </a:moveTo>
                      <a:lnTo>
                        <a:pt x="4163" y="113"/>
                      </a:lnTo>
                      <a:lnTo>
                        <a:pt x="4229" y="158"/>
                      </a:lnTo>
                      <a:lnTo>
                        <a:pt x="4246" y="132"/>
                      </a:lnTo>
                      <a:lnTo>
                        <a:pt x="4180" y="88"/>
                      </a:lnTo>
                      <a:close/>
                      <a:moveTo>
                        <a:pt x="4248" y="134"/>
                      </a:moveTo>
                      <a:lnTo>
                        <a:pt x="4227" y="156"/>
                      </a:lnTo>
                      <a:lnTo>
                        <a:pt x="4287" y="209"/>
                      </a:lnTo>
                      <a:lnTo>
                        <a:pt x="4308" y="186"/>
                      </a:lnTo>
                      <a:lnTo>
                        <a:pt x="4248" y="134"/>
                      </a:lnTo>
                      <a:close/>
                      <a:moveTo>
                        <a:pt x="4310" y="188"/>
                      </a:moveTo>
                      <a:lnTo>
                        <a:pt x="4287" y="209"/>
                      </a:lnTo>
                      <a:lnTo>
                        <a:pt x="4340" y="269"/>
                      </a:lnTo>
                      <a:lnTo>
                        <a:pt x="4363" y="248"/>
                      </a:lnTo>
                      <a:lnTo>
                        <a:pt x="4310" y="188"/>
                      </a:lnTo>
                      <a:close/>
                      <a:moveTo>
                        <a:pt x="4365" y="250"/>
                      </a:moveTo>
                      <a:lnTo>
                        <a:pt x="4338" y="267"/>
                      </a:lnTo>
                      <a:lnTo>
                        <a:pt x="4383" y="333"/>
                      </a:lnTo>
                      <a:lnTo>
                        <a:pt x="4408" y="316"/>
                      </a:lnTo>
                      <a:lnTo>
                        <a:pt x="4365" y="250"/>
                      </a:lnTo>
                      <a:close/>
                      <a:moveTo>
                        <a:pt x="4410" y="318"/>
                      </a:moveTo>
                      <a:lnTo>
                        <a:pt x="4383" y="331"/>
                      </a:lnTo>
                      <a:lnTo>
                        <a:pt x="4419" y="405"/>
                      </a:lnTo>
                      <a:lnTo>
                        <a:pt x="4446" y="392"/>
                      </a:lnTo>
                      <a:lnTo>
                        <a:pt x="4410" y="318"/>
                      </a:lnTo>
                      <a:close/>
                      <a:moveTo>
                        <a:pt x="4448" y="392"/>
                      </a:moveTo>
                      <a:lnTo>
                        <a:pt x="4419" y="403"/>
                      </a:lnTo>
                      <a:lnTo>
                        <a:pt x="4446" y="480"/>
                      </a:lnTo>
                      <a:lnTo>
                        <a:pt x="4474" y="471"/>
                      </a:lnTo>
                      <a:lnTo>
                        <a:pt x="4448" y="392"/>
                      </a:lnTo>
                      <a:close/>
                      <a:moveTo>
                        <a:pt x="4474" y="473"/>
                      </a:moveTo>
                      <a:lnTo>
                        <a:pt x="4446" y="478"/>
                      </a:lnTo>
                      <a:lnTo>
                        <a:pt x="4461" y="559"/>
                      </a:lnTo>
                      <a:lnTo>
                        <a:pt x="4491" y="554"/>
                      </a:lnTo>
                      <a:lnTo>
                        <a:pt x="4474" y="473"/>
                      </a:lnTo>
                      <a:close/>
                      <a:moveTo>
                        <a:pt x="4491" y="555"/>
                      </a:moveTo>
                      <a:lnTo>
                        <a:pt x="4461" y="557"/>
                      </a:lnTo>
                      <a:lnTo>
                        <a:pt x="4466" y="642"/>
                      </a:lnTo>
                      <a:lnTo>
                        <a:pt x="4496" y="640"/>
                      </a:lnTo>
                      <a:lnTo>
                        <a:pt x="4491" y="555"/>
                      </a:lnTo>
                      <a:close/>
                      <a:moveTo>
                        <a:pt x="4496" y="642"/>
                      </a:moveTo>
                      <a:lnTo>
                        <a:pt x="4466" y="642"/>
                      </a:lnTo>
                      <a:lnTo>
                        <a:pt x="4466" y="3856"/>
                      </a:lnTo>
                      <a:lnTo>
                        <a:pt x="4496" y="3856"/>
                      </a:lnTo>
                      <a:lnTo>
                        <a:pt x="4496" y="642"/>
                      </a:lnTo>
                      <a:close/>
                      <a:moveTo>
                        <a:pt x="4496" y="3858"/>
                      </a:moveTo>
                      <a:lnTo>
                        <a:pt x="4496" y="3858"/>
                      </a:lnTo>
                      <a:lnTo>
                        <a:pt x="4481" y="3856"/>
                      </a:lnTo>
                      <a:lnTo>
                        <a:pt x="4496" y="3856"/>
                      </a:lnTo>
                      <a:lnTo>
                        <a:pt x="4496" y="3858"/>
                      </a:lnTo>
                      <a:close/>
                      <a:moveTo>
                        <a:pt x="4491" y="3944"/>
                      </a:moveTo>
                      <a:lnTo>
                        <a:pt x="4491" y="3944"/>
                      </a:lnTo>
                      <a:lnTo>
                        <a:pt x="4476" y="3941"/>
                      </a:lnTo>
                      <a:lnTo>
                        <a:pt x="4491" y="3943"/>
                      </a:lnTo>
                      <a:lnTo>
                        <a:pt x="4491" y="3944"/>
                      </a:lnTo>
                      <a:close/>
                      <a:moveTo>
                        <a:pt x="4474" y="4027"/>
                      </a:moveTo>
                      <a:lnTo>
                        <a:pt x="4474" y="4027"/>
                      </a:lnTo>
                      <a:lnTo>
                        <a:pt x="4459" y="4024"/>
                      </a:lnTo>
                      <a:lnTo>
                        <a:pt x="4474" y="4025"/>
                      </a:lnTo>
                      <a:lnTo>
                        <a:pt x="4474" y="4027"/>
                      </a:lnTo>
                      <a:close/>
                      <a:moveTo>
                        <a:pt x="4446" y="4106"/>
                      </a:moveTo>
                      <a:lnTo>
                        <a:pt x="4446" y="4108"/>
                      </a:lnTo>
                      <a:lnTo>
                        <a:pt x="4432" y="4101"/>
                      </a:lnTo>
                      <a:lnTo>
                        <a:pt x="4448" y="4106"/>
                      </a:lnTo>
                      <a:lnTo>
                        <a:pt x="4446" y="4106"/>
                      </a:lnTo>
                      <a:close/>
                      <a:moveTo>
                        <a:pt x="4410" y="4180"/>
                      </a:moveTo>
                      <a:lnTo>
                        <a:pt x="4408" y="4182"/>
                      </a:lnTo>
                      <a:lnTo>
                        <a:pt x="4397" y="4172"/>
                      </a:lnTo>
                      <a:lnTo>
                        <a:pt x="4410" y="4180"/>
                      </a:lnTo>
                      <a:lnTo>
                        <a:pt x="4410" y="4180"/>
                      </a:lnTo>
                      <a:close/>
                      <a:moveTo>
                        <a:pt x="4363" y="4250"/>
                      </a:moveTo>
                      <a:lnTo>
                        <a:pt x="4363" y="4250"/>
                      </a:lnTo>
                      <a:lnTo>
                        <a:pt x="4351" y="4240"/>
                      </a:lnTo>
                      <a:lnTo>
                        <a:pt x="4365" y="4248"/>
                      </a:lnTo>
                      <a:lnTo>
                        <a:pt x="4363" y="4250"/>
                      </a:lnTo>
                      <a:close/>
                      <a:moveTo>
                        <a:pt x="4308" y="4310"/>
                      </a:moveTo>
                      <a:lnTo>
                        <a:pt x="4308" y="4312"/>
                      </a:lnTo>
                      <a:lnTo>
                        <a:pt x="4299" y="4300"/>
                      </a:lnTo>
                      <a:lnTo>
                        <a:pt x="4310" y="4310"/>
                      </a:lnTo>
                      <a:lnTo>
                        <a:pt x="4308" y="4310"/>
                      </a:lnTo>
                      <a:close/>
                      <a:moveTo>
                        <a:pt x="4248" y="4364"/>
                      </a:moveTo>
                      <a:lnTo>
                        <a:pt x="4246" y="4366"/>
                      </a:lnTo>
                      <a:lnTo>
                        <a:pt x="4238" y="4353"/>
                      </a:lnTo>
                      <a:lnTo>
                        <a:pt x="4248" y="4364"/>
                      </a:lnTo>
                      <a:lnTo>
                        <a:pt x="4248" y="4364"/>
                      </a:lnTo>
                      <a:close/>
                      <a:moveTo>
                        <a:pt x="4178" y="4412"/>
                      </a:moveTo>
                      <a:lnTo>
                        <a:pt x="4178" y="4412"/>
                      </a:lnTo>
                      <a:lnTo>
                        <a:pt x="4171" y="4398"/>
                      </a:lnTo>
                      <a:lnTo>
                        <a:pt x="4180" y="4410"/>
                      </a:lnTo>
                      <a:lnTo>
                        <a:pt x="4178" y="4412"/>
                      </a:lnTo>
                      <a:close/>
                      <a:moveTo>
                        <a:pt x="4105" y="4449"/>
                      </a:moveTo>
                      <a:lnTo>
                        <a:pt x="4105" y="4449"/>
                      </a:lnTo>
                      <a:lnTo>
                        <a:pt x="4099" y="4434"/>
                      </a:lnTo>
                      <a:lnTo>
                        <a:pt x="4105" y="4447"/>
                      </a:lnTo>
                      <a:lnTo>
                        <a:pt x="4105" y="4449"/>
                      </a:lnTo>
                      <a:close/>
                      <a:moveTo>
                        <a:pt x="4026" y="4476"/>
                      </a:moveTo>
                      <a:lnTo>
                        <a:pt x="4024" y="4476"/>
                      </a:lnTo>
                      <a:lnTo>
                        <a:pt x="4022" y="4461"/>
                      </a:lnTo>
                      <a:lnTo>
                        <a:pt x="4026" y="4476"/>
                      </a:lnTo>
                      <a:lnTo>
                        <a:pt x="4026" y="4476"/>
                      </a:lnTo>
                      <a:close/>
                      <a:moveTo>
                        <a:pt x="3943" y="4493"/>
                      </a:moveTo>
                      <a:lnTo>
                        <a:pt x="3941" y="4493"/>
                      </a:lnTo>
                      <a:lnTo>
                        <a:pt x="3939" y="4478"/>
                      </a:lnTo>
                      <a:lnTo>
                        <a:pt x="3943" y="4493"/>
                      </a:lnTo>
                      <a:lnTo>
                        <a:pt x="3943" y="4493"/>
                      </a:lnTo>
                      <a:close/>
                      <a:moveTo>
                        <a:pt x="3856" y="4498"/>
                      </a:moveTo>
                      <a:lnTo>
                        <a:pt x="3854" y="4498"/>
                      </a:lnTo>
                      <a:lnTo>
                        <a:pt x="3854" y="4483"/>
                      </a:lnTo>
                      <a:lnTo>
                        <a:pt x="3856" y="4498"/>
                      </a:lnTo>
                      <a:lnTo>
                        <a:pt x="3856" y="4498"/>
                      </a:lnTo>
                      <a:close/>
                      <a:moveTo>
                        <a:pt x="640" y="4498"/>
                      </a:moveTo>
                      <a:lnTo>
                        <a:pt x="640" y="4498"/>
                      </a:lnTo>
                      <a:lnTo>
                        <a:pt x="642" y="4483"/>
                      </a:lnTo>
                      <a:lnTo>
                        <a:pt x="642" y="4498"/>
                      </a:lnTo>
                      <a:lnTo>
                        <a:pt x="640" y="4498"/>
                      </a:lnTo>
                      <a:close/>
                      <a:moveTo>
                        <a:pt x="553" y="4493"/>
                      </a:moveTo>
                      <a:lnTo>
                        <a:pt x="553" y="4493"/>
                      </a:lnTo>
                      <a:lnTo>
                        <a:pt x="555" y="4478"/>
                      </a:lnTo>
                      <a:lnTo>
                        <a:pt x="555" y="4493"/>
                      </a:lnTo>
                      <a:lnTo>
                        <a:pt x="553" y="4493"/>
                      </a:lnTo>
                      <a:close/>
                      <a:moveTo>
                        <a:pt x="470" y="4476"/>
                      </a:moveTo>
                      <a:lnTo>
                        <a:pt x="470" y="4476"/>
                      </a:lnTo>
                      <a:lnTo>
                        <a:pt x="474" y="4461"/>
                      </a:lnTo>
                      <a:lnTo>
                        <a:pt x="472" y="4476"/>
                      </a:lnTo>
                      <a:lnTo>
                        <a:pt x="470" y="4476"/>
                      </a:lnTo>
                      <a:close/>
                      <a:moveTo>
                        <a:pt x="391" y="4449"/>
                      </a:moveTo>
                      <a:lnTo>
                        <a:pt x="389" y="4447"/>
                      </a:lnTo>
                      <a:lnTo>
                        <a:pt x="397" y="4434"/>
                      </a:lnTo>
                      <a:lnTo>
                        <a:pt x="391" y="4449"/>
                      </a:lnTo>
                      <a:lnTo>
                        <a:pt x="391" y="4449"/>
                      </a:lnTo>
                      <a:close/>
                      <a:moveTo>
                        <a:pt x="318" y="4412"/>
                      </a:moveTo>
                      <a:lnTo>
                        <a:pt x="316" y="4410"/>
                      </a:lnTo>
                      <a:lnTo>
                        <a:pt x="325" y="4398"/>
                      </a:lnTo>
                      <a:lnTo>
                        <a:pt x="318" y="4412"/>
                      </a:lnTo>
                      <a:lnTo>
                        <a:pt x="318" y="4412"/>
                      </a:lnTo>
                      <a:close/>
                      <a:moveTo>
                        <a:pt x="248" y="4364"/>
                      </a:moveTo>
                      <a:lnTo>
                        <a:pt x="248" y="4364"/>
                      </a:lnTo>
                      <a:lnTo>
                        <a:pt x="258" y="4353"/>
                      </a:lnTo>
                      <a:lnTo>
                        <a:pt x="250" y="4366"/>
                      </a:lnTo>
                      <a:lnTo>
                        <a:pt x="248" y="4364"/>
                      </a:lnTo>
                      <a:close/>
                      <a:moveTo>
                        <a:pt x="188" y="4310"/>
                      </a:moveTo>
                      <a:lnTo>
                        <a:pt x="186" y="4310"/>
                      </a:lnTo>
                      <a:lnTo>
                        <a:pt x="197" y="4300"/>
                      </a:lnTo>
                      <a:lnTo>
                        <a:pt x="188" y="4312"/>
                      </a:lnTo>
                      <a:lnTo>
                        <a:pt x="188" y="4310"/>
                      </a:lnTo>
                      <a:close/>
                      <a:moveTo>
                        <a:pt x="133" y="4250"/>
                      </a:moveTo>
                      <a:lnTo>
                        <a:pt x="131" y="4248"/>
                      </a:lnTo>
                      <a:lnTo>
                        <a:pt x="145" y="4240"/>
                      </a:lnTo>
                      <a:lnTo>
                        <a:pt x="133" y="4250"/>
                      </a:lnTo>
                      <a:lnTo>
                        <a:pt x="133" y="4250"/>
                      </a:lnTo>
                      <a:close/>
                      <a:moveTo>
                        <a:pt x="86" y="4180"/>
                      </a:moveTo>
                      <a:lnTo>
                        <a:pt x="86" y="4180"/>
                      </a:lnTo>
                      <a:lnTo>
                        <a:pt x="99" y="4172"/>
                      </a:lnTo>
                      <a:lnTo>
                        <a:pt x="88" y="4182"/>
                      </a:lnTo>
                      <a:lnTo>
                        <a:pt x="86" y="4180"/>
                      </a:lnTo>
                      <a:close/>
                      <a:moveTo>
                        <a:pt x="48" y="4106"/>
                      </a:moveTo>
                      <a:lnTo>
                        <a:pt x="48" y="4106"/>
                      </a:lnTo>
                      <a:lnTo>
                        <a:pt x="64" y="4101"/>
                      </a:lnTo>
                      <a:lnTo>
                        <a:pt x="50" y="4108"/>
                      </a:lnTo>
                      <a:lnTo>
                        <a:pt x="48" y="4106"/>
                      </a:lnTo>
                      <a:close/>
                      <a:moveTo>
                        <a:pt x="22" y="4027"/>
                      </a:moveTo>
                      <a:lnTo>
                        <a:pt x="22" y="4025"/>
                      </a:lnTo>
                      <a:lnTo>
                        <a:pt x="37" y="4024"/>
                      </a:lnTo>
                      <a:lnTo>
                        <a:pt x="22" y="4027"/>
                      </a:lnTo>
                      <a:lnTo>
                        <a:pt x="22" y="4027"/>
                      </a:lnTo>
                      <a:close/>
                      <a:moveTo>
                        <a:pt x="5" y="3944"/>
                      </a:moveTo>
                      <a:lnTo>
                        <a:pt x="5" y="3943"/>
                      </a:lnTo>
                      <a:lnTo>
                        <a:pt x="20" y="3941"/>
                      </a:lnTo>
                      <a:lnTo>
                        <a:pt x="5" y="3944"/>
                      </a:lnTo>
                      <a:lnTo>
                        <a:pt x="5" y="3944"/>
                      </a:lnTo>
                      <a:close/>
                      <a:moveTo>
                        <a:pt x="0" y="3858"/>
                      </a:moveTo>
                      <a:lnTo>
                        <a:pt x="0" y="3856"/>
                      </a:lnTo>
                      <a:lnTo>
                        <a:pt x="15" y="3856"/>
                      </a:lnTo>
                      <a:lnTo>
                        <a:pt x="0" y="3858"/>
                      </a:lnTo>
                      <a:lnTo>
                        <a:pt x="0" y="3858"/>
                      </a:lnTo>
                      <a:close/>
                      <a:moveTo>
                        <a:pt x="0" y="640"/>
                      </a:moveTo>
                      <a:lnTo>
                        <a:pt x="0" y="640"/>
                      </a:lnTo>
                      <a:lnTo>
                        <a:pt x="15" y="642"/>
                      </a:lnTo>
                      <a:lnTo>
                        <a:pt x="0" y="642"/>
                      </a:lnTo>
                      <a:lnTo>
                        <a:pt x="0" y="640"/>
                      </a:lnTo>
                      <a:close/>
                      <a:moveTo>
                        <a:pt x="5" y="554"/>
                      </a:moveTo>
                      <a:lnTo>
                        <a:pt x="5" y="554"/>
                      </a:lnTo>
                      <a:lnTo>
                        <a:pt x="20" y="557"/>
                      </a:lnTo>
                      <a:lnTo>
                        <a:pt x="5" y="555"/>
                      </a:lnTo>
                      <a:lnTo>
                        <a:pt x="5" y="554"/>
                      </a:lnTo>
                      <a:close/>
                      <a:moveTo>
                        <a:pt x="22" y="471"/>
                      </a:moveTo>
                      <a:lnTo>
                        <a:pt x="22" y="471"/>
                      </a:lnTo>
                      <a:lnTo>
                        <a:pt x="37" y="474"/>
                      </a:lnTo>
                      <a:lnTo>
                        <a:pt x="22" y="473"/>
                      </a:lnTo>
                      <a:lnTo>
                        <a:pt x="22" y="471"/>
                      </a:lnTo>
                      <a:close/>
                      <a:moveTo>
                        <a:pt x="48" y="392"/>
                      </a:moveTo>
                      <a:lnTo>
                        <a:pt x="50" y="392"/>
                      </a:lnTo>
                      <a:lnTo>
                        <a:pt x="64" y="397"/>
                      </a:lnTo>
                      <a:lnTo>
                        <a:pt x="48" y="392"/>
                      </a:lnTo>
                      <a:lnTo>
                        <a:pt x="48" y="392"/>
                      </a:lnTo>
                      <a:close/>
                      <a:moveTo>
                        <a:pt x="86" y="318"/>
                      </a:moveTo>
                      <a:lnTo>
                        <a:pt x="88" y="316"/>
                      </a:lnTo>
                      <a:lnTo>
                        <a:pt x="99" y="326"/>
                      </a:lnTo>
                      <a:lnTo>
                        <a:pt x="86" y="318"/>
                      </a:lnTo>
                      <a:lnTo>
                        <a:pt x="86" y="318"/>
                      </a:lnTo>
                      <a:close/>
                      <a:moveTo>
                        <a:pt x="133" y="248"/>
                      </a:moveTo>
                      <a:lnTo>
                        <a:pt x="133" y="248"/>
                      </a:lnTo>
                      <a:lnTo>
                        <a:pt x="145" y="258"/>
                      </a:lnTo>
                      <a:lnTo>
                        <a:pt x="131" y="250"/>
                      </a:lnTo>
                      <a:lnTo>
                        <a:pt x="133" y="248"/>
                      </a:lnTo>
                      <a:close/>
                      <a:moveTo>
                        <a:pt x="188" y="188"/>
                      </a:moveTo>
                      <a:lnTo>
                        <a:pt x="188" y="186"/>
                      </a:lnTo>
                      <a:lnTo>
                        <a:pt x="197" y="198"/>
                      </a:lnTo>
                      <a:lnTo>
                        <a:pt x="186" y="188"/>
                      </a:lnTo>
                      <a:lnTo>
                        <a:pt x="188" y="188"/>
                      </a:lnTo>
                      <a:close/>
                      <a:moveTo>
                        <a:pt x="248" y="134"/>
                      </a:moveTo>
                      <a:lnTo>
                        <a:pt x="250" y="132"/>
                      </a:lnTo>
                      <a:lnTo>
                        <a:pt x="258" y="145"/>
                      </a:lnTo>
                      <a:lnTo>
                        <a:pt x="248" y="134"/>
                      </a:lnTo>
                      <a:lnTo>
                        <a:pt x="248" y="134"/>
                      </a:lnTo>
                      <a:close/>
                      <a:moveTo>
                        <a:pt x="318" y="86"/>
                      </a:moveTo>
                      <a:lnTo>
                        <a:pt x="318" y="86"/>
                      </a:lnTo>
                      <a:lnTo>
                        <a:pt x="325" y="100"/>
                      </a:lnTo>
                      <a:lnTo>
                        <a:pt x="316" y="88"/>
                      </a:lnTo>
                      <a:lnTo>
                        <a:pt x="318" y="86"/>
                      </a:lnTo>
                      <a:close/>
                      <a:moveTo>
                        <a:pt x="391" y="49"/>
                      </a:moveTo>
                      <a:lnTo>
                        <a:pt x="391" y="49"/>
                      </a:lnTo>
                      <a:lnTo>
                        <a:pt x="397" y="64"/>
                      </a:lnTo>
                      <a:lnTo>
                        <a:pt x="389" y="51"/>
                      </a:lnTo>
                      <a:lnTo>
                        <a:pt x="391" y="49"/>
                      </a:lnTo>
                      <a:close/>
                      <a:moveTo>
                        <a:pt x="470" y="22"/>
                      </a:moveTo>
                      <a:lnTo>
                        <a:pt x="472" y="22"/>
                      </a:lnTo>
                      <a:lnTo>
                        <a:pt x="474" y="37"/>
                      </a:lnTo>
                      <a:lnTo>
                        <a:pt x="470" y="22"/>
                      </a:lnTo>
                      <a:lnTo>
                        <a:pt x="470" y="22"/>
                      </a:lnTo>
                      <a:close/>
                      <a:moveTo>
                        <a:pt x="553" y="5"/>
                      </a:moveTo>
                      <a:lnTo>
                        <a:pt x="555" y="5"/>
                      </a:lnTo>
                      <a:lnTo>
                        <a:pt x="555" y="20"/>
                      </a:lnTo>
                      <a:lnTo>
                        <a:pt x="553" y="5"/>
                      </a:lnTo>
                      <a:lnTo>
                        <a:pt x="553" y="5"/>
                      </a:lnTo>
                      <a:close/>
                      <a:moveTo>
                        <a:pt x="640" y="0"/>
                      </a:moveTo>
                      <a:lnTo>
                        <a:pt x="642" y="0"/>
                      </a:lnTo>
                      <a:lnTo>
                        <a:pt x="642" y="15"/>
                      </a:lnTo>
                      <a:lnTo>
                        <a:pt x="640" y="0"/>
                      </a:lnTo>
                      <a:lnTo>
                        <a:pt x="640" y="0"/>
                      </a:lnTo>
                      <a:close/>
                      <a:moveTo>
                        <a:pt x="3856" y="0"/>
                      </a:moveTo>
                      <a:lnTo>
                        <a:pt x="3856" y="0"/>
                      </a:lnTo>
                      <a:lnTo>
                        <a:pt x="3854" y="15"/>
                      </a:lnTo>
                      <a:lnTo>
                        <a:pt x="3854" y="0"/>
                      </a:lnTo>
                      <a:lnTo>
                        <a:pt x="3856" y="0"/>
                      </a:lnTo>
                      <a:close/>
                      <a:moveTo>
                        <a:pt x="3943" y="5"/>
                      </a:moveTo>
                      <a:lnTo>
                        <a:pt x="3943" y="5"/>
                      </a:lnTo>
                      <a:lnTo>
                        <a:pt x="3939" y="20"/>
                      </a:lnTo>
                      <a:lnTo>
                        <a:pt x="3941" y="5"/>
                      </a:lnTo>
                      <a:lnTo>
                        <a:pt x="3943" y="5"/>
                      </a:lnTo>
                      <a:close/>
                      <a:moveTo>
                        <a:pt x="4026" y="22"/>
                      </a:moveTo>
                      <a:lnTo>
                        <a:pt x="4026" y="22"/>
                      </a:lnTo>
                      <a:lnTo>
                        <a:pt x="4022" y="37"/>
                      </a:lnTo>
                      <a:lnTo>
                        <a:pt x="4024" y="22"/>
                      </a:lnTo>
                      <a:lnTo>
                        <a:pt x="4026" y="22"/>
                      </a:lnTo>
                      <a:close/>
                      <a:moveTo>
                        <a:pt x="4105" y="49"/>
                      </a:moveTo>
                      <a:lnTo>
                        <a:pt x="4105" y="51"/>
                      </a:lnTo>
                      <a:lnTo>
                        <a:pt x="4099" y="64"/>
                      </a:lnTo>
                      <a:lnTo>
                        <a:pt x="4105" y="49"/>
                      </a:lnTo>
                      <a:lnTo>
                        <a:pt x="4105" y="49"/>
                      </a:lnTo>
                      <a:close/>
                      <a:moveTo>
                        <a:pt x="4178" y="86"/>
                      </a:moveTo>
                      <a:lnTo>
                        <a:pt x="4180" y="88"/>
                      </a:lnTo>
                      <a:lnTo>
                        <a:pt x="4171" y="100"/>
                      </a:lnTo>
                      <a:lnTo>
                        <a:pt x="4178" y="86"/>
                      </a:lnTo>
                      <a:lnTo>
                        <a:pt x="4178" y="86"/>
                      </a:lnTo>
                      <a:close/>
                      <a:moveTo>
                        <a:pt x="4248" y="134"/>
                      </a:moveTo>
                      <a:lnTo>
                        <a:pt x="4248" y="134"/>
                      </a:lnTo>
                      <a:lnTo>
                        <a:pt x="4238" y="145"/>
                      </a:lnTo>
                      <a:lnTo>
                        <a:pt x="4246" y="132"/>
                      </a:lnTo>
                      <a:lnTo>
                        <a:pt x="4248" y="134"/>
                      </a:lnTo>
                      <a:close/>
                      <a:moveTo>
                        <a:pt x="4308" y="188"/>
                      </a:moveTo>
                      <a:lnTo>
                        <a:pt x="4310" y="188"/>
                      </a:lnTo>
                      <a:lnTo>
                        <a:pt x="4299" y="198"/>
                      </a:lnTo>
                      <a:lnTo>
                        <a:pt x="4308" y="186"/>
                      </a:lnTo>
                      <a:lnTo>
                        <a:pt x="4308" y="188"/>
                      </a:lnTo>
                      <a:close/>
                      <a:moveTo>
                        <a:pt x="4363" y="248"/>
                      </a:moveTo>
                      <a:lnTo>
                        <a:pt x="4365" y="250"/>
                      </a:lnTo>
                      <a:lnTo>
                        <a:pt x="4351" y="258"/>
                      </a:lnTo>
                      <a:lnTo>
                        <a:pt x="4363" y="248"/>
                      </a:lnTo>
                      <a:lnTo>
                        <a:pt x="4363" y="248"/>
                      </a:lnTo>
                      <a:close/>
                      <a:moveTo>
                        <a:pt x="4410" y="318"/>
                      </a:moveTo>
                      <a:lnTo>
                        <a:pt x="4410" y="318"/>
                      </a:lnTo>
                      <a:lnTo>
                        <a:pt x="4397" y="326"/>
                      </a:lnTo>
                      <a:lnTo>
                        <a:pt x="4408" y="316"/>
                      </a:lnTo>
                      <a:lnTo>
                        <a:pt x="4410" y="318"/>
                      </a:lnTo>
                      <a:close/>
                      <a:moveTo>
                        <a:pt x="4446" y="392"/>
                      </a:moveTo>
                      <a:lnTo>
                        <a:pt x="4448" y="392"/>
                      </a:lnTo>
                      <a:lnTo>
                        <a:pt x="4432" y="397"/>
                      </a:lnTo>
                      <a:lnTo>
                        <a:pt x="4446" y="392"/>
                      </a:lnTo>
                      <a:lnTo>
                        <a:pt x="4446" y="392"/>
                      </a:lnTo>
                      <a:close/>
                      <a:moveTo>
                        <a:pt x="4474" y="471"/>
                      </a:moveTo>
                      <a:lnTo>
                        <a:pt x="4474" y="473"/>
                      </a:lnTo>
                      <a:lnTo>
                        <a:pt x="4459" y="474"/>
                      </a:lnTo>
                      <a:lnTo>
                        <a:pt x="4474" y="471"/>
                      </a:lnTo>
                      <a:lnTo>
                        <a:pt x="4474" y="471"/>
                      </a:lnTo>
                      <a:close/>
                      <a:moveTo>
                        <a:pt x="4491" y="554"/>
                      </a:moveTo>
                      <a:lnTo>
                        <a:pt x="4491" y="555"/>
                      </a:lnTo>
                      <a:lnTo>
                        <a:pt x="4476" y="557"/>
                      </a:lnTo>
                      <a:lnTo>
                        <a:pt x="4491" y="554"/>
                      </a:lnTo>
                      <a:lnTo>
                        <a:pt x="4491" y="554"/>
                      </a:lnTo>
                      <a:close/>
                      <a:moveTo>
                        <a:pt x="4496" y="640"/>
                      </a:moveTo>
                      <a:lnTo>
                        <a:pt x="4496" y="642"/>
                      </a:lnTo>
                      <a:lnTo>
                        <a:pt x="4481" y="642"/>
                      </a:lnTo>
                      <a:lnTo>
                        <a:pt x="4496" y="640"/>
                      </a:lnTo>
                      <a:lnTo>
                        <a:pt x="4496" y="640"/>
                      </a:lnTo>
                      <a:close/>
                      <a:moveTo>
                        <a:pt x="4496" y="3858"/>
                      </a:moveTo>
                      <a:lnTo>
                        <a:pt x="4496" y="3858"/>
                      </a:lnTo>
                      <a:lnTo>
                        <a:pt x="4481" y="3856"/>
                      </a:lnTo>
                      <a:lnTo>
                        <a:pt x="4496" y="3856"/>
                      </a:lnTo>
                      <a:lnTo>
                        <a:pt x="4496" y="385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5" name="Freeform 414"/>
                <p:cNvSpPr>
                  <a:spLocks/>
                </p:cNvSpPr>
                <p:nvPr/>
              </p:nvSpPr>
              <p:spPr bwMode="auto">
                <a:xfrm>
                  <a:off x="10495" y="4070"/>
                  <a:ext cx="221" cy="214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7 h 572"/>
                    <a:gd name="T10" fmla="*/ 446 w 573"/>
                    <a:gd name="T11" fmla="*/ 523 h 572"/>
                    <a:gd name="T12" fmla="*/ 397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7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8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7 w 573"/>
                    <a:gd name="T53" fmla="*/ 22 h 572"/>
                    <a:gd name="T54" fmla="*/ 446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8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3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6" name="Freeform 415"/>
                <p:cNvSpPr>
                  <a:spLocks/>
                </p:cNvSpPr>
                <p:nvPr/>
              </p:nvSpPr>
              <p:spPr bwMode="auto">
                <a:xfrm>
                  <a:off x="10495" y="4070"/>
                  <a:ext cx="221" cy="214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7 h 572"/>
                    <a:gd name="T10" fmla="*/ 446 w 573"/>
                    <a:gd name="T11" fmla="*/ 523 h 572"/>
                    <a:gd name="T12" fmla="*/ 397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7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8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7 w 573"/>
                    <a:gd name="T53" fmla="*/ 22 h 572"/>
                    <a:gd name="T54" fmla="*/ 446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8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3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7" name="Freeform 416"/>
                <p:cNvSpPr>
                  <a:spLocks/>
                </p:cNvSpPr>
                <p:nvPr/>
              </p:nvSpPr>
              <p:spPr bwMode="auto">
                <a:xfrm>
                  <a:off x="10851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90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30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7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8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30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90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90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30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30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90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8" name="Freeform 417"/>
                <p:cNvSpPr>
                  <a:spLocks/>
                </p:cNvSpPr>
                <p:nvPr/>
              </p:nvSpPr>
              <p:spPr bwMode="auto">
                <a:xfrm>
                  <a:off x="10851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90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30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7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8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30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90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90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30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7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8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30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90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8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19" name="Freeform 418"/>
                <p:cNvSpPr>
                  <a:spLocks/>
                </p:cNvSpPr>
                <p:nvPr/>
              </p:nvSpPr>
              <p:spPr bwMode="auto">
                <a:xfrm>
                  <a:off x="11207" y="4070"/>
                  <a:ext cx="222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2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3 w 572"/>
                    <a:gd name="T25" fmla="*/ 487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3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2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2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3" y="487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3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2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0" name="Freeform 419"/>
                <p:cNvSpPr>
                  <a:spLocks/>
                </p:cNvSpPr>
                <p:nvPr/>
              </p:nvSpPr>
              <p:spPr bwMode="auto">
                <a:xfrm>
                  <a:off x="11207" y="4070"/>
                  <a:ext cx="222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2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3 w 572"/>
                    <a:gd name="T25" fmla="*/ 487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3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2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2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3" y="487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3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2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1" name="Freeform 420"/>
                <p:cNvSpPr>
                  <a:spLocks/>
                </p:cNvSpPr>
                <p:nvPr/>
              </p:nvSpPr>
              <p:spPr bwMode="auto">
                <a:xfrm>
                  <a:off x="11564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49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7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7 h 572"/>
                    <a:gd name="T26" fmla="*/ 48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8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7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49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49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7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7"/>
                      </a:lnTo>
                      <a:lnTo>
                        <a:pt x="48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8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7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49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2" name="Freeform 421"/>
                <p:cNvSpPr>
                  <a:spLocks/>
                </p:cNvSpPr>
                <p:nvPr/>
              </p:nvSpPr>
              <p:spPr bwMode="auto">
                <a:xfrm>
                  <a:off x="11564" y="4070"/>
                  <a:ext cx="221" cy="214"/>
                </a:xfrm>
                <a:custGeom>
                  <a:avLst/>
                  <a:gdLst>
                    <a:gd name="T0" fmla="*/ 572 w 572"/>
                    <a:gd name="T1" fmla="*/ 286 h 572"/>
                    <a:gd name="T2" fmla="*/ 566 w 572"/>
                    <a:gd name="T3" fmla="*/ 344 h 572"/>
                    <a:gd name="T4" fmla="*/ 549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7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7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7 h 572"/>
                    <a:gd name="T26" fmla="*/ 48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8 h 572"/>
                    <a:gd name="T36" fmla="*/ 22 w 572"/>
                    <a:gd name="T37" fmla="*/ 175 h 572"/>
                    <a:gd name="T38" fmla="*/ 48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7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49 w 572"/>
                    <a:gd name="T61" fmla="*/ 175 h 572"/>
                    <a:gd name="T62" fmla="*/ 566 w 572"/>
                    <a:gd name="T63" fmla="*/ 228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6" y="344"/>
                      </a:lnTo>
                      <a:lnTo>
                        <a:pt x="549" y="397"/>
                      </a:lnTo>
                      <a:lnTo>
                        <a:pt x="523" y="446"/>
                      </a:lnTo>
                      <a:lnTo>
                        <a:pt x="487" y="487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7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7"/>
                      </a:lnTo>
                      <a:lnTo>
                        <a:pt x="48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8"/>
                      </a:lnTo>
                      <a:lnTo>
                        <a:pt x="22" y="175"/>
                      </a:lnTo>
                      <a:lnTo>
                        <a:pt x="48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7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49" y="175"/>
                      </a:lnTo>
                      <a:lnTo>
                        <a:pt x="566" y="228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3" name="Freeform 422"/>
                <p:cNvSpPr>
                  <a:spLocks/>
                </p:cNvSpPr>
                <p:nvPr/>
              </p:nvSpPr>
              <p:spPr bwMode="auto">
                <a:xfrm>
                  <a:off x="10308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4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4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4" name="Freeform 423"/>
                <p:cNvSpPr>
                  <a:spLocks/>
                </p:cNvSpPr>
                <p:nvPr/>
              </p:nvSpPr>
              <p:spPr bwMode="auto">
                <a:xfrm>
                  <a:off x="10308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4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4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5" name="Freeform 424"/>
                <p:cNvSpPr>
                  <a:spLocks/>
                </p:cNvSpPr>
                <p:nvPr/>
              </p:nvSpPr>
              <p:spPr bwMode="auto">
                <a:xfrm>
                  <a:off x="10665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9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9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9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9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6" name="Freeform 425"/>
                <p:cNvSpPr>
                  <a:spLocks/>
                </p:cNvSpPr>
                <p:nvPr/>
              </p:nvSpPr>
              <p:spPr bwMode="auto">
                <a:xfrm>
                  <a:off x="10665" y="4306"/>
                  <a:ext cx="222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7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4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4 w 572"/>
                    <a:gd name="T25" fmla="*/ 489 h 572"/>
                    <a:gd name="T26" fmla="*/ 49 w 572"/>
                    <a:gd name="T27" fmla="*/ 446 h 572"/>
                    <a:gd name="T28" fmla="*/ 22 w 572"/>
                    <a:gd name="T29" fmla="*/ 397 h 572"/>
                    <a:gd name="T30" fmla="*/ 5 w 572"/>
                    <a:gd name="T31" fmla="*/ 344 h 572"/>
                    <a:gd name="T32" fmla="*/ 0 w 572"/>
                    <a:gd name="T33" fmla="*/ 286 h 572"/>
                    <a:gd name="T34" fmla="*/ 5 w 572"/>
                    <a:gd name="T35" fmla="*/ 229 h 572"/>
                    <a:gd name="T36" fmla="*/ 22 w 572"/>
                    <a:gd name="T37" fmla="*/ 175 h 572"/>
                    <a:gd name="T38" fmla="*/ 49 w 572"/>
                    <a:gd name="T39" fmla="*/ 126 h 572"/>
                    <a:gd name="T40" fmla="*/ 84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4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7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7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4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4" y="489"/>
                      </a:lnTo>
                      <a:lnTo>
                        <a:pt x="49" y="446"/>
                      </a:lnTo>
                      <a:lnTo>
                        <a:pt x="22" y="397"/>
                      </a:lnTo>
                      <a:lnTo>
                        <a:pt x="5" y="344"/>
                      </a:lnTo>
                      <a:lnTo>
                        <a:pt x="0" y="286"/>
                      </a:lnTo>
                      <a:lnTo>
                        <a:pt x="5" y="229"/>
                      </a:lnTo>
                      <a:lnTo>
                        <a:pt x="22" y="175"/>
                      </a:lnTo>
                      <a:lnTo>
                        <a:pt x="49" y="126"/>
                      </a:lnTo>
                      <a:lnTo>
                        <a:pt x="84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4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7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7" name="Freeform 426"/>
                <p:cNvSpPr>
                  <a:spLocks/>
                </p:cNvSpPr>
                <p:nvPr/>
              </p:nvSpPr>
              <p:spPr bwMode="auto">
                <a:xfrm>
                  <a:off x="11022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7 w 573"/>
                    <a:gd name="T17" fmla="*/ 572 h 572"/>
                    <a:gd name="T18" fmla="*/ 228 w 573"/>
                    <a:gd name="T19" fmla="*/ 567 h 572"/>
                    <a:gd name="T20" fmla="*/ 176 w 573"/>
                    <a:gd name="T21" fmla="*/ 550 h 572"/>
                    <a:gd name="T22" fmla="*/ 127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7 w 573"/>
                    <a:gd name="T43" fmla="*/ 49 h 572"/>
                    <a:gd name="T44" fmla="*/ 176 w 573"/>
                    <a:gd name="T45" fmla="*/ 22 h 572"/>
                    <a:gd name="T46" fmla="*/ 228 w 573"/>
                    <a:gd name="T47" fmla="*/ 5 h 572"/>
                    <a:gd name="T48" fmla="*/ 287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7" y="572"/>
                      </a:lnTo>
                      <a:lnTo>
                        <a:pt x="228" y="567"/>
                      </a:lnTo>
                      <a:lnTo>
                        <a:pt x="176" y="550"/>
                      </a:lnTo>
                      <a:lnTo>
                        <a:pt x="127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7" y="49"/>
                      </a:lnTo>
                      <a:lnTo>
                        <a:pt x="176" y="22"/>
                      </a:lnTo>
                      <a:lnTo>
                        <a:pt x="228" y="5"/>
                      </a:lnTo>
                      <a:lnTo>
                        <a:pt x="287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8" name="Freeform 427"/>
                <p:cNvSpPr>
                  <a:spLocks/>
                </p:cNvSpPr>
                <p:nvPr/>
              </p:nvSpPr>
              <p:spPr bwMode="auto">
                <a:xfrm>
                  <a:off x="11022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7 w 573"/>
                    <a:gd name="T17" fmla="*/ 572 h 572"/>
                    <a:gd name="T18" fmla="*/ 228 w 573"/>
                    <a:gd name="T19" fmla="*/ 567 h 572"/>
                    <a:gd name="T20" fmla="*/ 176 w 573"/>
                    <a:gd name="T21" fmla="*/ 550 h 572"/>
                    <a:gd name="T22" fmla="*/ 127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7 w 573"/>
                    <a:gd name="T43" fmla="*/ 49 h 572"/>
                    <a:gd name="T44" fmla="*/ 176 w 573"/>
                    <a:gd name="T45" fmla="*/ 22 h 572"/>
                    <a:gd name="T46" fmla="*/ 228 w 573"/>
                    <a:gd name="T47" fmla="*/ 5 h 572"/>
                    <a:gd name="T48" fmla="*/ 287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7" y="572"/>
                      </a:lnTo>
                      <a:lnTo>
                        <a:pt x="228" y="567"/>
                      </a:lnTo>
                      <a:lnTo>
                        <a:pt x="176" y="550"/>
                      </a:lnTo>
                      <a:lnTo>
                        <a:pt x="127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7" y="49"/>
                      </a:lnTo>
                      <a:lnTo>
                        <a:pt x="176" y="22"/>
                      </a:lnTo>
                      <a:lnTo>
                        <a:pt x="228" y="5"/>
                      </a:lnTo>
                      <a:lnTo>
                        <a:pt x="287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29" name="Freeform 428"/>
                <p:cNvSpPr>
                  <a:spLocks/>
                </p:cNvSpPr>
                <p:nvPr/>
              </p:nvSpPr>
              <p:spPr bwMode="auto">
                <a:xfrm>
                  <a:off x="11379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0" name="Freeform 429"/>
                <p:cNvSpPr>
                  <a:spLocks/>
                </p:cNvSpPr>
                <p:nvPr/>
              </p:nvSpPr>
              <p:spPr bwMode="auto">
                <a:xfrm>
                  <a:off x="11379" y="4306"/>
                  <a:ext cx="221" cy="215"/>
                </a:xfrm>
                <a:custGeom>
                  <a:avLst/>
                  <a:gdLst>
                    <a:gd name="T0" fmla="*/ 573 w 573"/>
                    <a:gd name="T1" fmla="*/ 286 h 572"/>
                    <a:gd name="T2" fmla="*/ 567 w 573"/>
                    <a:gd name="T3" fmla="*/ 344 h 572"/>
                    <a:gd name="T4" fmla="*/ 550 w 573"/>
                    <a:gd name="T5" fmla="*/ 397 h 572"/>
                    <a:gd name="T6" fmla="*/ 524 w 573"/>
                    <a:gd name="T7" fmla="*/ 446 h 572"/>
                    <a:gd name="T8" fmla="*/ 488 w 573"/>
                    <a:gd name="T9" fmla="*/ 489 h 572"/>
                    <a:gd name="T10" fmla="*/ 447 w 573"/>
                    <a:gd name="T11" fmla="*/ 523 h 572"/>
                    <a:gd name="T12" fmla="*/ 398 w 573"/>
                    <a:gd name="T13" fmla="*/ 550 h 572"/>
                    <a:gd name="T14" fmla="*/ 345 w 573"/>
                    <a:gd name="T15" fmla="*/ 567 h 572"/>
                    <a:gd name="T16" fmla="*/ 286 w 573"/>
                    <a:gd name="T17" fmla="*/ 572 h 572"/>
                    <a:gd name="T18" fmla="*/ 228 w 573"/>
                    <a:gd name="T19" fmla="*/ 567 h 572"/>
                    <a:gd name="T20" fmla="*/ 175 w 573"/>
                    <a:gd name="T21" fmla="*/ 550 h 572"/>
                    <a:gd name="T22" fmla="*/ 126 w 573"/>
                    <a:gd name="T23" fmla="*/ 523 h 572"/>
                    <a:gd name="T24" fmla="*/ 85 w 573"/>
                    <a:gd name="T25" fmla="*/ 489 h 572"/>
                    <a:gd name="T26" fmla="*/ 49 w 573"/>
                    <a:gd name="T27" fmla="*/ 446 h 572"/>
                    <a:gd name="T28" fmla="*/ 23 w 573"/>
                    <a:gd name="T29" fmla="*/ 397 h 572"/>
                    <a:gd name="T30" fmla="*/ 6 w 573"/>
                    <a:gd name="T31" fmla="*/ 344 h 572"/>
                    <a:gd name="T32" fmla="*/ 0 w 573"/>
                    <a:gd name="T33" fmla="*/ 286 h 572"/>
                    <a:gd name="T34" fmla="*/ 6 w 573"/>
                    <a:gd name="T35" fmla="*/ 229 h 572"/>
                    <a:gd name="T36" fmla="*/ 23 w 573"/>
                    <a:gd name="T37" fmla="*/ 175 h 572"/>
                    <a:gd name="T38" fmla="*/ 49 w 573"/>
                    <a:gd name="T39" fmla="*/ 126 h 572"/>
                    <a:gd name="T40" fmla="*/ 85 w 573"/>
                    <a:gd name="T41" fmla="*/ 84 h 572"/>
                    <a:gd name="T42" fmla="*/ 126 w 573"/>
                    <a:gd name="T43" fmla="*/ 49 h 572"/>
                    <a:gd name="T44" fmla="*/ 175 w 573"/>
                    <a:gd name="T45" fmla="*/ 22 h 572"/>
                    <a:gd name="T46" fmla="*/ 228 w 573"/>
                    <a:gd name="T47" fmla="*/ 5 h 572"/>
                    <a:gd name="T48" fmla="*/ 286 w 573"/>
                    <a:gd name="T49" fmla="*/ 0 h 572"/>
                    <a:gd name="T50" fmla="*/ 345 w 573"/>
                    <a:gd name="T51" fmla="*/ 5 h 572"/>
                    <a:gd name="T52" fmla="*/ 398 w 573"/>
                    <a:gd name="T53" fmla="*/ 22 h 572"/>
                    <a:gd name="T54" fmla="*/ 447 w 573"/>
                    <a:gd name="T55" fmla="*/ 49 h 572"/>
                    <a:gd name="T56" fmla="*/ 488 w 573"/>
                    <a:gd name="T57" fmla="*/ 84 h 572"/>
                    <a:gd name="T58" fmla="*/ 524 w 573"/>
                    <a:gd name="T59" fmla="*/ 126 h 572"/>
                    <a:gd name="T60" fmla="*/ 550 w 573"/>
                    <a:gd name="T61" fmla="*/ 175 h 572"/>
                    <a:gd name="T62" fmla="*/ 567 w 573"/>
                    <a:gd name="T63" fmla="*/ 229 h 572"/>
                    <a:gd name="T64" fmla="*/ 573 w 573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3" h="572">
                      <a:moveTo>
                        <a:pt x="573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4" y="446"/>
                      </a:lnTo>
                      <a:lnTo>
                        <a:pt x="488" y="489"/>
                      </a:lnTo>
                      <a:lnTo>
                        <a:pt x="447" y="523"/>
                      </a:lnTo>
                      <a:lnTo>
                        <a:pt x="398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8" y="22"/>
                      </a:lnTo>
                      <a:lnTo>
                        <a:pt x="447" y="49"/>
                      </a:lnTo>
                      <a:lnTo>
                        <a:pt x="488" y="84"/>
                      </a:lnTo>
                      <a:lnTo>
                        <a:pt x="524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3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1" name="Freeform 430"/>
                <p:cNvSpPr>
                  <a:spLocks/>
                </p:cNvSpPr>
                <p:nvPr/>
              </p:nvSpPr>
              <p:spPr bwMode="auto">
                <a:xfrm>
                  <a:off x="11735" y="4306"/>
                  <a:ext cx="221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432" name="Freeform 431"/>
                <p:cNvSpPr>
                  <a:spLocks/>
                </p:cNvSpPr>
                <p:nvPr/>
              </p:nvSpPr>
              <p:spPr bwMode="auto">
                <a:xfrm>
                  <a:off x="11735" y="4306"/>
                  <a:ext cx="221" cy="215"/>
                </a:xfrm>
                <a:custGeom>
                  <a:avLst/>
                  <a:gdLst>
                    <a:gd name="T0" fmla="*/ 572 w 572"/>
                    <a:gd name="T1" fmla="*/ 286 h 572"/>
                    <a:gd name="T2" fmla="*/ 567 w 572"/>
                    <a:gd name="T3" fmla="*/ 344 h 572"/>
                    <a:gd name="T4" fmla="*/ 550 w 572"/>
                    <a:gd name="T5" fmla="*/ 397 h 572"/>
                    <a:gd name="T6" fmla="*/ 523 w 572"/>
                    <a:gd name="T7" fmla="*/ 446 h 572"/>
                    <a:gd name="T8" fmla="*/ 488 w 572"/>
                    <a:gd name="T9" fmla="*/ 489 h 572"/>
                    <a:gd name="T10" fmla="*/ 446 w 572"/>
                    <a:gd name="T11" fmla="*/ 523 h 572"/>
                    <a:gd name="T12" fmla="*/ 397 w 572"/>
                    <a:gd name="T13" fmla="*/ 550 h 572"/>
                    <a:gd name="T14" fmla="*/ 345 w 572"/>
                    <a:gd name="T15" fmla="*/ 567 h 572"/>
                    <a:gd name="T16" fmla="*/ 286 w 572"/>
                    <a:gd name="T17" fmla="*/ 572 h 572"/>
                    <a:gd name="T18" fmla="*/ 228 w 572"/>
                    <a:gd name="T19" fmla="*/ 567 h 572"/>
                    <a:gd name="T20" fmla="*/ 175 w 572"/>
                    <a:gd name="T21" fmla="*/ 550 h 572"/>
                    <a:gd name="T22" fmla="*/ 126 w 572"/>
                    <a:gd name="T23" fmla="*/ 523 h 572"/>
                    <a:gd name="T24" fmla="*/ 85 w 572"/>
                    <a:gd name="T25" fmla="*/ 489 h 572"/>
                    <a:gd name="T26" fmla="*/ 49 w 572"/>
                    <a:gd name="T27" fmla="*/ 446 h 572"/>
                    <a:gd name="T28" fmla="*/ 23 w 572"/>
                    <a:gd name="T29" fmla="*/ 397 h 572"/>
                    <a:gd name="T30" fmla="*/ 6 w 572"/>
                    <a:gd name="T31" fmla="*/ 344 h 572"/>
                    <a:gd name="T32" fmla="*/ 0 w 572"/>
                    <a:gd name="T33" fmla="*/ 286 h 572"/>
                    <a:gd name="T34" fmla="*/ 6 w 572"/>
                    <a:gd name="T35" fmla="*/ 229 h 572"/>
                    <a:gd name="T36" fmla="*/ 23 w 572"/>
                    <a:gd name="T37" fmla="*/ 175 h 572"/>
                    <a:gd name="T38" fmla="*/ 49 w 572"/>
                    <a:gd name="T39" fmla="*/ 126 h 572"/>
                    <a:gd name="T40" fmla="*/ 85 w 572"/>
                    <a:gd name="T41" fmla="*/ 84 h 572"/>
                    <a:gd name="T42" fmla="*/ 126 w 572"/>
                    <a:gd name="T43" fmla="*/ 49 h 572"/>
                    <a:gd name="T44" fmla="*/ 175 w 572"/>
                    <a:gd name="T45" fmla="*/ 22 h 572"/>
                    <a:gd name="T46" fmla="*/ 228 w 572"/>
                    <a:gd name="T47" fmla="*/ 5 h 572"/>
                    <a:gd name="T48" fmla="*/ 286 w 572"/>
                    <a:gd name="T49" fmla="*/ 0 h 572"/>
                    <a:gd name="T50" fmla="*/ 345 w 572"/>
                    <a:gd name="T51" fmla="*/ 5 h 572"/>
                    <a:gd name="T52" fmla="*/ 397 w 572"/>
                    <a:gd name="T53" fmla="*/ 22 h 572"/>
                    <a:gd name="T54" fmla="*/ 446 w 572"/>
                    <a:gd name="T55" fmla="*/ 49 h 572"/>
                    <a:gd name="T56" fmla="*/ 488 w 572"/>
                    <a:gd name="T57" fmla="*/ 84 h 572"/>
                    <a:gd name="T58" fmla="*/ 523 w 572"/>
                    <a:gd name="T59" fmla="*/ 126 h 572"/>
                    <a:gd name="T60" fmla="*/ 550 w 572"/>
                    <a:gd name="T61" fmla="*/ 175 h 572"/>
                    <a:gd name="T62" fmla="*/ 567 w 572"/>
                    <a:gd name="T63" fmla="*/ 229 h 572"/>
                    <a:gd name="T64" fmla="*/ 572 w 572"/>
                    <a:gd name="T65" fmla="*/ 286 h 5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572" h="572">
                      <a:moveTo>
                        <a:pt x="572" y="286"/>
                      </a:moveTo>
                      <a:lnTo>
                        <a:pt x="567" y="344"/>
                      </a:lnTo>
                      <a:lnTo>
                        <a:pt x="550" y="397"/>
                      </a:lnTo>
                      <a:lnTo>
                        <a:pt x="523" y="446"/>
                      </a:lnTo>
                      <a:lnTo>
                        <a:pt x="488" y="489"/>
                      </a:lnTo>
                      <a:lnTo>
                        <a:pt x="446" y="523"/>
                      </a:lnTo>
                      <a:lnTo>
                        <a:pt x="397" y="550"/>
                      </a:lnTo>
                      <a:lnTo>
                        <a:pt x="345" y="567"/>
                      </a:lnTo>
                      <a:lnTo>
                        <a:pt x="286" y="572"/>
                      </a:lnTo>
                      <a:lnTo>
                        <a:pt x="228" y="567"/>
                      </a:lnTo>
                      <a:lnTo>
                        <a:pt x="175" y="550"/>
                      </a:lnTo>
                      <a:lnTo>
                        <a:pt x="126" y="523"/>
                      </a:lnTo>
                      <a:lnTo>
                        <a:pt x="85" y="489"/>
                      </a:lnTo>
                      <a:lnTo>
                        <a:pt x="49" y="446"/>
                      </a:lnTo>
                      <a:lnTo>
                        <a:pt x="23" y="397"/>
                      </a:lnTo>
                      <a:lnTo>
                        <a:pt x="6" y="344"/>
                      </a:lnTo>
                      <a:lnTo>
                        <a:pt x="0" y="286"/>
                      </a:lnTo>
                      <a:lnTo>
                        <a:pt x="6" y="229"/>
                      </a:lnTo>
                      <a:lnTo>
                        <a:pt x="23" y="175"/>
                      </a:lnTo>
                      <a:lnTo>
                        <a:pt x="49" y="126"/>
                      </a:lnTo>
                      <a:lnTo>
                        <a:pt x="85" y="84"/>
                      </a:lnTo>
                      <a:lnTo>
                        <a:pt x="126" y="49"/>
                      </a:lnTo>
                      <a:lnTo>
                        <a:pt x="175" y="22"/>
                      </a:lnTo>
                      <a:lnTo>
                        <a:pt x="228" y="5"/>
                      </a:lnTo>
                      <a:lnTo>
                        <a:pt x="286" y="0"/>
                      </a:lnTo>
                      <a:lnTo>
                        <a:pt x="345" y="5"/>
                      </a:lnTo>
                      <a:lnTo>
                        <a:pt x="397" y="22"/>
                      </a:lnTo>
                      <a:lnTo>
                        <a:pt x="446" y="49"/>
                      </a:lnTo>
                      <a:lnTo>
                        <a:pt x="488" y="84"/>
                      </a:lnTo>
                      <a:lnTo>
                        <a:pt x="523" y="126"/>
                      </a:lnTo>
                      <a:lnTo>
                        <a:pt x="550" y="175"/>
                      </a:lnTo>
                      <a:lnTo>
                        <a:pt x="567" y="229"/>
                      </a:lnTo>
                      <a:lnTo>
                        <a:pt x="572" y="286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</p:grpSp>
          <p:sp>
            <p:nvSpPr>
              <p:cNvPr id="412" name="AutoShape 28"/>
              <p:cNvSpPr>
                <a:spLocks noChangeArrowheads="1"/>
              </p:cNvSpPr>
              <p:nvPr/>
            </p:nvSpPr>
            <p:spPr bwMode="auto">
              <a:xfrm>
                <a:off x="1846" y="1036"/>
                <a:ext cx="1408" cy="386"/>
              </a:xfrm>
              <a:prstGeom prst="wedgeRoundRectCallout">
                <a:avLst>
                  <a:gd name="adj1" fmla="val -1523"/>
                  <a:gd name="adj2" fmla="val 116593"/>
                  <a:gd name="adj3" fmla="val 16667"/>
                </a:avLst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Verdana"/>
                    <a:ea typeface="Times New Roman"/>
                  </a:rPr>
                  <a:t>PETITION</a:t>
                </a:r>
                <a:endParaRPr lang="en-US" sz="1050" dirty="0">
                  <a:effectLst/>
                  <a:latin typeface="Times New Roman"/>
                  <a:ea typeface="Times New Roman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5210227" y="618562"/>
            <a:ext cx="2082089" cy="1405551"/>
            <a:chOff x="2839658" y="450809"/>
            <a:chExt cx="2103120" cy="1377991"/>
          </a:xfrm>
        </p:grpSpPr>
        <p:grpSp>
          <p:nvGrpSpPr>
            <p:cNvPr id="401" name="Group 400"/>
            <p:cNvGrpSpPr/>
            <p:nvPr/>
          </p:nvGrpSpPr>
          <p:grpSpPr>
            <a:xfrm>
              <a:off x="2839658" y="450809"/>
              <a:ext cx="2103120" cy="1377991"/>
              <a:chOff x="386080" y="589209"/>
              <a:chExt cx="2103120" cy="1377991"/>
            </a:xfrm>
          </p:grpSpPr>
          <p:sp>
            <p:nvSpPr>
              <p:cNvPr id="402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3" name="Rectangle 402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2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pic>
          <p:nvPicPr>
            <p:cNvPr id="433" name="Picture 432" descr="icon_-4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t="22585" r="14648" b="22585"/>
            <a:stretch>
              <a:fillRect/>
            </a:stretch>
          </p:blipFill>
          <p:spPr bwMode="auto">
            <a:xfrm>
              <a:off x="3285610" y="796849"/>
              <a:ext cx="1211216" cy="97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4" name="Text Box 32"/>
            <p:cNvSpPr txBox="1">
              <a:spLocks noChangeArrowheads="1"/>
            </p:cNvSpPr>
            <p:nvPr/>
          </p:nvSpPr>
          <p:spPr bwMode="auto">
            <a:xfrm>
              <a:off x="3110051" y="535107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NOTICE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582204" y="618562"/>
            <a:ext cx="2082089" cy="1405551"/>
            <a:chOff x="5226369" y="450809"/>
            <a:chExt cx="2103120" cy="1377991"/>
          </a:xfrm>
        </p:grpSpPr>
        <p:grpSp>
          <p:nvGrpSpPr>
            <p:cNvPr id="404" name="Group 403"/>
            <p:cNvGrpSpPr/>
            <p:nvPr/>
          </p:nvGrpSpPr>
          <p:grpSpPr>
            <a:xfrm>
              <a:off x="5226369" y="450809"/>
              <a:ext cx="2103120" cy="1377991"/>
              <a:chOff x="386080" y="589209"/>
              <a:chExt cx="2103120" cy="1377991"/>
            </a:xfrm>
          </p:grpSpPr>
          <p:sp>
            <p:nvSpPr>
              <p:cNvPr id="405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6" name="Rectangle 405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3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435" name="Text Box 32"/>
            <p:cNvSpPr txBox="1">
              <a:spLocks noChangeArrowheads="1"/>
            </p:cNvSpPr>
            <p:nvPr/>
          </p:nvSpPr>
          <p:spPr bwMode="auto">
            <a:xfrm>
              <a:off x="5488102" y="535106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SUMMONS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028" name="Picture 4" descr="http://png-4.vector.me/files/images/3/8/386418/icon_letter_mail_thum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0510" y="956470"/>
              <a:ext cx="1007018" cy="7199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7" name="Picture 436" descr="icon_-47"/>
            <p:cNvPicPr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t="22585" r="14648" b="22585"/>
            <a:stretch>
              <a:fillRect/>
            </a:stretch>
          </p:blipFill>
          <p:spPr bwMode="auto">
            <a:xfrm>
              <a:off x="5317035" y="872325"/>
              <a:ext cx="909599" cy="783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423596" y="2393917"/>
            <a:ext cx="2082089" cy="1405551"/>
            <a:chOff x="7613080" y="450809"/>
            <a:chExt cx="2103120" cy="1377991"/>
          </a:xfrm>
        </p:grpSpPr>
        <p:grpSp>
          <p:nvGrpSpPr>
            <p:cNvPr id="407" name="Group 406"/>
            <p:cNvGrpSpPr/>
            <p:nvPr/>
          </p:nvGrpSpPr>
          <p:grpSpPr>
            <a:xfrm>
              <a:off x="7613080" y="450809"/>
              <a:ext cx="2103120" cy="1377991"/>
              <a:chOff x="386080" y="589209"/>
              <a:chExt cx="2103120" cy="1377991"/>
            </a:xfrm>
          </p:grpSpPr>
          <p:sp>
            <p:nvSpPr>
              <p:cNvPr id="408" name="AutoShape 4"/>
              <p:cNvSpPr>
                <a:spLocks noChangeArrowheads="1"/>
              </p:cNvSpPr>
              <p:nvPr/>
            </p:nvSpPr>
            <p:spPr bwMode="auto">
              <a:xfrm rot="5400000">
                <a:off x="751840" y="229840"/>
                <a:ext cx="1371600" cy="2103120"/>
              </a:xfrm>
              <a:prstGeom prst="round2DiagRect">
                <a:avLst/>
              </a:prstGeom>
              <a:solidFill>
                <a:srgbClr val="CCFFCC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09" name="Rectangle 408"/>
              <p:cNvSpPr>
                <a:spLocks noChangeArrowheads="1"/>
              </p:cNvSpPr>
              <p:nvPr/>
            </p:nvSpPr>
            <p:spPr bwMode="auto">
              <a:xfrm>
                <a:off x="386080" y="589209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rgbClr val="CCFFCC"/>
                    </a:solidFill>
                    <a:effectLst/>
                    <a:latin typeface="Verdana"/>
                    <a:ea typeface="Times New Roman"/>
                  </a:rPr>
                  <a:t>4</a:t>
                </a:r>
                <a:endParaRPr lang="en-US" sz="11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grpSp>
          <p:nvGrpSpPr>
            <p:cNvPr id="438" name="Group 437"/>
            <p:cNvGrpSpPr>
              <a:grpSpLocks noChangeAspect="1"/>
            </p:cNvGrpSpPr>
            <p:nvPr/>
          </p:nvGrpSpPr>
          <p:grpSpPr bwMode="auto">
            <a:xfrm>
              <a:off x="8239032" y="847756"/>
              <a:ext cx="872302" cy="874741"/>
              <a:chOff x="12199" y="6038"/>
              <a:chExt cx="1886" cy="1688"/>
            </a:xfrm>
          </p:grpSpPr>
          <p:sp>
            <p:nvSpPr>
              <p:cNvPr id="439" name="Rectangle 438"/>
              <p:cNvSpPr>
                <a:spLocks noChangeArrowheads="1"/>
              </p:cNvSpPr>
              <p:nvPr/>
            </p:nvSpPr>
            <p:spPr bwMode="auto">
              <a:xfrm>
                <a:off x="12290" y="6038"/>
                <a:ext cx="174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0" name="Freeform 439"/>
              <p:cNvSpPr>
                <a:spLocks noEditPoints="1"/>
              </p:cNvSpPr>
              <p:nvPr/>
            </p:nvSpPr>
            <p:spPr bwMode="auto">
              <a:xfrm>
                <a:off x="12199" y="6039"/>
                <a:ext cx="1886" cy="1686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1" name="Freeform 440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2" name="Freeform 441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3" name="Freeform 442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7" name="Freeform 446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8" name="Freeform 447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49" name="Freeform 448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0" name="Freeform 449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1" name="Freeform 450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2" name="Freeform 451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3" name="Freeform 452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4" name="Freeform 453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5" name="Freeform 454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6" name="Freeform 455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7" name="Freeform 456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8" name="Freeform 457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59" name="Freeform 458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0" name="Freeform 459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1" name="Freeform 460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2" name="Freeform 461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98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3" name="Freeform 462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64" name="Freeform 463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465" name="Text Box 32"/>
            <p:cNvSpPr txBox="1">
              <a:spLocks noChangeArrowheads="1"/>
            </p:cNvSpPr>
            <p:nvPr/>
          </p:nvSpPr>
          <p:spPr bwMode="auto">
            <a:xfrm>
              <a:off x="7914455" y="535105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MEETING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23596" y="4156807"/>
            <a:ext cx="2082089" cy="1405551"/>
            <a:chOff x="7632873" y="2088185"/>
            <a:chExt cx="2103120" cy="1377991"/>
          </a:xfrm>
        </p:grpSpPr>
        <p:sp>
          <p:nvSpPr>
            <p:cNvPr id="540" name="AutoShape 4"/>
            <p:cNvSpPr>
              <a:spLocks noChangeArrowheads="1"/>
            </p:cNvSpPr>
            <p:nvPr/>
          </p:nvSpPr>
          <p:spPr bwMode="auto">
            <a:xfrm rot="5400000">
              <a:off x="7998633" y="1728816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541" name="Rectangle 540"/>
            <p:cNvSpPr>
              <a:spLocks noChangeArrowheads="1"/>
            </p:cNvSpPr>
            <p:nvPr/>
          </p:nvSpPr>
          <p:spPr bwMode="auto">
            <a:xfrm>
              <a:off x="7632873" y="2088185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8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512" name="Group 511"/>
            <p:cNvGrpSpPr>
              <a:grpSpLocks noChangeAspect="1"/>
            </p:cNvGrpSpPr>
            <p:nvPr/>
          </p:nvGrpSpPr>
          <p:grpSpPr bwMode="auto">
            <a:xfrm>
              <a:off x="8258825" y="2485132"/>
              <a:ext cx="872302" cy="874741"/>
              <a:chOff x="12199" y="6038"/>
              <a:chExt cx="1886" cy="1688"/>
            </a:xfrm>
          </p:grpSpPr>
          <p:sp>
            <p:nvSpPr>
              <p:cNvPr id="514" name="Rectangle 513"/>
              <p:cNvSpPr>
                <a:spLocks noChangeArrowheads="1"/>
              </p:cNvSpPr>
              <p:nvPr/>
            </p:nvSpPr>
            <p:spPr bwMode="auto">
              <a:xfrm>
                <a:off x="12290" y="6038"/>
                <a:ext cx="174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5" name="Freeform 514"/>
              <p:cNvSpPr>
                <a:spLocks noEditPoints="1"/>
              </p:cNvSpPr>
              <p:nvPr/>
            </p:nvSpPr>
            <p:spPr bwMode="auto">
              <a:xfrm>
                <a:off x="12199" y="6039"/>
                <a:ext cx="1886" cy="1686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6" name="Freeform 515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7" name="Freeform 516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8" name="Freeform 517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19" name="Freeform 518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0" name="Freeform 519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1" name="Freeform 520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2" name="Freeform 521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3" name="Freeform 522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4" name="Freeform 523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5" name="Freeform 524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6" name="Freeform 525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7" name="Freeform 526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8" name="Freeform 527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29" name="Freeform 528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0" name="Freeform 529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1" name="Freeform 530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2" name="Freeform 531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3" name="Freeform 532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4" name="Freeform 533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5" name="Freeform 534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6" name="Freeform 535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7" name="Freeform 536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98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8" name="Freeform 537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539" name="Freeform 538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513" name="Text Box 32"/>
            <p:cNvSpPr txBox="1">
              <a:spLocks noChangeArrowheads="1"/>
            </p:cNvSpPr>
            <p:nvPr/>
          </p:nvSpPr>
          <p:spPr bwMode="auto">
            <a:xfrm>
              <a:off x="7934248" y="2172481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MEETING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582204" y="2370196"/>
            <a:ext cx="2082089" cy="1405551"/>
            <a:chOff x="5276832" y="2074369"/>
            <a:chExt cx="2103120" cy="1377991"/>
          </a:xfrm>
        </p:grpSpPr>
        <p:sp>
          <p:nvSpPr>
            <p:cNvPr id="577" name="AutoShape 4"/>
            <p:cNvSpPr>
              <a:spLocks noChangeArrowheads="1"/>
            </p:cNvSpPr>
            <p:nvPr/>
          </p:nvSpPr>
          <p:spPr bwMode="auto">
            <a:xfrm rot="5400000">
              <a:off x="5642592" y="1715000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578" name="Rectangle 577"/>
            <p:cNvSpPr>
              <a:spLocks noChangeArrowheads="1"/>
            </p:cNvSpPr>
            <p:nvPr/>
          </p:nvSpPr>
          <p:spPr bwMode="auto">
            <a:xfrm>
              <a:off x="5276832" y="2074369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7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50" name="Text Box 32"/>
            <p:cNvSpPr txBox="1">
              <a:spLocks noChangeArrowheads="1"/>
            </p:cNvSpPr>
            <p:nvPr/>
          </p:nvSpPr>
          <p:spPr bwMode="auto">
            <a:xfrm>
              <a:off x="5578207" y="2158665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 DAYS TO FILE OBJECTION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030" name="Picture 6" descr="https://upload.wikimedia.org/wikipedia/commons/thumb/c/ca/Calendar_icon_2.svg/2000px-Calendar_icon_2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0922" y="2496658"/>
              <a:ext cx="914400" cy="9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0" name="Text Box 32"/>
            <p:cNvSpPr txBox="1">
              <a:spLocks noChangeArrowheads="1"/>
            </p:cNvSpPr>
            <p:nvPr/>
          </p:nvSpPr>
          <p:spPr bwMode="auto">
            <a:xfrm>
              <a:off x="5867952" y="2838429"/>
              <a:ext cx="860104" cy="48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</a:t>
              </a:r>
              <a:endParaRPr lang="en-US" sz="280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8" name="Group 1067"/>
          <p:cNvGrpSpPr/>
          <p:nvPr/>
        </p:nvGrpSpPr>
        <p:grpSpPr>
          <a:xfrm>
            <a:off x="2809798" y="2389561"/>
            <a:ext cx="2082089" cy="1405551"/>
            <a:chOff x="464947" y="2057400"/>
            <a:chExt cx="2103120" cy="1377991"/>
          </a:xfrm>
        </p:grpSpPr>
        <p:grpSp>
          <p:nvGrpSpPr>
            <p:cNvPr id="27" name="Group 26"/>
            <p:cNvGrpSpPr/>
            <p:nvPr/>
          </p:nvGrpSpPr>
          <p:grpSpPr>
            <a:xfrm>
              <a:off x="464947" y="2057400"/>
              <a:ext cx="2103120" cy="1377991"/>
              <a:chOff x="464947" y="2057400"/>
              <a:chExt cx="2103120" cy="1377991"/>
            </a:xfrm>
          </p:grpSpPr>
          <p:sp>
            <p:nvSpPr>
              <p:cNvPr id="495" name="AutoShape 4"/>
              <p:cNvSpPr>
                <a:spLocks noChangeArrowheads="1"/>
              </p:cNvSpPr>
              <p:nvPr/>
            </p:nvSpPr>
            <p:spPr bwMode="auto">
              <a:xfrm rot="5400000">
                <a:off x="830707" y="1698031"/>
                <a:ext cx="1371600" cy="2103120"/>
              </a:xfrm>
              <a:prstGeom prst="round2DiagRect">
                <a:avLst/>
              </a:prstGeom>
              <a:solidFill>
                <a:schemeClr val="accent5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496" name="Rectangle 495"/>
              <p:cNvSpPr>
                <a:spLocks noChangeArrowheads="1"/>
              </p:cNvSpPr>
              <p:nvPr/>
            </p:nvSpPr>
            <p:spPr bwMode="auto">
              <a:xfrm>
                <a:off x="464947" y="2057400"/>
                <a:ext cx="206878" cy="215169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0" vert="horz" wrap="square" lIns="0" tIns="45720" rIns="0" bIns="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100" b="1" dirty="0" smtClean="0">
                    <a:solidFill>
                      <a:schemeClr val="accent5"/>
                    </a:solidFill>
                    <a:effectLst/>
                    <a:latin typeface="Verdana"/>
                    <a:ea typeface="Times New Roman"/>
                  </a:rPr>
                  <a:t>5</a:t>
                </a:r>
                <a:endParaRPr lang="en-US" sz="1100" dirty="0">
                  <a:solidFill>
                    <a:schemeClr val="accent5"/>
                  </a:solidFill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2" name="Text Box 32"/>
              <p:cNvSpPr txBox="1">
                <a:spLocks noChangeArrowheads="1"/>
              </p:cNvSpPr>
              <p:nvPr/>
            </p:nvSpPr>
            <p:spPr bwMode="auto">
              <a:xfrm>
                <a:off x="464947" y="2133600"/>
                <a:ext cx="2091119" cy="268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45720" rIns="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i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NOTICE TO FILE </a:t>
                </a: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i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CLAIMS WITHIN 90 DAYS</a:t>
                </a:r>
                <a:endPara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50" b="1" i="1" dirty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 </a:t>
                </a:r>
              </a:p>
            </p:txBody>
          </p:sp>
          <p:pic>
            <p:nvPicPr>
              <p:cNvPr id="543" name="Picture 4" descr="http://png-4.vector.me/files/images/3/8/386418/icon_letter_mail_thumb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93800" y="2667000"/>
                <a:ext cx="742925" cy="5311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44" name="Picture 543" descr="icon_-47"/>
              <p:cNvPicPr>
                <a:picLocks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428" t="22585" r="14648" b="22585"/>
              <a:stretch>
                <a:fillRect/>
              </a:stretch>
            </p:blipFill>
            <p:spPr bwMode="auto">
              <a:xfrm>
                <a:off x="556386" y="2590800"/>
                <a:ext cx="680729" cy="623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99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1879600" y="2580674"/>
              <a:ext cx="598769" cy="619726"/>
              <a:chOff x="1925925" y="2507469"/>
              <a:chExt cx="598769" cy="619726"/>
            </a:xfrm>
          </p:grpSpPr>
          <p:pic>
            <p:nvPicPr>
              <p:cNvPr id="791" name="Picture 6" descr="https://upload.wikimedia.org/wikipedia/commons/thumb/c/ca/Calendar_icon_2.svg/2000px-Calendar_icon_2.svg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5925" y="2507469"/>
                <a:ext cx="598769" cy="6197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2" name="Text Box 32"/>
              <p:cNvSpPr txBox="1">
                <a:spLocks noChangeArrowheads="1"/>
              </p:cNvSpPr>
              <p:nvPr/>
            </p:nvSpPr>
            <p:spPr bwMode="auto">
              <a:xfrm>
                <a:off x="1944146" y="2712932"/>
                <a:ext cx="580548" cy="365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800" b="1" i="1" dirty="0" smtClean="0"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90</a:t>
                </a:r>
                <a:endParaRPr lang="en-US" sz="180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  <p:grpSp>
        <p:nvGrpSpPr>
          <p:cNvPr id="1040" name="Group 1039"/>
          <p:cNvGrpSpPr/>
          <p:nvPr/>
        </p:nvGrpSpPr>
        <p:grpSpPr>
          <a:xfrm>
            <a:off x="2807091" y="4156807"/>
            <a:ext cx="2090211" cy="1405551"/>
            <a:chOff x="454076" y="3744764"/>
            <a:chExt cx="2111324" cy="1377991"/>
          </a:xfrm>
        </p:grpSpPr>
        <p:sp>
          <p:nvSpPr>
            <p:cNvPr id="823" name="AutoShape 4"/>
            <p:cNvSpPr>
              <a:spLocks noChangeArrowheads="1"/>
            </p:cNvSpPr>
            <p:nvPr/>
          </p:nvSpPr>
          <p:spPr bwMode="auto">
            <a:xfrm rot="5400000">
              <a:off x="824706" y="3385395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grpSp>
          <p:nvGrpSpPr>
            <p:cNvPr id="1024" name="Group 1023"/>
            <p:cNvGrpSpPr>
              <a:grpSpLocks noChangeAspect="1"/>
            </p:cNvGrpSpPr>
            <p:nvPr/>
          </p:nvGrpSpPr>
          <p:grpSpPr>
            <a:xfrm>
              <a:off x="631454" y="4281310"/>
              <a:ext cx="794857" cy="759291"/>
              <a:chOff x="3285610" y="5361129"/>
              <a:chExt cx="831862" cy="794640"/>
            </a:xfrm>
          </p:grpSpPr>
          <p:sp>
            <p:nvSpPr>
              <p:cNvPr id="801" name="Freeform 800"/>
              <p:cNvSpPr>
                <a:spLocks noEditPoints="1"/>
              </p:cNvSpPr>
              <p:nvPr/>
            </p:nvSpPr>
            <p:spPr bwMode="auto">
              <a:xfrm>
                <a:off x="3285610" y="5361129"/>
                <a:ext cx="831862" cy="794640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5" name="AutoShape 236"/>
              <p:cNvSpPr>
                <a:spLocks noChangeArrowheads="1"/>
              </p:cNvSpPr>
              <p:nvPr/>
            </p:nvSpPr>
            <p:spPr bwMode="auto">
              <a:xfrm>
                <a:off x="3433453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6" name="AutoShape 237"/>
              <p:cNvSpPr>
                <a:spLocks noChangeArrowheads="1"/>
              </p:cNvSpPr>
              <p:nvPr/>
            </p:nvSpPr>
            <p:spPr bwMode="auto">
              <a:xfrm rot="2629087">
                <a:off x="3448237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7" name="AutoShape 238"/>
              <p:cNvSpPr>
                <a:spLocks noChangeArrowheads="1"/>
              </p:cNvSpPr>
              <p:nvPr/>
            </p:nvSpPr>
            <p:spPr bwMode="auto">
              <a:xfrm>
                <a:off x="3448237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8" name="Oval 807"/>
              <p:cNvSpPr>
                <a:spLocks noChangeArrowheads="1"/>
              </p:cNvSpPr>
              <p:nvPr/>
            </p:nvSpPr>
            <p:spPr bwMode="auto">
              <a:xfrm>
                <a:off x="3433453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09" name="AutoShape 240"/>
              <p:cNvSpPr>
                <a:spLocks noChangeArrowheads="1"/>
              </p:cNvSpPr>
              <p:nvPr/>
            </p:nvSpPr>
            <p:spPr bwMode="auto">
              <a:xfrm rot="5400000">
                <a:off x="3276066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0" name="AutoShape 241"/>
              <p:cNvSpPr>
                <a:spLocks noChangeArrowheads="1"/>
              </p:cNvSpPr>
              <p:nvPr/>
            </p:nvSpPr>
            <p:spPr bwMode="auto">
              <a:xfrm>
                <a:off x="3381708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1" name="Rectangle 810"/>
              <p:cNvSpPr>
                <a:spLocks noChangeArrowheads="1"/>
              </p:cNvSpPr>
              <p:nvPr/>
            </p:nvSpPr>
            <p:spPr bwMode="auto">
              <a:xfrm>
                <a:off x="3566511" y="5746377"/>
                <a:ext cx="273435" cy="273383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2" name="AutoShape 243"/>
              <p:cNvSpPr>
                <a:spLocks noChangeArrowheads="1"/>
              </p:cNvSpPr>
              <p:nvPr/>
            </p:nvSpPr>
            <p:spPr bwMode="auto">
              <a:xfrm>
                <a:off x="3366924" y="5929828"/>
                <a:ext cx="174065" cy="91273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3" name="AutoShape 244"/>
              <p:cNvSpPr>
                <a:spLocks noChangeArrowheads="1"/>
              </p:cNvSpPr>
              <p:nvPr/>
            </p:nvSpPr>
            <p:spPr bwMode="auto">
              <a:xfrm rot="10800000">
                <a:off x="3529551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4" name="AutoShape 245"/>
              <p:cNvSpPr>
                <a:spLocks noChangeArrowheads="1"/>
              </p:cNvSpPr>
              <p:nvPr/>
            </p:nvSpPr>
            <p:spPr bwMode="auto">
              <a:xfrm flipH="1">
                <a:off x="3906550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5" name="AutoShape 246"/>
              <p:cNvSpPr>
                <a:spLocks noChangeArrowheads="1"/>
              </p:cNvSpPr>
              <p:nvPr/>
            </p:nvSpPr>
            <p:spPr bwMode="auto">
              <a:xfrm rot="18970913" flipH="1">
                <a:off x="3847413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6" name="AutoShape 247"/>
              <p:cNvSpPr>
                <a:spLocks noChangeArrowheads="1"/>
              </p:cNvSpPr>
              <p:nvPr/>
            </p:nvSpPr>
            <p:spPr bwMode="auto">
              <a:xfrm flipH="1">
                <a:off x="3803060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7" name="Oval 816"/>
              <p:cNvSpPr>
                <a:spLocks noChangeArrowheads="1"/>
              </p:cNvSpPr>
              <p:nvPr/>
            </p:nvSpPr>
            <p:spPr bwMode="auto">
              <a:xfrm flipH="1">
                <a:off x="3906550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8" name="AutoShape 249"/>
              <p:cNvSpPr>
                <a:spLocks noChangeArrowheads="1"/>
              </p:cNvSpPr>
              <p:nvPr/>
            </p:nvSpPr>
            <p:spPr bwMode="auto">
              <a:xfrm rot="16200000" flipH="1">
                <a:off x="3889614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19" name="AutoShape 250"/>
              <p:cNvSpPr>
                <a:spLocks noChangeArrowheads="1"/>
              </p:cNvSpPr>
              <p:nvPr/>
            </p:nvSpPr>
            <p:spPr bwMode="auto">
              <a:xfrm flipH="1">
                <a:off x="3869589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20" name="AutoShape 251"/>
              <p:cNvSpPr>
                <a:spLocks noChangeArrowheads="1"/>
              </p:cNvSpPr>
              <p:nvPr/>
            </p:nvSpPr>
            <p:spPr bwMode="auto">
              <a:xfrm flipH="1">
                <a:off x="3869589" y="5929828"/>
                <a:ext cx="174065" cy="91054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21" name="AutoShape 252"/>
              <p:cNvSpPr>
                <a:spLocks noChangeArrowheads="1"/>
              </p:cNvSpPr>
              <p:nvPr/>
            </p:nvSpPr>
            <p:spPr bwMode="auto">
              <a:xfrm rot="10800000" flipH="1">
                <a:off x="3766099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824" name="Rectangle 823"/>
            <p:cNvSpPr>
              <a:spLocks noChangeArrowheads="1"/>
            </p:cNvSpPr>
            <p:nvPr/>
          </p:nvSpPr>
          <p:spPr bwMode="auto">
            <a:xfrm>
              <a:off x="458946" y="3744764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9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26" name="Text Box 32"/>
            <p:cNvSpPr txBox="1">
              <a:spLocks noChangeArrowheads="1"/>
            </p:cNvSpPr>
            <p:nvPr/>
          </p:nvSpPr>
          <p:spPr bwMode="auto">
            <a:xfrm>
              <a:off x="454076" y="3776859"/>
              <a:ext cx="2091119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OBJECTION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RESOLUTION &amp; DECREE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884" name="Group 883"/>
            <p:cNvGrpSpPr>
              <a:grpSpLocks noChangeAspect="1"/>
            </p:cNvGrpSpPr>
            <p:nvPr/>
          </p:nvGrpSpPr>
          <p:grpSpPr>
            <a:xfrm>
              <a:off x="1583929" y="4396324"/>
              <a:ext cx="981471" cy="566711"/>
              <a:chOff x="8296536" y="6302105"/>
              <a:chExt cx="962739" cy="555895"/>
            </a:xfrm>
          </p:grpSpPr>
          <p:grpSp>
            <p:nvGrpSpPr>
              <p:cNvPr id="885" name="Group 884"/>
              <p:cNvGrpSpPr>
                <a:grpSpLocks/>
              </p:cNvGrpSpPr>
              <p:nvPr/>
            </p:nvGrpSpPr>
            <p:grpSpPr bwMode="auto">
              <a:xfrm rot="18653719">
                <a:off x="8645681" y="6098184"/>
                <a:ext cx="409674" cy="817515"/>
                <a:chOff x="3580" y="3509"/>
                <a:chExt cx="2404" cy="5748"/>
              </a:xfrm>
            </p:grpSpPr>
            <p:sp>
              <p:nvSpPr>
                <p:cNvPr id="888" name="AutoShape 259"/>
                <p:cNvSpPr>
                  <a:spLocks noChangeArrowheads="1"/>
                </p:cNvSpPr>
                <p:nvPr/>
              </p:nvSpPr>
              <p:spPr bwMode="auto">
                <a:xfrm rot="10800000">
                  <a:off x="4142" y="3557"/>
                  <a:ext cx="1280" cy="1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89" name="Rectangle 888"/>
                <p:cNvSpPr>
                  <a:spLocks noChangeArrowheads="1"/>
                </p:cNvSpPr>
                <p:nvPr/>
              </p:nvSpPr>
              <p:spPr bwMode="auto">
                <a:xfrm rot="5400000">
                  <a:off x="2584" y="6823"/>
                  <a:ext cx="4397" cy="471"/>
                </a:xfrm>
                <a:prstGeom prst="rect">
                  <a:avLst/>
                </a:prstGeom>
                <a:solidFill>
                  <a:srgbClr val="0000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0" name="AutoShape 261"/>
                <p:cNvSpPr>
                  <a:spLocks noChangeArrowheads="1"/>
                </p:cNvSpPr>
                <p:nvPr/>
              </p:nvSpPr>
              <p:spPr bwMode="auto">
                <a:xfrm>
                  <a:off x="3861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1" name="AutoShape 262"/>
                <p:cNvSpPr>
                  <a:spLocks noChangeArrowheads="1"/>
                </p:cNvSpPr>
                <p:nvPr/>
              </p:nvSpPr>
              <p:spPr bwMode="auto">
                <a:xfrm>
                  <a:off x="3580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2" name="AutoShape 263"/>
                <p:cNvSpPr>
                  <a:spLocks noChangeArrowheads="1"/>
                </p:cNvSpPr>
                <p:nvPr/>
              </p:nvSpPr>
              <p:spPr bwMode="auto">
                <a:xfrm>
                  <a:off x="5520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893" name="AutoShape 264"/>
                <p:cNvSpPr>
                  <a:spLocks noChangeArrowheads="1"/>
                </p:cNvSpPr>
                <p:nvPr/>
              </p:nvSpPr>
              <p:spPr bwMode="auto">
                <a:xfrm>
                  <a:off x="5801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</p:grpSp>
          <p:sp>
            <p:nvSpPr>
              <p:cNvPr id="886" name="AutoShape 265"/>
              <p:cNvSpPr>
                <a:spLocks noChangeArrowheads="1"/>
              </p:cNvSpPr>
              <p:nvPr/>
            </p:nvSpPr>
            <p:spPr bwMode="auto">
              <a:xfrm rot="10800000">
                <a:off x="8296536" y="6759678"/>
                <a:ext cx="526292" cy="98322"/>
              </a:xfrm>
              <a:custGeom>
                <a:avLst/>
                <a:gdLst>
                  <a:gd name="G0" fmla="+- 3187 0 0"/>
                  <a:gd name="G1" fmla="+- 21600 0 3187"/>
                  <a:gd name="G2" fmla="*/ 3187 1 2"/>
                  <a:gd name="G3" fmla="+- 21600 0 G2"/>
                  <a:gd name="G4" fmla="+/ 3187 21600 2"/>
                  <a:gd name="G5" fmla="+/ G1 0 2"/>
                  <a:gd name="G6" fmla="*/ 21600 21600 3187"/>
                  <a:gd name="G7" fmla="*/ G6 1 2"/>
                  <a:gd name="G8" fmla="+- 21600 0 G7"/>
                  <a:gd name="G9" fmla="*/ 21600 1 2"/>
                  <a:gd name="G10" fmla="+- 3187 0 G9"/>
                  <a:gd name="G11" fmla="?: G10 G8 0"/>
                  <a:gd name="G12" fmla="?: G10 G7 21600"/>
                  <a:gd name="T0" fmla="*/ 20006 w 21600"/>
                  <a:gd name="T1" fmla="*/ 10800 h 21600"/>
                  <a:gd name="T2" fmla="*/ 10800 w 21600"/>
                  <a:gd name="T3" fmla="*/ 21600 h 21600"/>
                  <a:gd name="T4" fmla="*/ 1594 w 21600"/>
                  <a:gd name="T5" fmla="*/ 10800 h 21600"/>
                  <a:gd name="T6" fmla="*/ 10800 w 21600"/>
                  <a:gd name="T7" fmla="*/ 0 h 21600"/>
                  <a:gd name="T8" fmla="*/ 3394 w 21600"/>
                  <a:gd name="T9" fmla="*/ 3394 h 21600"/>
                  <a:gd name="T10" fmla="*/ 18206 w 21600"/>
                  <a:gd name="T11" fmla="*/ 1820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87" y="21600"/>
                    </a:lnTo>
                    <a:lnTo>
                      <a:pt x="184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887" name="Rectangle 886"/>
              <p:cNvSpPr>
                <a:spLocks noChangeArrowheads="1"/>
              </p:cNvSpPr>
              <p:nvPr/>
            </p:nvSpPr>
            <p:spPr bwMode="auto">
              <a:xfrm>
                <a:off x="8356949" y="6697072"/>
                <a:ext cx="405078" cy="42438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</p:grpSp>
      <p:grpSp>
        <p:nvGrpSpPr>
          <p:cNvPr id="1066" name="Group 1065"/>
          <p:cNvGrpSpPr/>
          <p:nvPr/>
        </p:nvGrpSpPr>
        <p:grpSpPr>
          <a:xfrm>
            <a:off x="5198709" y="4156807"/>
            <a:ext cx="2082089" cy="1405551"/>
            <a:chOff x="2868907" y="3751155"/>
            <a:chExt cx="2103120" cy="1377991"/>
          </a:xfrm>
        </p:grpSpPr>
        <p:sp>
          <p:nvSpPr>
            <p:cNvPr id="895" name="AutoShape 4"/>
            <p:cNvSpPr>
              <a:spLocks noChangeArrowheads="1"/>
            </p:cNvSpPr>
            <p:nvPr/>
          </p:nvSpPr>
          <p:spPr bwMode="auto">
            <a:xfrm rot="5400000">
              <a:off x="3234667" y="3391786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896" name="Rectangle 895"/>
            <p:cNvSpPr>
              <a:spLocks noChangeArrowheads="1"/>
            </p:cNvSpPr>
            <p:nvPr/>
          </p:nvSpPr>
          <p:spPr bwMode="auto">
            <a:xfrm>
              <a:off x="2868907" y="3751155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10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897" name="Text Box 32"/>
            <p:cNvSpPr txBox="1">
              <a:spLocks noChangeArrowheads="1"/>
            </p:cNvSpPr>
            <p:nvPr/>
          </p:nvSpPr>
          <p:spPr bwMode="auto">
            <a:xfrm>
              <a:off x="3033369" y="3835451"/>
              <a:ext cx="1921409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45720" rIns="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CLAIM INVESTIGATION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376" name="Group 375"/>
            <p:cNvGrpSpPr>
              <a:grpSpLocks noChangeAspect="1"/>
            </p:cNvGrpSpPr>
            <p:nvPr/>
          </p:nvGrpSpPr>
          <p:grpSpPr>
            <a:xfrm rot="1979736">
              <a:off x="3174887" y="4133771"/>
              <a:ext cx="380465" cy="856530"/>
              <a:chOff x="11593653" y="-685800"/>
              <a:chExt cx="1371600" cy="3087841"/>
            </a:xfrm>
          </p:grpSpPr>
          <p:sp>
            <p:nvSpPr>
              <p:cNvPr id="377" name="Donut 376"/>
              <p:cNvSpPr/>
              <p:nvPr/>
            </p:nvSpPr>
            <p:spPr bwMode="auto">
              <a:xfrm>
                <a:off x="11593653" y="-685800"/>
                <a:ext cx="1371600" cy="1371600"/>
              </a:xfrm>
              <a:prstGeom prst="donut">
                <a:avLst>
                  <a:gd name="adj" fmla="val 5544"/>
                </a:avLst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378" name="Trapezoid 377"/>
              <p:cNvSpPr/>
              <p:nvPr/>
            </p:nvSpPr>
            <p:spPr bwMode="auto">
              <a:xfrm>
                <a:off x="12106921" y="990600"/>
                <a:ext cx="345065" cy="1411441"/>
              </a:xfrm>
              <a:prstGeom prst="trapezoid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379" name="Rounded Rectangle 378"/>
              <p:cNvSpPr/>
              <p:nvPr/>
            </p:nvSpPr>
            <p:spPr bwMode="auto">
              <a:xfrm>
                <a:off x="12088500" y="762000"/>
                <a:ext cx="381907" cy="139700"/>
              </a:xfrm>
              <a:prstGeom prst="roundRect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380" name="Moon 379"/>
              <p:cNvSpPr/>
              <p:nvPr/>
            </p:nvSpPr>
            <p:spPr bwMode="auto">
              <a:xfrm rot="20143563">
                <a:off x="11810913" y="-386131"/>
                <a:ext cx="450584" cy="979236"/>
              </a:xfrm>
              <a:prstGeom prst="moon">
                <a:avLst/>
              </a:prstGeom>
              <a:solidFill>
                <a:schemeClr val="tx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</p:grpSp>
        <p:grpSp>
          <p:nvGrpSpPr>
            <p:cNvPr id="900" name="Group 899"/>
            <p:cNvGrpSpPr/>
            <p:nvPr/>
          </p:nvGrpSpPr>
          <p:grpSpPr>
            <a:xfrm>
              <a:off x="3922603" y="4124080"/>
              <a:ext cx="789560" cy="922770"/>
              <a:chOff x="4013200" y="4572000"/>
              <a:chExt cx="1400541" cy="1600200"/>
            </a:xfrm>
          </p:grpSpPr>
          <p:sp>
            <p:nvSpPr>
              <p:cNvPr id="901" name="Rounded Rectangle 900"/>
              <p:cNvSpPr/>
              <p:nvPr/>
            </p:nvSpPr>
            <p:spPr bwMode="auto">
              <a:xfrm>
                <a:off x="4013200" y="4572000"/>
                <a:ext cx="1400541" cy="1600200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02" name="TextBox 901"/>
              <p:cNvSpPr txBox="1"/>
              <p:nvPr/>
            </p:nvSpPr>
            <p:spPr>
              <a:xfrm>
                <a:off x="4103871" y="4700412"/>
                <a:ext cx="1219199" cy="48035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sz="12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W.U.C.</a:t>
                </a:r>
                <a:endParaRPr lang="en-US" sz="12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903" name="Straight Connector 902"/>
              <p:cNvCxnSpPr/>
              <p:nvPr/>
            </p:nvCxnSpPr>
            <p:spPr bwMode="auto">
              <a:xfrm>
                <a:off x="4172133" y="5372100"/>
                <a:ext cx="915804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4" name="Straight Connector 903"/>
              <p:cNvCxnSpPr/>
              <p:nvPr/>
            </p:nvCxnSpPr>
            <p:spPr bwMode="auto">
              <a:xfrm>
                <a:off x="4172133" y="5676900"/>
                <a:ext cx="915804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05" name="Straight Connector 904"/>
              <p:cNvCxnSpPr/>
              <p:nvPr/>
            </p:nvCxnSpPr>
            <p:spPr bwMode="auto">
              <a:xfrm>
                <a:off x="4172133" y="5981700"/>
                <a:ext cx="915804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06" name="Rectangle 905"/>
              <p:cNvSpPr/>
              <p:nvPr/>
            </p:nvSpPr>
            <p:spPr bwMode="auto">
              <a:xfrm>
                <a:off x="5156200" y="5232975"/>
                <a:ext cx="132661" cy="13912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07" name="Rectangle 906"/>
              <p:cNvSpPr/>
              <p:nvPr/>
            </p:nvSpPr>
            <p:spPr bwMode="auto">
              <a:xfrm>
                <a:off x="5156200" y="5537775"/>
                <a:ext cx="132661" cy="13912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08" name="Rectangle 907"/>
              <p:cNvSpPr/>
              <p:nvPr/>
            </p:nvSpPr>
            <p:spPr bwMode="auto">
              <a:xfrm>
                <a:off x="5156200" y="5842575"/>
                <a:ext cx="132661" cy="13912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pic>
            <p:nvPicPr>
              <p:cNvPr id="909" name="Picture 908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5157788"/>
                <a:ext cx="228600" cy="214312"/>
              </a:xfrm>
              <a:prstGeom prst="rect">
                <a:avLst/>
              </a:prstGeom>
            </p:spPr>
          </p:pic>
          <p:pic>
            <p:nvPicPr>
              <p:cNvPr id="910" name="Picture 909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5462588"/>
                <a:ext cx="228600" cy="214312"/>
              </a:xfrm>
              <a:prstGeom prst="rect">
                <a:avLst/>
              </a:prstGeom>
            </p:spPr>
          </p:pic>
          <p:pic>
            <p:nvPicPr>
              <p:cNvPr id="911" name="Picture 910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56200" y="5767388"/>
                <a:ext cx="228600" cy="214312"/>
              </a:xfrm>
              <a:prstGeom prst="rect">
                <a:avLst/>
              </a:prstGeom>
            </p:spPr>
          </p:pic>
        </p:grpSp>
        <p:pic>
          <p:nvPicPr>
            <p:cNvPr id="912" name="Picture 911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rgbClr val="3366CC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9498" y="4617992"/>
              <a:ext cx="340761" cy="340761"/>
            </a:xfrm>
            <a:prstGeom prst="rect">
              <a:avLst/>
            </a:prstGeom>
          </p:spPr>
        </p:pic>
      </p:grpSp>
      <p:grpSp>
        <p:nvGrpSpPr>
          <p:cNvPr id="1067" name="Group 1066"/>
          <p:cNvGrpSpPr/>
          <p:nvPr/>
        </p:nvGrpSpPr>
        <p:grpSpPr>
          <a:xfrm>
            <a:off x="5196002" y="2389561"/>
            <a:ext cx="2082089" cy="1405551"/>
            <a:chOff x="2851658" y="2057400"/>
            <a:chExt cx="2103120" cy="1377991"/>
          </a:xfrm>
        </p:grpSpPr>
        <p:sp>
          <p:nvSpPr>
            <p:cNvPr id="501" name="AutoShape 4"/>
            <p:cNvSpPr>
              <a:spLocks noChangeArrowheads="1"/>
            </p:cNvSpPr>
            <p:nvPr/>
          </p:nvSpPr>
          <p:spPr bwMode="auto">
            <a:xfrm rot="5400000">
              <a:off x="3217418" y="1698031"/>
              <a:ext cx="1371600" cy="2103120"/>
            </a:xfrm>
            <a:prstGeom prst="round2DiagRect">
              <a:avLst/>
            </a:prstGeom>
            <a:solidFill>
              <a:schemeClr val="accent5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502" name="Rectangle 501"/>
            <p:cNvSpPr>
              <a:spLocks noChangeArrowheads="1"/>
            </p:cNvSpPr>
            <p:nvPr/>
          </p:nvSpPr>
          <p:spPr bwMode="auto">
            <a:xfrm>
              <a:off x="2851658" y="2057400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chemeClr val="accent5"/>
                  </a:solidFill>
                  <a:effectLst/>
                  <a:latin typeface="Verdana"/>
                  <a:ea typeface="Times New Roman"/>
                </a:rPr>
                <a:t>6</a:t>
              </a:r>
              <a:endParaRPr lang="en-US" sz="1100" dirty="0">
                <a:solidFill>
                  <a:schemeClr val="accent5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500" name="Text Box 32"/>
            <p:cNvSpPr txBox="1">
              <a:spLocks noChangeArrowheads="1"/>
            </p:cNvSpPr>
            <p:nvPr/>
          </p:nvSpPr>
          <p:spPr bwMode="auto">
            <a:xfrm>
              <a:off x="2943096" y="2141698"/>
              <a:ext cx="1999681" cy="236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LIST OF 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UNCLAIMED RIGHTS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1039" name="Group 1038"/>
            <p:cNvGrpSpPr/>
            <p:nvPr/>
          </p:nvGrpSpPr>
          <p:grpSpPr>
            <a:xfrm>
              <a:off x="3285610" y="2558901"/>
              <a:ext cx="1138047" cy="793420"/>
              <a:chOff x="10455606" y="1111580"/>
              <a:chExt cx="1138047" cy="793420"/>
            </a:xfrm>
          </p:grpSpPr>
          <p:sp>
            <p:nvSpPr>
              <p:cNvPr id="1029" name="Rounded Rectangle 1028"/>
              <p:cNvSpPr/>
              <p:nvPr/>
            </p:nvSpPr>
            <p:spPr bwMode="auto">
              <a:xfrm>
                <a:off x="10492486" y="1143000"/>
                <a:ext cx="1101167" cy="7620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938" name="Straight Connector 937"/>
              <p:cNvCxnSpPr/>
              <p:nvPr/>
            </p:nvCxnSpPr>
            <p:spPr bwMode="auto">
              <a:xfrm>
                <a:off x="10760936" y="18288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9" name="Straight Connector 938"/>
              <p:cNvCxnSpPr/>
              <p:nvPr/>
            </p:nvCxnSpPr>
            <p:spPr bwMode="auto">
              <a:xfrm>
                <a:off x="10760936" y="16764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0" name="Straight Connector 939"/>
              <p:cNvCxnSpPr/>
              <p:nvPr/>
            </p:nvCxnSpPr>
            <p:spPr bwMode="auto">
              <a:xfrm>
                <a:off x="10760936" y="15240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41" name="Text Box 256"/>
              <p:cNvSpPr txBox="1">
                <a:spLocks noChangeArrowheads="1"/>
              </p:cNvSpPr>
              <p:nvPr/>
            </p:nvSpPr>
            <p:spPr bwMode="auto">
              <a:xfrm>
                <a:off x="10535313" y="1111580"/>
                <a:ext cx="1015511" cy="315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45720" rIns="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effectLst/>
                    <a:latin typeface="Verdana"/>
                    <a:ea typeface="Times New Roman"/>
                  </a:rPr>
                  <a:t>UNCLAIMED RIGHTS</a:t>
                </a:r>
                <a:endParaRPr lang="en-US" sz="1000" b="1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>
                    <a:effectLst/>
                    <a:latin typeface="Verdana"/>
                    <a:ea typeface="Times New Roman"/>
                  </a:rPr>
                  <a:t> </a:t>
                </a:r>
                <a:endParaRPr lang="en-US" sz="10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1035" name="Rectangle 1034"/>
              <p:cNvSpPr/>
              <p:nvPr/>
            </p:nvSpPr>
            <p:spPr bwMode="auto">
              <a:xfrm>
                <a:off x="10627360" y="14325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42" name="Rectangle 941"/>
              <p:cNvSpPr/>
              <p:nvPr/>
            </p:nvSpPr>
            <p:spPr bwMode="auto">
              <a:xfrm>
                <a:off x="10627360" y="15849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44" name="Rectangle 943"/>
              <p:cNvSpPr/>
              <p:nvPr/>
            </p:nvSpPr>
            <p:spPr bwMode="auto">
              <a:xfrm>
                <a:off x="10627360" y="17373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1038" name="Straight Connector 1037"/>
              <p:cNvCxnSpPr/>
              <p:nvPr/>
            </p:nvCxnSpPr>
            <p:spPr bwMode="auto">
              <a:xfrm>
                <a:off x="10455606" y="1264181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6" name="Straight Connector 945"/>
              <p:cNvCxnSpPr/>
              <p:nvPr/>
            </p:nvCxnSpPr>
            <p:spPr bwMode="auto">
              <a:xfrm>
                <a:off x="10455606" y="1350664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7" name="Straight Connector 946"/>
              <p:cNvCxnSpPr/>
              <p:nvPr/>
            </p:nvCxnSpPr>
            <p:spPr bwMode="auto">
              <a:xfrm>
                <a:off x="10455606" y="1437147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8" name="Straight Connector 947"/>
              <p:cNvCxnSpPr/>
              <p:nvPr/>
            </p:nvCxnSpPr>
            <p:spPr bwMode="auto">
              <a:xfrm>
                <a:off x="10455606" y="152363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9" name="Straight Connector 948"/>
              <p:cNvCxnSpPr/>
              <p:nvPr/>
            </p:nvCxnSpPr>
            <p:spPr bwMode="auto">
              <a:xfrm>
                <a:off x="10455606" y="1610113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0" name="Straight Connector 949"/>
              <p:cNvCxnSpPr/>
              <p:nvPr/>
            </p:nvCxnSpPr>
            <p:spPr bwMode="auto">
              <a:xfrm>
                <a:off x="10455606" y="1696596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1" name="Straight Connector 950"/>
              <p:cNvCxnSpPr/>
              <p:nvPr/>
            </p:nvCxnSpPr>
            <p:spPr bwMode="auto">
              <a:xfrm>
                <a:off x="10455606" y="178308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65" name="Group 1064"/>
          <p:cNvGrpSpPr/>
          <p:nvPr/>
        </p:nvGrpSpPr>
        <p:grpSpPr>
          <a:xfrm>
            <a:off x="7582204" y="4156807"/>
            <a:ext cx="2082089" cy="1405551"/>
            <a:chOff x="5337063" y="3811844"/>
            <a:chExt cx="2103120" cy="1377991"/>
          </a:xfrm>
        </p:grpSpPr>
        <p:sp>
          <p:nvSpPr>
            <p:cNvPr id="914" name="AutoShape 4"/>
            <p:cNvSpPr>
              <a:spLocks noChangeArrowheads="1"/>
            </p:cNvSpPr>
            <p:nvPr/>
          </p:nvSpPr>
          <p:spPr bwMode="auto">
            <a:xfrm rot="5400000">
              <a:off x="5702823" y="3452475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915" name="Rectangle 914"/>
            <p:cNvSpPr>
              <a:spLocks noChangeArrowheads="1"/>
            </p:cNvSpPr>
            <p:nvPr/>
          </p:nvSpPr>
          <p:spPr bwMode="auto">
            <a:xfrm>
              <a:off x="5337063" y="3811844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11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916" name="Text Box 32"/>
            <p:cNvSpPr txBox="1">
              <a:spLocks noChangeArrowheads="1"/>
            </p:cNvSpPr>
            <p:nvPr/>
          </p:nvSpPr>
          <p:spPr bwMode="auto">
            <a:xfrm>
              <a:off x="5501525" y="3896140"/>
              <a:ext cx="1921409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0" tIns="45720" rIns="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PROPOSED DETERMINATION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1027" name="Group 1026"/>
            <p:cNvGrpSpPr/>
            <p:nvPr/>
          </p:nvGrpSpPr>
          <p:grpSpPr>
            <a:xfrm>
              <a:off x="5468890" y="4392668"/>
              <a:ext cx="605887" cy="645659"/>
              <a:chOff x="6552756" y="5428629"/>
              <a:chExt cx="605887" cy="645659"/>
            </a:xfrm>
          </p:grpSpPr>
          <p:sp>
            <p:nvSpPr>
              <p:cNvPr id="920" name="Rounded Rectangle 919"/>
              <p:cNvSpPr/>
              <p:nvPr/>
            </p:nvSpPr>
            <p:spPr bwMode="auto">
              <a:xfrm>
                <a:off x="6552756" y="5428629"/>
                <a:ext cx="605887" cy="645659"/>
              </a:xfrm>
              <a:prstGeom prst="roundRect">
                <a:avLst/>
              </a:prstGeom>
              <a:noFill/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21" name="TextBox 920"/>
              <p:cNvSpPr txBox="1"/>
              <p:nvPr/>
            </p:nvSpPr>
            <p:spPr>
              <a:xfrm>
                <a:off x="6591981" y="5454239"/>
                <a:ext cx="527437" cy="246221"/>
              </a:xfrm>
              <a:prstGeom prst="rect">
                <a:avLst/>
              </a:prstGeom>
              <a:noFill/>
            </p:spPr>
            <p:txBody>
              <a:bodyPr wrap="square" lIns="0" rIns="0" rtlCol="0" anchor="ctr">
                <a:spAutoFit/>
              </a:bodyPr>
              <a:lstStyle/>
              <a:p>
                <a:pPr algn="ctr"/>
                <a:r>
                  <a:rPr lang="en-US" sz="1000" b="1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W.U.C.</a:t>
                </a:r>
                <a:endParaRPr lang="en-US" sz="1000" b="1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cxnSp>
            <p:nvCxnSpPr>
              <p:cNvPr id="922" name="Straight Connector 921"/>
              <p:cNvCxnSpPr/>
              <p:nvPr/>
            </p:nvCxnSpPr>
            <p:spPr bwMode="auto">
              <a:xfrm>
                <a:off x="6621512" y="5751459"/>
                <a:ext cx="396185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3" name="Straight Connector 922"/>
              <p:cNvCxnSpPr/>
              <p:nvPr/>
            </p:nvCxnSpPr>
            <p:spPr bwMode="auto">
              <a:xfrm>
                <a:off x="6621512" y="5874441"/>
                <a:ext cx="396185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24" name="Straight Connector 923"/>
              <p:cNvCxnSpPr/>
              <p:nvPr/>
            </p:nvCxnSpPr>
            <p:spPr bwMode="auto">
              <a:xfrm>
                <a:off x="6621512" y="5997424"/>
                <a:ext cx="396185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25" name="Rectangle 924"/>
              <p:cNvSpPr/>
              <p:nvPr/>
            </p:nvSpPr>
            <p:spPr bwMode="auto">
              <a:xfrm>
                <a:off x="7047228" y="5695323"/>
                <a:ext cx="57390" cy="5613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26" name="Rectangle 925"/>
              <p:cNvSpPr/>
              <p:nvPr/>
            </p:nvSpPr>
            <p:spPr bwMode="auto">
              <a:xfrm>
                <a:off x="7047228" y="5818306"/>
                <a:ext cx="57390" cy="5613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27" name="Rectangle 926"/>
              <p:cNvSpPr/>
              <p:nvPr/>
            </p:nvSpPr>
            <p:spPr bwMode="auto">
              <a:xfrm>
                <a:off x="7047228" y="5941289"/>
                <a:ext cx="57390" cy="56135"/>
              </a:xfrm>
              <a:prstGeom prst="rect">
                <a:avLst/>
              </a:prstGeom>
              <a:noFill/>
              <a:ln w="254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pic>
            <p:nvPicPr>
              <p:cNvPr id="928" name="Picture 927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228" y="5664987"/>
                <a:ext cx="98894" cy="86472"/>
              </a:xfrm>
              <a:prstGeom prst="rect">
                <a:avLst/>
              </a:prstGeom>
            </p:spPr>
          </p:pic>
          <p:pic>
            <p:nvPicPr>
              <p:cNvPr id="929" name="Picture 928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228" y="5787969"/>
                <a:ext cx="98894" cy="86472"/>
              </a:xfrm>
              <a:prstGeom prst="rect">
                <a:avLst/>
              </a:prstGeom>
            </p:spPr>
          </p:pic>
          <p:pic>
            <p:nvPicPr>
              <p:cNvPr id="930" name="Picture 929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47228" y="5910952"/>
                <a:ext cx="98894" cy="86472"/>
              </a:xfrm>
              <a:prstGeom prst="rect">
                <a:avLst/>
              </a:prstGeom>
            </p:spPr>
          </p:pic>
        </p:grpSp>
        <p:sp>
          <p:nvSpPr>
            <p:cNvPr id="935" name="Right Arrow 934"/>
            <p:cNvSpPr/>
            <p:nvPr/>
          </p:nvSpPr>
          <p:spPr bwMode="auto">
            <a:xfrm>
              <a:off x="6133058" y="4495800"/>
              <a:ext cx="329172" cy="444096"/>
            </a:xfrm>
            <a:prstGeom prst="rightArrow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endParaRPr>
            </a:p>
          </p:txBody>
        </p:sp>
        <p:grpSp>
          <p:nvGrpSpPr>
            <p:cNvPr id="952" name="Group 951"/>
            <p:cNvGrpSpPr>
              <a:grpSpLocks noChangeAspect="1"/>
            </p:cNvGrpSpPr>
            <p:nvPr/>
          </p:nvGrpSpPr>
          <p:grpSpPr>
            <a:xfrm>
              <a:off x="6492494" y="4419600"/>
              <a:ext cx="839854" cy="585527"/>
              <a:chOff x="10455606" y="1111580"/>
              <a:chExt cx="1138047" cy="793420"/>
            </a:xfrm>
          </p:grpSpPr>
          <p:sp>
            <p:nvSpPr>
              <p:cNvPr id="953" name="Rounded Rectangle 952"/>
              <p:cNvSpPr/>
              <p:nvPr/>
            </p:nvSpPr>
            <p:spPr bwMode="auto">
              <a:xfrm>
                <a:off x="10492486" y="1143000"/>
                <a:ext cx="1101167" cy="762000"/>
              </a:xfrm>
              <a:prstGeom prst="round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954" name="Straight Connector 953"/>
              <p:cNvCxnSpPr/>
              <p:nvPr/>
            </p:nvCxnSpPr>
            <p:spPr bwMode="auto">
              <a:xfrm>
                <a:off x="10760936" y="18288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5" name="Straight Connector 954"/>
              <p:cNvCxnSpPr/>
              <p:nvPr/>
            </p:nvCxnSpPr>
            <p:spPr bwMode="auto">
              <a:xfrm>
                <a:off x="10760936" y="16764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6" name="Straight Connector 955"/>
              <p:cNvCxnSpPr/>
              <p:nvPr/>
            </p:nvCxnSpPr>
            <p:spPr bwMode="auto">
              <a:xfrm>
                <a:off x="10760936" y="1524000"/>
                <a:ext cx="73152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957" name="Text Box 256"/>
              <p:cNvSpPr txBox="1">
                <a:spLocks noChangeArrowheads="1"/>
              </p:cNvSpPr>
              <p:nvPr/>
            </p:nvSpPr>
            <p:spPr bwMode="auto">
              <a:xfrm>
                <a:off x="10535313" y="1111580"/>
                <a:ext cx="1015511" cy="315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0" tIns="45720" rIns="0" bIns="45720" anchor="t" anchorCtr="0" upright="1">
                <a:noAutofit/>
              </a:bodyPr>
              <a:lstStyle/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000" b="1" dirty="0" smtClean="0">
                    <a:effectLst/>
                    <a:latin typeface="Verdana"/>
                    <a:ea typeface="Times New Roman"/>
                  </a:rPr>
                  <a:t>P.D.</a:t>
                </a:r>
                <a:endParaRPr lang="en-US" sz="1000" b="1" dirty="0">
                  <a:effectLst/>
                  <a:latin typeface="Times New Roman"/>
                  <a:ea typeface="Times New Roman"/>
                </a:endParaRPr>
              </a:p>
              <a:p>
                <a:pPr marL="0" marR="0" algn="ctr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dirty="0">
                    <a:effectLst/>
                    <a:latin typeface="Verdana"/>
                    <a:ea typeface="Times New Roman"/>
                  </a:rPr>
                  <a:t> </a:t>
                </a:r>
                <a:endParaRPr lang="en-US" sz="1200" b="1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958" name="Rectangle 957"/>
              <p:cNvSpPr/>
              <p:nvPr/>
            </p:nvSpPr>
            <p:spPr bwMode="auto">
              <a:xfrm>
                <a:off x="10627360" y="14325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59" name="Rectangle 958"/>
              <p:cNvSpPr/>
              <p:nvPr/>
            </p:nvSpPr>
            <p:spPr bwMode="auto">
              <a:xfrm>
                <a:off x="10627360" y="15849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sp>
            <p:nvSpPr>
              <p:cNvPr id="960" name="Rectangle 959"/>
              <p:cNvSpPr/>
              <p:nvPr/>
            </p:nvSpPr>
            <p:spPr bwMode="auto">
              <a:xfrm>
                <a:off x="10627360" y="1737360"/>
                <a:ext cx="91440" cy="91440"/>
              </a:xfrm>
              <a:prstGeom prst="rect">
                <a:avLst/>
              </a:prstGeom>
              <a:noFill/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Gill Sans" charset="0"/>
                  <a:ea typeface="ヒラギノ角ゴ Pro W3" charset="-128"/>
                  <a:sym typeface="Gill Sans" charset="0"/>
                </a:endParaRPr>
              </a:p>
            </p:txBody>
          </p:sp>
          <p:cxnSp>
            <p:nvCxnSpPr>
              <p:cNvPr id="961" name="Straight Connector 960"/>
              <p:cNvCxnSpPr/>
              <p:nvPr/>
            </p:nvCxnSpPr>
            <p:spPr bwMode="auto">
              <a:xfrm>
                <a:off x="10455606" y="1264181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2" name="Straight Connector 961"/>
              <p:cNvCxnSpPr/>
              <p:nvPr/>
            </p:nvCxnSpPr>
            <p:spPr bwMode="auto">
              <a:xfrm>
                <a:off x="10455606" y="1350664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3" name="Straight Connector 962"/>
              <p:cNvCxnSpPr/>
              <p:nvPr/>
            </p:nvCxnSpPr>
            <p:spPr bwMode="auto">
              <a:xfrm>
                <a:off x="10455606" y="1437147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4" name="Straight Connector 963"/>
              <p:cNvCxnSpPr/>
              <p:nvPr/>
            </p:nvCxnSpPr>
            <p:spPr bwMode="auto">
              <a:xfrm>
                <a:off x="10455606" y="152363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5" name="Straight Connector 964"/>
              <p:cNvCxnSpPr/>
              <p:nvPr/>
            </p:nvCxnSpPr>
            <p:spPr bwMode="auto">
              <a:xfrm>
                <a:off x="10455606" y="1610113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6" name="Straight Connector 965"/>
              <p:cNvCxnSpPr/>
              <p:nvPr/>
            </p:nvCxnSpPr>
            <p:spPr bwMode="auto">
              <a:xfrm>
                <a:off x="10455606" y="1696596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7" name="Straight Connector 966"/>
              <p:cNvCxnSpPr/>
              <p:nvPr/>
            </p:nvCxnSpPr>
            <p:spPr bwMode="auto">
              <a:xfrm>
                <a:off x="10455606" y="1783080"/>
                <a:ext cx="91440" cy="0"/>
              </a:xfrm>
              <a:prstGeom prst="line">
                <a:avLst/>
              </a:prstGeom>
              <a:blipFill dpi="0" rotWithShape="0">
                <a:blip r:embed="rId9"/>
                <a:srcRect/>
                <a:tile tx="0" ty="0" sx="100000" sy="100000" flip="none" algn="tl"/>
              </a:blipFill>
              <a:ln w="254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064" name="Group 1063"/>
          <p:cNvGrpSpPr/>
          <p:nvPr/>
        </p:nvGrpSpPr>
        <p:grpSpPr>
          <a:xfrm>
            <a:off x="2809249" y="5931558"/>
            <a:ext cx="2082089" cy="1405551"/>
            <a:chOff x="7744802" y="3835451"/>
            <a:chExt cx="2103120" cy="1377991"/>
          </a:xfrm>
        </p:grpSpPr>
        <p:sp>
          <p:nvSpPr>
            <p:cNvPr id="969" name="AutoShape 4"/>
            <p:cNvSpPr>
              <a:spLocks noChangeArrowheads="1"/>
            </p:cNvSpPr>
            <p:nvPr/>
          </p:nvSpPr>
          <p:spPr bwMode="auto">
            <a:xfrm rot="5400000">
              <a:off x="8110562" y="3476082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970" name="Rectangle 969"/>
            <p:cNvSpPr>
              <a:spLocks noChangeArrowheads="1"/>
            </p:cNvSpPr>
            <p:nvPr/>
          </p:nvSpPr>
          <p:spPr bwMode="auto">
            <a:xfrm>
              <a:off x="7744802" y="3835451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13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971" name="Group 970"/>
            <p:cNvGrpSpPr>
              <a:grpSpLocks noChangeAspect="1"/>
            </p:cNvGrpSpPr>
            <p:nvPr/>
          </p:nvGrpSpPr>
          <p:grpSpPr bwMode="auto">
            <a:xfrm>
              <a:off x="8370754" y="4232398"/>
              <a:ext cx="872302" cy="874741"/>
              <a:chOff x="12199" y="6038"/>
              <a:chExt cx="1886" cy="1688"/>
            </a:xfrm>
          </p:grpSpPr>
          <p:sp>
            <p:nvSpPr>
              <p:cNvPr id="973" name="Rectangle 972"/>
              <p:cNvSpPr>
                <a:spLocks noChangeArrowheads="1"/>
              </p:cNvSpPr>
              <p:nvPr/>
            </p:nvSpPr>
            <p:spPr bwMode="auto">
              <a:xfrm>
                <a:off x="12290" y="6038"/>
                <a:ext cx="1744" cy="1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4" name="Freeform 973"/>
              <p:cNvSpPr>
                <a:spLocks noEditPoints="1"/>
              </p:cNvSpPr>
              <p:nvPr/>
            </p:nvSpPr>
            <p:spPr bwMode="auto">
              <a:xfrm>
                <a:off x="12199" y="6039"/>
                <a:ext cx="1886" cy="1686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5" name="Freeform 974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6" name="Freeform 975"/>
              <p:cNvSpPr>
                <a:spLocks/>
              </p:cNvSpPr>
              <p:nvPr/>
            </p:nvSpPr>
            <p:spPr bwMode="auto">
              <a:xfrm>
                <a:off x="12971" y="6222"/>
                <a:ext cx="888" cy="685"/>
              </a:xfrm>
              <a:custGeom>
                <a:avLst/>
                <a:gdLst>
                  <a:gd name="T0" fmla="*/ 2297 w 2297"/>
                  <a:gd name="T1" fmla="*/ 1529 h 1831"/>
                  <a:gd name="T2" fmla="*/ 2291 w 2297"/>
                  <a:gd name="T3" fmla="*/ 1584 h 1831"/>
                  <a:gd name="T4" fmla="*/ 2278 w 2297"/>
                  <a:gd name="T5" fmla="*/ 1635 h 1831"/>
                  <a:gd name="T6" fmla="*/ 2256 w 2297"/>
                  <a:gd name="T7" fmla="*/ 1682 h 1831"/>
                  <a:gd name="T8" fmla="*/ 2225 w 2297"/>
                  <a:gd name="T9" fmla="*/ 1723 h 1831"/>
                  <a:gd name="T10" fmla="*/ 2190 w 2297"/>
                  <a:gd name="T11" fmla="*/ 1759 h 1831"/>
                  <a:gd name="T12" fmla="*/ 2148 w 2297"/>
                  <a:gd name="T13" fmla="*/ 1789 h 1831"/>
                  <a:gd name="T14" fmla="*/ 2101 w 2297"/>
                  <a:gd name="T15" fmla="*/ 1812 h 1831"/>
                  <a:gd name="T16" fmla="*/ 2050 w 2297"/>
                  <a:gd name="T17" fmla="*/ 1825 h 1831"/>
                  <a:gd name="T18" fmla="*/ 1996 w 2297"/>
                  <a:gd name="T19" fmla="*/ 1831 h 1831"/>
                  <a:gd name="T20" fmla="*/ 301 w 2297"/>
                  <a:gd name="T21" fmla="*/ 1831 h 1831"/>
                  <a:gd name="T22" fmla="*/ 246 w 2297"/>
                  <a:gd name="T23" fmla="*/ 1825 h 1831"/>
                  <a:gd name="T24" fmla="*/ 195 w 2297"/>
                  <a:gd name="T25" fmla="*/ 1812 h 1831"/>
                  <a:gd name="T26" fmla="*/ 148 w 2297"/>
                  <a:gd name="T27" fmla="*/ 1789 h 1831"/>
                  <a:gd name="T28" fmla="*/ 107 w 2297"/>
                  <a:gd name="T29" fmla="*/ 1759 h 1831"/>
                  <a:gd name="T30" fmla="*/ 71 w 2297"/>
                  <a:gd name="T31" fmla="*/ 1723 h 1831"/>
                  <a:gd name="T32" fmla="*/ 41 w 2297"/>
                  <a:gd name="T33" fmla="*/ 1682 h 1831"/>
                  <a:gd name="T34" fmla="*/ 18 w 2297"/>
                  <a:gd name="T35" fmla="*/ 1635 h 1831"/>
                  <a:gd name="T36" fmla="*/ 5 w 2297"/>
                  <a:gd name="T37" fmla="*/ 1584 h 1831"/>
                  <a:gd name="T38" fmla="*/ 0 w 2297"/>
                  <a:gd name="T39" fmla="*/ 1529 h 1831"/>
                  <a:gd name="T40" fmla="*/ 0 w 2297"/>
                  <a:gd name="T41" fmla="*/ 301 h 1831"/>
                  <a:gd name="T42" fmla="*/ 5 w 2297"/>
                  <a:gd name="T43" fmla="*/ 247 h 1831"/>
                  <a:gd name="T44" fmla="*/ 18 w 2297"/>
                  <a:gd name="T45" fmla="*/ 196 h 1831"/>
                  <a:gd name="T46" fmla="*/ 41 w 2297"/>
                  <a:gd name="T47" fmla="*/ 149 h 1831"/>
                  <a:gd name="T48" fmla="*/ 71 w 2297"/>
                  <a:gd name="T49" fmla="*/ 107 h 1831"/>
                  <a:gd name="T50" fmla="*/ 107 w 2297"/>
                  <a:gd name="T51" fmla="*/ 71 h 1831"/>
                  <a:gd name="T52" fmla="*/ 148 w 2297"/>
                  <a:gd name="T53" fmla="*/ 41 h 1831"/>
                  <a:gd name="T54" fmla="*/ 195 w 2297"/>
                  <a:gd name="T55" fmla="*/ 19 h 1831"/>
                  <a:gd name="T56" fmla="*/ 246 w 2297"/>
                  <a:gd name="T57" fmla="*/ 5 h 1831"/>
                  <a:gd name="T58" fmla="*/ 301 w 2297"/>
                  <a:gd name="T59" fmla="*/ 0 h 1831"/>
                  <a:gd name="T60" fmla="*/ 1996 w 2297"/>
                  <a:gd name="T61" fmla="*/ 0 h 1831"/>
                  <a:gd name="T62" fmla="*/ 2050 w 2297"/>
                  <a:gd name="T63" fmla="*/ 5 h 1831"/>
                  <a:gd name="T64" fmla="*/ 2101 w 2297"/>
                  <a:gd name="T65" fmla="*/ 19 h 1831"/>
                  <a:gd name="T66" fmla="*/ 2148 w 2297"/>
                  <a:gd name="T67" fmla="*/ 41 h 1831"/>
                  <a:gd name="T68" fmla="*/ 2190 w 2297"/>
                  <a:gd name="T69" fmla="*/ 71 h 1831"/>
                  <a:gd name="T70" fmla="*/ 2225 w 2297"/>
                  <a:gd name="T71" fmla="*/ 107 h 1831"/>
                  <a:gd name="T72" fmla="*/ 2256 w 2297"/>
                  <a:gd name="T73" fmla="*/ 149 h 1831"/>
                  <a:gd name="T74" fmla="*/ 2278 w 2297"/>
                  <a:gd name="T75" fmla="*/ 196 h 1831"/>
                  <a:gd name="T76" fmla="*/ 2291 w 2297"/>
                  <a:gd name="T77" fmla="*/ 247 h 1831"/>
                  <a:gd name="T78" fmla="*/ 2297 w 2297"/>
                  <a:gd name="T79" fmla="*/ 301 h 1831"/>
                  <a:gd name="T80" fmla="*/ 2297 w 2297"/>
                  <a:gd name="T81" fmla="*/ 1529 h 1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297" h="1831">
                    <a:moveTo>
                      <a:pt x="2297" y="1529"/>
                    </a:moveTo>
                    <a:lnTo>
                      <a:pt x="2291" y="1584"/>
                    </a:lnTo>
                    <a:lnTo>
                      <a:pt x="2278" y="1635"/>
                    </a:lnTo>
                    <a:lnTo>
                      <a:pt x="2256" y="1682"/>
                    </a:lnTo>
                    <a:lnTo>
                      <a:pt x="2225" y="1723"/>
                    </a:lnTo>
                    <a:lnTo>
                      <a:pt x="2190" y="1759"/>
                    </a:lnTo>
                    <a:lnTo>
                      <a:pt x="2148" y="1789"/>
                    </a:lnTo>
                    <a:lnTo>
                      <a:pt x="2101" y="1812"/>
                    </a:lnTo>
                    <a:lnTo>
                      <a:pt x="2050" y="1825"/>
                    </a:lnTo>
                    <a:lnTo>
                      <a:pt x="1996" y="1831"/>
                    </a:lnTo>
                    <a:lnTo>
                      <a:pt x="301" y="1831"/>
                    </a:lnTo>
                    <a:lnTo>
                      <a:pt x="246" y="1825"/>
                    </a:lnTo>
                    <a:lnTo>
                      <a:pt x="195" y="1812"/>
                    </a:lnTo>
                    <a:lnTo>
                      <a:pt x="148" y="1789"/>
                    </a:lnTo>
                    <a:lnTo>
                      <a:pt x="107" y="1759"/>
                    </a:lnTo>
                    <a:lnTo>
                      <a:pt x="71" y="1723"/>
                    </a:lnTo>
                    <a:lnTo>
                      <a:pt x="41" y="1682"/>
                    </a:lnTo>
                    <a:lnTo>
                      <a:pt x="18" y="1635"/>
                    </a:lnTo>
                    <a:lnTo>
                      <a:pt x="5" y="1584"/>
                    </a:lnTo>
                    <a:lnTo>
                      <a:pt x="0" y="1529"/>
                    </a:lnTo>
                    <a:lnTo>
                      <a:pt x="0" y="301"/>
                    </a:lnTo>
                    <a:lnTo>
                      <a:pt x="5" y="247"/>
                    </a:lnTo>
                    <a:lnTo>
                      <a:pt x="18" y="196"/>
                    </a:lnTo>
                    <a:lnTo>
                      <a:pt x="41" y="149"/>
                    </a:lnTo>
                    <a:lnTo>
                      <a:pt x="71" y="107"/>
                    </a:lnTo>
                    <a:lnTo>
                      <a:pt x="107" y="71"/>
                    </a:lnTo>
                    <a:lnTo>
                      <a:pt x="148" y="41"/>
                    </a:lnTo>
                    <a:lnTo>
                      <a:pt x="195" y="19"/>
                    </a:lnTo>
                    <a:lnTo>
                      <a:pt x="246" y="5"/>
                    </a:lnTo>
                    <a:lnTo>
                      <a:pt x="301" y="0"/>
                    </a:lnTo>
                    <a:lnTo>
                      <a:pt x="1996" y="0"/>
                    </a:lnTo>
                    <a:lnTo>
                      <a:pt x="2050" y="5"/>
                    </a:lnTo>
                    <a:lnTo>
                      <a:pt x="2101" y="19"/>
                    </a:lnTo>
                    <a:lnTo>
                      <a:pt x="2148" y="41"/>
                    </a:lnTo>
                    <a:lnTo>
                      <a:pt x="2190" y="71"/>
                    </a:lnTo>
                    <a:lnTo>
                      <a:pt x="2225" y="107"/>
                    </a:lnTo>
                    <a:lnTo>
                      <a:pt x="2256" y="149"/>
                    </a:lnTo>
                    <a:lnTo>
                      <a:pt x="2278" y="196"/>
                    </a:lnTo>
                    <a:lnTo>
                      <a:pt x="2291" y="247"/>
                    </a:lnTo>
                    <a:lnTo>
                      <a:pt x="2297" y="301"/>
                    </a:lnTo>
                    <a:lnTo>
                      <a:pt x="2297" y="152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7" name="Freeform 976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8" name="Freeform 977"/>
              <p:cNvSpPr>
                <a:spLocks/>
              </p:cNvSpPr>
              <p:nvPr/>
            </p:nvSpPr>
            <p:spPr bwMode="auto">
              <a:xfrm>
                <a:off x="12520" y="7170"/>
                <a:ext cx="221" cy="214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7 h 572"/>
                  <a:gd name="T10" fmla="*/ 446 w 573"/>
                  <a:gd name="T11" fmla="*/ 523 h 572"/>
                  <a:gd name="T12" fmla="*/ 397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7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8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7 w 573"/>
                  <a:gd name="T53" fmla="*/ 22 h 572"/>
                  <a:gd name="T54" fmla="*/ 446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8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79" name="Freeform 978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0" name="Freeform 979"/>
              <p:cNvSpPr>
                <a:spLocks/>
              </p:cNvSpPr>
              <p:nvPr/>
            </p:nvSpPr>
            <p:spPr bwMode="auto">
              <a:xfrm>
                <a:off x="12876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90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30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7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8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30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90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90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30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7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30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90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1" name="Freeform 980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2" name="Freeform 981"/>
              <p:cNvSpPr>
                <a:spLocks/>
              </p:cNvSpPr>
              <p:nvPr/>
            </p:nvSpPr>
            <p:spPr bwMode="auto">
              <a:xfrm>
                <a:off x="13232" y="7170"/>
                <a:ext cx="222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2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3 w 572"/>
                  <a:gd name="T25" fmla="*/ 487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3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2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2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3" y="487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3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2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3" name="Freeform 982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4" name="Freeform 983"/>
              <p:cNvSpPr>
                <a:spLocks/>
              </p:cNvSpPr>
              <p:nvPr/>
            </p:nvSpPr>
            <p:spPr bwMode="auto">
              <a:xfrm>
                <a:off x="13589" y="7170"/>
                <a:ext cx="221" cy="214"/>
              </a:xfrm>
              <a:custGeom>
                <a:avLst/>
                <a:gdLst>
                  <a:gd name="T0" fmla="*/ 572 w 572"/>
                  <a:gd name="T1" fmla="*/ 286 h 572"/>
                  <a:gd name="T2" fmla="*/ 566 w 572"/>
                  <a:gd name="T3" fmla="*/ 344 h 572"/>
                  <a:gd name="T4" fmla="*/ 549 w 572"/>
                  <a:gd name="T5" fmla="*/ 397 h 572"/>
                  <a:gd name="T6" fmla="*/ 523 w 572"/>
                  <a:gd name="T7" fmla="*/ 446 h 572"/>
                  <a:gd name="T8" fmla="*/ 487 w 572"/>
                  <a:gd name="T9" fmla="*/ 487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7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7 h 572"/>
                  <a:gd name="T26" fmla="*/ 48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8 h 572"/>
                  <a:gd name="T36" fmla="*/ 22 w 572"/>
                  <a:gd name="T37" fmla="*/ 175 h 572"/>
                  <a:gd name="T38" fmla="*/ 48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7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49 w 572"/>
                  <a:gd name="T61" fmla="*/ 175 h 572"/>
                  <a:gd name="T62" fmla="*/ 566 w 572"/>
                  <a:gd name="T63" fmla="*/ 228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6" y="344"/>
                    </a:lnTo>
                    <a:lnTo>
                      <a:pt x="549" y="397"/>
                    </a:lnTo>
                    <a:lnTo>
                      <a:pt x="523" y="446"/>
                    </a:lnTo>
                    <a:lnTo>
                      <a:pt x="487" y="487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7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7"/>
                    </a:lnTo>
                    <a:lnTo>
                      <a:pt x="48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8"/>
                    </a:lnTo>
                    <a:lnTo>
                      <a:pt x="22" y="175"/>
                    </a:lnTo>
                    <a:lnTo>
                      <a:pt x="48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7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49" y="175"/>
                    </a:lnTo>
                    <a:lnTo>
                      <a:pt x="566" y="228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5" name="Freeform 984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6" name="Freeform 985"/>
              <p:cNvSpPr>
                <a:spLocks/>
              </p:cNvSpPr>
              <p:nvPr/>
            </p:nvSpPr>
            <p:spPr bwMode="auto">
              <a:xfrm>
                <a:off x="12333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4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4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7" name="Freeform 986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8" name="Freeform 987"/>
              <p:cNvSpPr>
                <a:spLocks/>
              </p:cNvSpPr>
              <p:nvPr/>
            </p:nvSpPr>
            <p:spPr bwMode="auto">
              <a:xfrm>
                <a:off x="12690" y="7406"/>
                <a:ext cx="222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7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4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4 w 572"/>
                  <a:gd name="T25" fmla="*/ 489 h 572"/>
                  <a:gd name="T26" fmla="*/ 49 w 572"/>
                  <a:gd name="T27" fmla="*/ 446 h 572"/>
                  <a:gd name="T28" fmla="*/ 22 w 572"/>
                  <a:gd name="T29" fmla="*/ 397 h 572"/>
                  <a:gd name="T30" fmla="*/ 5 w 572"/>
                  <a:gd name="T31" fmla="*/ 344 h 572"/>
                  <a:gd name="T32" fmla="*/ 0 w 572"/>
                  <a:gd name="T33" fmla="*/ 286 h 572"/>
                  <a:gd name="T34" fmla="*/ 5 w 572"/>
                  <a:gd name="T35" fmla="*/ 229 h 572"/>
                  <a:gd name="T36" fmla="*/ 22 w 572"/>
                  <a:gd name="T37" fmla="*/ 175 h 572"/>
                  <a:gd name="T38" fmla="*/ 49 w 572"/>
                  <a:gd name="T39" fmla="*/ 126 h 572"/>
                  <a:gd name="T40" fmla="*/ 84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4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7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7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4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4" y="489"/>
                    </a:lnTo>
                    <a:lnTo>
                      <a:pt x="49" y="446"/>
                    </a:lnTo>
                    <a:lnTo>
                      <a:pt x="22" y="397"/>
                    </a:lnTo>
                    <a:lnTo>
                      <a:pt x="5" y="344"/>
                    </a:lnTo>
                    <a:lnTo>
                      <a:pt x="0" y="286"/>
                    </a:lnTo>
                    <a:lnTo>
                      <a:pt x="5" y="229"/>
                    </a:lnTo>
                    <a:lnTo>
                      <a:pt x="22" y="175"/>
                    </a:lnTo>
                    <a:lnTo>
                      <a:pt x="49" y="126"/>
                    </a:lnTo>
                    <a:lnTo>
                      <a:pt x="84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4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7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89" name="Freeform 988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0" name="Freeform 989"/>
              <p:cNvSpPr>
                <a:spLocks/>
              </p:cNvSpPr>
              <p:nvPr/>
            </p:nvSpPr>
            <p:spPr bwMode="auto">
              <a:xfrm>
                <a:off x="13047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7 w 573"/>
                  <a:gd name="T17" fmla="*/ 572 h 572"/>
                  <a:gd name="T18" fmla="*/ 228 w 573"/>
                  <a:gd name="T19" fmla="*/ 567 h 572"/>
                  <a:gd name="T20" fmla="*/ 176 w 573"/>
                  <a:gd name="T21" fmla="*/ 550 h 572"/>
                  <a:gd name="T22" fmla="*/ 127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7 w 573"/>
                  <a:gd name="T43" fmla="*/ 49 h 572"/>
                  <a:gd name="T44" fmla="*/ 176 w 573"/>
                  <a:gd name="T45" fmla="*/ 22 h 572"/>
                  <a:gd name="T46" fmla="*/ 228 w 573"/>
                  <a:gd name="T47" fmla="*/ 5 h 572"/>
                  <a:gd name="T48" fmla="*/ 287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7" y="572"/>
                    </a:lnTo>
                    <a:lnTo>
                      <a:pt x="228" y="567"/>
                    </a:lnTo>
                    <a:lnTo>
                      <a:pt x="176" y="550"/>
                    </a:lnTo>
                    <a:lnTo>
                      <a:pt x="127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7" y="49"/>
                    </a:lnTo>
                    <a:lnTo>
                      <a:pt x="176" y="22"/>
                    </a:lnTo>
                    <a:lnTo>
                      <a:pt x="228" y="5"/>
                    </a:lnTo>
                    <a:lnTo>
                      <a:pt x="287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1" name="Freeform 990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2" name="Freeform 991"/>
              <p:cNvSpPr>
                <a:spLocks/>
              </p:cNvSpPr>
              <p:nvPr/>
            </p:nvSpPr>
            <p:spPr bwMode="auto">
              <a:xfrm>
                <a:off x="13404" y="7406"/>
                <a:ext cx="221" cy="215"/>
              </a:xfrm>
              <a:custGeom>
                <a:avLst/>
                <a:gdLst>
                  <a:gd name="T0" fmla="*/ 573 w 573"/>
                  <a:gd name="T1" fmla="*/ 286 h 572"/>
                  <a:gd name="T2" fmla="*/ 567 w 573"/>
                  <a:gd name="T3" fmla="*/ 344 h 572"/>
                  <a:gd name="T4" fmla="*/ 550 w 573"/>
                  <a:gd name="T5" fmla="*/ 397 h 572"/>
                  <a:gd name="T6" fmla="*/ 524 w 573"/>
                  <a:gd name="T7" fmla="*/ 446 h 572"/>
                  <a:gd name="T8" fmla="*/ 488 w 573"/>
                  <a:gd name="T9" fmla="*/ 489 h 572"/>
                  <a:gd name="T10" fmla="*/ 447 w 573"/>
                  <a:gd name="T11" fmla="*/ 523 h 572"/>
                  <a:gd name="T12" fmla="*/ 398 w 573"/>
                  <a:gd name="T13" fmla="*/ 550 h 572"/>
                  <a:gd name="T14" fmla="*/ 345 w 573"/>
                  <a:gd name="T15" fmla="*/ 567 h 572"/>
                  <a:gd name="T16" fmla="*/ 286 w 573"/>
                  <a:gd name="T17" fmla="*/ 572 h 572"/>
                  <a:gd name="T18" fmla="*/ 228 w 573"/>
                  <a:gd name="T19" fmla="*/ 567 h 572"/>
                  <a:gd name="T20" fmla="*/ 175 w 573"/>
                  <a:gd name="T21" fmla="*/ 550 h 572"/>
                  <a:gd name="T22" fmla="*/ 126 w 573"/>
                  <a:gd name="T23" fmla="*/ 523 h 572"/>
                  <a:gd name="T24" fmla="*/ 85 w 573"/>
                  <a:gd name="T25" fmla="*/ 489 h 572"/>
                  <a:gd name="T26" fmla="*/ 49 w 573"/>
                  <a:gd name="T27" fmla="*/ 446 h 572"/>
                  <a:gd name="T28" fmla="*/ 23 w 573"/>
                  <a:gd name="T29" fmla="*/ 397 h 572"/>
                  <a:gd name="T30" fmla="*/ 6 w 573"/>
                  <a:gd name="T31" fmla="*/ 344 h 572"/>
                  <a:gd name="T32" fmla="*/ 0 w 573"/>
                  <a:gd name="T33" fmla="*/ 286 h 572"/>
                  <a:gd name="T34" fmla="*/ 6 w 573"/>
                  <a:gd name="T35" fmla="*/ 229 h 572"/>
                  <a:gd name="T36" fmla="*/ 23 w 573"/>
                  <a:gd name="T37" fmla="*/ 175 h 572"/>
                  <a:gd name="T38" fmla="*/ 49 w 573"/>
                  <a:gd name="T39" fmla="*/ 126 h 572"/>
                  <a:gd name="T40" fmla="*/ 85 w 573"/>
                  <a:gd name="T41" fmla="*/ 84 h 572"/>
                  <a:gd name="T42" fmla="*/ 126 w 573"/>
                  <a:gd name="T43" fmla="*/ 49 h 572"/>
                  <a:gd name="T44" fmla="*/ 175 w 573"/>
                  <a:gd name="T45" fmla="*/ 22 h 572"/>
                  <a:gd name="T46" fmla="*/ 228 w 573"/>
                  <a:gd name="T47" fmla="*/ 5 h 572"/>
                  <a:gd name="T48" fmla="*/ 286 w 573"/>
                  <a:gd name="T49" fmla="*/ 0 h 572"/>
                  <a:gd name="T50" fmla="*/ 345 w 573"/>
                  <a:gd name="T51" fmla="*/ 5 h 572"/>
                  <a:gd name="T52" fmla="*/ 398 w 573"/>
                  <a:gd name="T53" fmla="*/ 22 h 572"/>
                  <a:gd name="T54" fmla="*/ 447 w 573"/>
                  <a:gd name="T55" fmla="*/ 49 h 572"/>
                  <a:gd name="T56" fmla="*/ 488 w 573"/>
                  <a:gd name="T57" fmla="*/ 84 h 572"/>
                  <a:gd name="T58" fmla="*/ 524 w 573"/>
                  <a:gd name="T59" fmla="*/ 126 h 572"/>
                  <a:gd name="T60" fmla="*/ 550 w 573"/>
                  <a:gd name="T61" fmla="*/ 175 h 572"/>
                  <a:gd name="T62" fmla="*/ 567 w 573"/>
                  <a:gd name="T63" fmla="*/ 229 h 572"/>
                  <a:gd name="T64" fmla="*/ 573 w 573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2">
                    <a:moveTo>
                      <a:pt x="573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9"/>
                    </a:lnTo>
                    <a:lnTo>
                      <a:pt x="447" y="523"/>
                    </a:lnTo>
                    <a:lnTo>
                      <a:pt x="398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8" y="22"/>
                    </a:lnTo>
                    <a:lnTo>
                      <a:pt x="447" y="49"/>
                    </a:lnTo>
                    <a:lnTo>
                      <a:pt x="488" y="84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3" name="Freeform 992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4" name="Freeform 993"/>
              <p:cNvSpPr>
                <a:spLocks/>
              </p:cNvSpPr>
              <p:nvPr/>
            </p:nvSpPr>
            <p:spPr bwMode="auto">
              <a:xfrm>
                <a:off x="13760" y="7406"/>
                <a:ext cx="221" cy="215"/>
              </a:xfrm>
              <a:custGeom>
                <a:avLst/>
                <a:gdLst>
                  <a:gd name="T0" fmla="*/ 572 w 572"/>
                  <a:gd name="T1" fmla="*/ 286 h 572"/>
                  <a:gd name="T2" fmla="*/ 567 w 572"/>
                  <a:gd name="T3" fmla="*/ 344 h 572"/>
                  <a:gd name="T4" fmla="*/ 550 w 572"/>
                  <a:gd name="T5" fmla="*/ 397 h 572"/>
                  <a:gd name="T6" fmla="*/ 523 w 572"/>
                  <a:gd name="T7" fmla="*/ 446 h 572"/>
                  <a:gd name="T8" fmla="*/ 488 w 572"/>
                  <a:gd name="T9" fmla="*/ 489 h 572"/>
                  <a:gd name="T10" fmla="*/ 446 w 572"/>
                  <a:gd name="T11" fmla="*/ 523 h 572"/>
                  <a:gd name="T12" fmla="*/ 397 w 572"/>
                  <a:gd name="T13" fmla="*/ 550 h 572"/>
                  <a:gd name="T14" fmla="*/ 345 w 572"/>
                  <a:gd name="T15" fmla="*/ 567 h 572"/>
                  <a:gd name="T16" fmla="*/ 286 w 572"/>
                  <a:gd name="T17" fmla="*/ 572 h 572"/>
                  <a:gd name="T18" fmla="*/ 228 w 572"/>
                  <a:gd name="T19" fmla="*/ 567 h 572"/>
                  <a:gd name="T20" fmla="*/ 175 w 572"/>
                  <a:gd name="T21" fmla="*/ 550 h 572"/>
                  <a:gd name="T22" fmla="*/ 126 w 572"/>
                  <a:gd name="T23" fmla="*/ 523 h 572"/>
                  <a:gd name="T24" fmla="*/ 85 w 572"/>
                  <a:gd name="T25" fmla="*/ 489 h 572"/>
                  <a:gd name="T26" fmla="*/ 49 w 572"/>
                  <a:gd name="T27" fmla="*/ 446 h 572"/>
                  <a:gd name="T28" fmla="*/ 23 w 572"/>
                  <a:gd name="T29" fmla="*/ 397 h 572"/>
                  <a:gd name="T30" fmla="*/ 6 w 572"/>
                  <a:gd name="T31" fmla="*/ 344 h 572"/>
                  <a:gd name="T32" fmla="*/ 0 w 572"/>
                  <a:gd name="T33" fmla="*/ 286 h 572"/>
                  <a:gd name="T34" fmla="*/ 6 w 572"/>
                  <a:gd name="T35" fmla="*/ 229 h 572"/>
                  <a:gd name="T36" fmla="*/ 23 w 572"/>
                  <a:gd name="T37" fmla="*/ 175 h 572"/>
                  <a:gd name="T38" fmla="*/ 49 w 572"/>
                  <a:gd name="T39" fmla="*/ 126 h 572"/>
                  <a:gd name="T40" fmla="*/ 85 w 572"/>
                  <a:gd name="T41" fmla="*/ 84 h 572"/>
                  <a:gd name="T42" fmla="*/ 126 w 572"/>
                  <a:gd name="T43" fmla="*/ 49 h 572"/>
                  <a:gd name="T44" fmla="*/ 175 w 572"/>
                  <a:gd name="T45" fmla="*/ 22 h 572"/>
                  <a:gd name="T46" fmla="*/ 228 w 572"/>
                  <a:gd name="T47" fmla="*/ 5 h 572"/>
                  <a:gd name="T48" fmla="*/ 286 w 572"/>
                  <a:gd name="T49" fmla="*/ 0 h 572"/>
                  <a:gd name="T50" fmla="*/ 345 w 572"/>
                  <a:gd name="T51" fmla="*/ 5 h 572"/>
                  <a:gd name="T52" fmla="*/ 397 w 572"/>
                  <a:gd name="T53" fmla="*/ 22 h 572"/>
                  <a:gd name="T54" fmla="*/ 446 w 572"/>
                  <a:gd name="T55" fmla="*/ 49 h 572"/>
                  <a:gd name="T56" fmla="*/ 488 w 572"/>
                  <a:gd name="T57" fmla="*/ 84 h 572"/>
                  <a:gd name="T58" fmla="*/ 523 w 572"/>
                  <a:gd name="T59" fmla="*/ 126 h 572"/>
                  <a:gd name="T60" fmla="*/ 550 w 572"/>
                  <a:gd name="T61" fmla="*/ 175 h 572"/>
                  <a:gd name="T62" fmla="*/ 567 w 572"/>
                  <a:gd name="T63" fmla="*/ 229 h 572"/>
                  <a:gd name="T64" fmla="*/ 572 w 572"/>
                  <a:gd name="T65" fmla="*/ 286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2" h="572">
                    <a:moveTo>
                      <a:pt x="572" y="286"/>
                    </a:moveTo>
                    <a:lnTo>
                      <a:pt x="567" y="344"/>
                    </a:lnTo>
                    <a:lnTo>
                      <a:pt x="550" y="397"/>
                    </a:lnTo>
                    <a:lnTo>
                      <a:pt x="523" y="446"/>
                    </a:lnTo>
                    <a:lnTo>
                      <a:pt x="488" y="489"/>
                    </a:lnTo>
                    <a:lnTo>
                      <a:pt x="446" y="523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2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3"/>
                    </a:lnTo>
                    <a:lnTo>
                      <a:pt x="85" y="489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4"/>
                    </a:lnTo>
                    <a:lnTo>
                      <a:pt x="0" y="286"/>
                    </a:lnTo>
                    <a:lnTo>
                      <a:pt x="6" y="229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4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5"/>
                    </a:lnTo>
                    <a:lnTo>
                      <a:pt x="286" y="0"/>
                    </a:lnTo>
                    <a:lnTo>
                      <a:pt x="345" y="5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4"/>
                    </a:lnTo>
                    <a:lnTo>
                      <a:pt x="523" y="126"/>
                    </a:lnTo>
                    <a:lnTo>
                      <a:pt x="550" y="175"/>
                    </a:lnTo>
                    <a:lnTo>
                      <a:pt x="567" y="229"/>
                    </a:lnTo>
                    <a:lnTo>
                      <a:pt x="572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5" name="Freeform 994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6" name="Freeform 995"/>
              <p:cNvSpPr>
                <a:spLocks/>
              </p:cNvSpPr>
              <p:nvPr/>
            </p:nvSpPr>
            <p:spPr bwMode="auto">
              <a:xfrm>
                <a:off x="12651" y="6394"/>
                <a:ext cx="236" cy="762"/>
              </a:xfrm>
              <a:custGeom>
                <a:avLst/>
                <a:gdLst>
                  <a:gd name="T0" fmla="*/ 610 w 610"/>
                  <a:gd name="T1" fmla="*/ 1843 h 2035"/>
                  <a:gd name="T2" fmla="*/ 605 w 610"/>
                  <a:gd name="T3" fmla="*/ 1886 h 2035"/>
                  <a:gd name="T4" fmla="*/ 588 w 610"/>
                  <a:gd name="T5" fmla="*/ 1928 h 2035"/>
                  <a:gd name="T6" fmla="*/ 561 w 610"/>
                  <a:gd name="T7" fmla="*/ 1963 h 2035"/>
                  <a:gd name="T8" fmla="*/ 529 w 610"/>
                  <a:gd name="T9" fmla="*/ 1993 h 2035"/>
                  <a:gd name="T10" fmla="*/ 490 w 610"/>
                  <a:gd name="T11" fmla="*/ 2016 h 2035"/>
                  <a:gd name="T12" fmla="*/ 448 w 610"/>
                  <a:gd name="T13" fmla="*/ 2029 h 2035"/>
                  <a:gd name="T14" fmla="*/ 403 w 610"/>
                  <a:gd name="T15" fmla="*/ 2035 h 2035"/>
                  <a:gd name="T16" fmla="*/ 358 w 610"/>
                  <a:gd name="T17" fmla="*/ 2029 h 2035"/>
                  <a:gd name="T18" fmla="*/ 316 w 610"/>
                  <a:gd name="T19" fmla="*/ 2016 h 2035"/>
                  <a:gd name="T20" fmla="*/ 277 w 610"/>
                  <a:gd name="T21" fmla="*/ 1993 h 2035"/>
                  <a:gd name="T22" fmla="*/ 245 w 610"/>
                  <a:gd name="T23" fmla="*/ 1963 h 2035"/>
                  <a:gd name="T24" fmla="*/ 218 w 610"/>
                  <a:gd name="T25" fmla="*/ 1928 h 2035"/>
                  <a:gd name="T26" fmla="*/ 202 w 610"/>
                  <a:gd name="T27" fmla="*/ 1886 h 2035"/>
                  <a:gd name="T28" fmla="*/ 196 w 610"/>
                  <a:gd name="T29" fmla="*/ 1843 h 2035"/>
                  <a:gd name="T30" fmla="*/ 196 w 610"/>
                  <a:gd name="T31" fmla="*/ 1837 h 2035"/>
                  <a:gd name="T32" fmla="*/ 196 w 610"/>
                  <a:gd name="T33" fmla="*/ 1818 h 2035"/>
                  <a:gd name="T34" fmla="*/ 196 w 610"/>
                  <a:gd name="T35" fmla="*/ 1788 h 2035"/>
                  <a:gd name="T36" fmla="*/ 196 w 610"/>
                  <a:gd name="T37" fmla="*/ 1750 h 2035"/>
                  <a:gd name="T38" fmla="*/ 196 w 610"/>
                  <a:gd name="T39" fmla="*/ 1703 h 2035"/>
                  <a:gd name="T40" fmla="*/ 196 w 610"/>
                  <a:gd name="T41" fmla="*/ 1652 h 2035"/>
                  <a:gd name="T42" fmla="*/ 196 w 610"/>
                  <a:gd name="T43" fmla="*/ 1596 h 2035"/>
                  <a:gd name="T44" fmla="*/ 196 w 610"/>
                  <a:gd name="T45" fmla="*/ 1536 h 2035"/>
                  <a:gd name="T46" fmla="*/ 196 w 610"/>
                  <a:gd name="T47" fmla="*/ 1475 h 2035"/>
                  <a:gd name="T48" fmla="*/ 196 w 610"/>
                  <a:gd name="T49" fmla="*/ 1413 h 2035"/>
                  <a:gd name="T50" fmla="*/ 196 w 610"/>
                  <a:gd name="T51" fmla="*/ 1355 h 2035"/>
                  <a:gd name="T52" fmla="*/ 196 w 610"/>
                  <a:gd name="T53" fmla="*/ 1298 h 2035"/>
                  <a:gd name="T54" fmla="*/ 196 w 610"/>
                  <a:gd name="T55" fmla="*/ 1246 h 2035"/>
                  <a:gd name="T56" fmla="*/ 196 w 610"/>
                  <a:gd name="T57" fmla="*/ 1199 h 2035"/>
                  <a:gd name="T58" fmla="*/ 196 w 610"/>
                  <a:gd name="T59" fmla="*/ 1161 h 2035"/>
                  <a:gd name="T60" fmla="*/ 196 w 610"/>
                  <a:gd name="T61" fmla="*/ 1131 h 2035"/>
                  <a:gd name="T62" fmla="*/ 196 w 610"/>
                  <a:gd name="T63" fmla="*/ 1112 h 2035"/>
                  <a:gd name="T64" fmla="*/ 196 w 610"/>
                  <a:gd name="T65" fmla="*/ 1104 h 2035"/>
                  <a:gd name="T66" fmla="*/ 156 w 610"/>
                  <a:gd name="T67" fmla="*/ 1101 h 2035"/>
                  <a:gd name="T68" fmla="*/ 122 w 610"/>
                  <a:gd name="T69" fmla="*/ 1087 h 2035"/>
                  <a:gd name="T70" fmla="*/ 90 w 610"/>
                  <a:gd name="T71" fmla="*/ 1065 h 2035"/>
                  <a:gd name="T72" fmla="*/ 64 w 610"/>
                  <a:gd name="T73" fmla="*/ 1038 h 2035"/>
                  <a:gd name="T74" fmla="*/ 41 w 610"/>
                  <a:gd name="T75" fmla="*/ 1004 h 2035"/>
                  <a:gd name="T76" fmla="*/ 25 w 610"/>
                  <a:gd name="T77" fmla="*/ 969 h 2035"/>
                  <a:gd name="T78" fmla="*/ 11 w 610"/>
                  <a:gd name="T79" fmla="*/ 927 h 2035"/>
                  <a:gd name="T80" fmla="*/ 2 w 610"/>
                  <a:gd name="T81" fmla="*/ 884 h 2035"/>
                  <a:gd name="T82" fmla="*/ 0 w 610"/>
                  <a:gd name="T83" fmla="*/ 841 h 2035"/>
                  <a:gd name="T84" fmla="*/ 0 w 610"/>
                  <a:gd name="T85" fmla="*/ 317 h 2035"/>
                  <a:gd name="T86" fmla="*/ 6 w 610"/>
                  <a:gd name="T87" fmla="*/ 260 h 2035"/>
                  <a:gd name="T88" fmla="*/ 19 w 610"/>
                  <a:gd name="T89" fmla="*/ 208 h 2035"/>
                  <a:gd name="T90" fmla="*/ 41 w 610"/>
                  <a:gd name="T91" fmla="*/ 159 h 2035"/>
                  <a:gd name="T92" fmla="*/ 73 w 610"/>
                  <a:gd name="T93" fmla="*/ 115 h 2035"/>
                  <a:gd name="T94" fmla="*/ 109 w 610"/>
                  <a:gd name="T95" fmla="*/ 76 h 2035"/>
                  <a:gd name="T96" fmla="*/ 153 w 610"/>
                  <a:gd name="T97" fmla="*/ 44 h 2035"/>
                  <a:gd name="T98" fmla="*/ 202 w 610"/>
                  <a:gd name="T99" fmla="*/ 21 h 2035"/>
                  <a:gd name="T100" fmla="*/ 254 w 610"/>
                  <a:gd name="T101" fmla="*/ 6 h 2035"/>
                  <a:gd name="T102" fmla="*/ 309 w 610"/>
                  <a:gd name="T103" fmla="*/ 0 h 2035"/>
                  <a:gd name="T104" fmla="*/ 363 w 610"/>
                  <a:gd name="T105" fmla="*/ 6 h 2035"/>
                  <a:gd name="T106" fmla="*/ 416 w 610"/>
                  <a:gd name="T107" fmla="*/ 21 h 2035"/>
                  <a:gd name="T108" fmla="*/ 463 w 610"/>
                  <a:gd name="T109" fmla="*/ 44 h 2035"/>
                  <a:gd name="T110" fmla="*/ 505 w 610"/>
                  <a:gd name="T111" fmla="*/ 76 h 2035"/>
                  <a:gd name="T112" fmla="*/ 540 w 610"/>
                  <a:gd name="T113" fmla="*/ 115 h 2035"/>
                  <a:gd name="T114" fmla="*/ 571 w 610"/>
                  <a:gd name="T115" fmla="*/ 159 h 2035"/>
                  <a:gd name="T116" fmla="*/ 591 w 610"/>
                  <a:gd name="T117" fmla="*/ 208 h 2035"/>
                  <a:gd name="T118" fmla="*/ 605 w 610"/>
                  <a:gd name="T119" fmla="*/ 260 h 2035"/>
                  <a:gd name="T120" fmla="*/ 610 w 610"/>
                  <a:gd name="T121" fmla="*/ 317 h 2035"/>
                  <a:gd name="T122" fmla="*/ 610 w 610"/>
                  <a:gd name="T123" fmla="*/ 1843 h 20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10" h="2035">
                    <a:moveTo>
                      <a:pt x="610" y="1843"/>
                    </a:moveTo>
                    <a:lnTo>
                      <a:pt x="605" y="1886"/>
                    </a:lnTo>
                    <a:lnTo>
                      <a:pt x="588" y="1928"/>
                    </a:lnTo>
                    <a:lnTo>
                      <a:pt x="561" y="1963"/>
                    </a:lnTo>
                    <a:lnTo>
                      <a:pt x="529" y="1993"/>
                    </a:lnTo>
                    <a:lnTo>
                      <a:pt x="490" y="2016"/>
                    </a:lnTo>
                    <a:lnTo>
                      <a:pt x="448" y="2029"/>
                    </a:lnTo>
                    <a:lnTo>
                      <a:pt x="403" y="2035"/>
                    </a:lnTo>
                    <a:lnTo>
                      <a:pt x="358" y="2029"/>
                    </a:lnTo>
                    <a:lnTo>
                      <a:pt x="316" y="2016"/>
                    </a:lnTo>
                    <a:lnTo>
                      <a:pt x="277" y="1993"/>
                    </a:lnTo>
                    <a:lnTo>
                      <a:pt x="245" y="1963"/>
                    </a:lnTo>
                    <a:lnTo>
                      <a:pt x="218" y="1928"/>
                    </a:lnTo>
                    <a:lnTo>
                      <a:pt x="202" y="1886"/>
                    </a:lnTo>
                    <a:lnTo>
                      <a:pt x="196" y="1843"/>
                    </a:lnTo>
                    <a:lnTo>
                      <a:pt x="196" y="1837"/>
                    </a:lnTo>
                    <a:lnTo>
                      <a:pt x="196" y="1818"/>
                    </a:lnTo>
                    <a:lnTo>
                      <a:pt x="196" y="1788"/>
                    </a:lnTo>
                    <a:lnTo>
                      <a:pt x="196" y="1750"/>
                    </a:lnTo>
                    <a:lnTo>
                      <a:pt x="196" y="1703"/>
                    </a:lnTo>
                    <a:lnTo>
                      <a:pt x="196" y="1652"/>
                    </a:lnTo>
                    <a:lnTo>
                      <a:pt x="196" y="1596"/>
                    </a:lnTo>
                    <a:lnTo>
                      <a:pt x="196" y="1536"/>
                    </a:lnTo>
                    <a:lnTo>
                      <a:pt x="196" y="1475"/>
                    </a:lnTo>
                    <a:lnTo>
                      <a:pt x="196" y="1413"/>
                    </a:lnTo>
                    <a:lnTo>
                      <a:pt x="196" y="1355"/>
                    </a:lnTo>
                    <a:lnTo>
                      <a:pt x="196" y="1298"/>
                    </a:lnTo>
                    <a:lnTo>
                      <a:pt x="196" y="1246"/>
                    </a:lnTo>
                    <a:lnTo>
                      <a:pt x="196" y="1199"/>
                    </a:lnTo>
                    <a:lnTo>
                      <a:pt x="196" y="1161"/>
                    </a:lnTo>
                    <a:lnTo>
                      <a:pt x="196" y="1131"/>
                    </a:lnTo>
                    <a:lnTo>
                      <a:pt x="196" y="1112"/>
                    </a:lnTo>
                    <a:lnTo>
                      <a:pt x="196" y="1104"/>
                    </a:lnTo>
                    <a:lnTo>
                      <a:pt x="156" y="1101"/>
                    </a:lnTo>
                    <a:lnTo>
                      <a:pt x="122" y="1087"/>
                    </a:lnTo>
                    <a:lnTo>
                      <a:pt x="90" y="1065"/>
                    </a:lnTo>
                    <a:lnTo>
                      <a:pt x="64" y="1038"/>
                    </a:lnTo>
                    <a:lnTo>
                      <a:pt x="41" y="1004"/>
                    </a:lnTo>
                    <a:lnTo>
                      <a:pt x="25" y="969"/>
                    </a:lnTo>
                    <a:lnTo>
                      <a:pt x="11" y="927"/>
                    </a:lnTo>
                    <a:lnTo>
                      <a:pt x="2" y="884"/>
                    </a:lnTo>
                    <a:lnTo>
                      <a:pt x="0" y="841"/>
                    </a:lnTo>
                    <a:lnTo>
                      <a:pt x="0" y="317"/>
                    </a:lnTo>
                    <a:lnTo>
                      <a:pt x="6" y="260"/>
                    </a:lnTo>
                    <a:lnTo>
                      <a:pt x="19" y="208"/>
                    </a:lnTo>
                    <a:lnTo>
                      <a:pt x="41" y="159"/>
                    </a:lnTo>
                    <a:lnTo>
                      <a:pt x="73" y="115"/>
                    </a:lnTo>
                    <a:lnTo>
                      <a:pt x="109" y="76"/>
                    </a:lnTo>
                    <a:lnTo>
                      <a:pt x="153" y="44"/>
                    </a:lnTo>
                    <a:lnTo>
                      <a:pt x="202" y="21"/>
                    </a:lnTo>
                    <a:lnTo>
                      <a:pt x="254" y="6"/>
                    </a:lnTo>
                    <a:lnTo>
                      <a:pt x="309" y="0"/>
                    </a:lnTo>
                    <a:lnTo>
                      <a:pt x="363" y="6"/>
                    </a:lnTo>
                    <a:lnTo>
                      <a:pt x="416" y="21"/>
                    </a:lnTo>
                    <a:lnTo>
                      <a:pt x="463" y="44"/>
                    </a:lnTo>
                    <a:lnTo>
                      <a:pt x="505" y="76"/>
                    </a:lnTo>
                    <a:lnTo>
                      <a:pt x="540" y="115"/>
                    </a:lnTo>
                    <a:lnTo>
                      <a:pt x="571" y="159"/>
                    </a:lnTo>
                    <a:lnTo>
                      <a:pt x="591" y="208"/>
                    </a:lnTo>
                    <a:lnTo>
                      <a:pt x="605" y="260"/>
                    </a:lnTo>
                    <a:lnTo>
                      <a:pt x="610" y="317"/>
                    </a:lnTo>
                    <a:lnTo>
                      <a:pt x="610" y="18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698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7" name="Freeform 996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998" name="Freeform 997"/>
              <p:cNvSpPr>
                <a:spLocks/>
              </p:cNvSpPr>
              <p:nvPr/>
            </p:nvSpPr>
            <p:spPr bwMode="auto">
              <a:xfrm>
                <a:off x="12657" y="6148"/>
                <a:ext cx="221" cy="214"/>
              </a:xfrm>
              <a:custGeom>
                <a:avLst/>
                <a:gdLst>
                  <a:gd name="T0" fmla="*/ 573 w 573"/>
                  <a:gd name="T1" fmla="*/ 286 h 573"/>
                  <a:gd name="T2" fmla="*/ 567 w 573"/>
                  <a:gd name="T3" fmla="*/ 345 h 573"/>
                  <a:gd name="T4" fmla="*/ 550 w 573"/>
                  <a:gd name="T5" fmla="*/ 397 h 573"/>
                  <a:gd name="T6" fmla="*/ 524 w 573"/>
                  <a:gd name="T7" fmla="*/ 446 h 573"/>
                  <a:gd name="T8" fmla="*/ 488 w 573"/>
                  <a:gd name="T9" fmla="*/ 488 h 573"/>
                  <a:gd name="T10" fmla="*/ 446 w 573"/>
                  <a:gd name="T11" fmla="*/ 524 h 573"/>
                  <a:gd name="T12" fmla="*/ 397 w 573"/>
                  <a:gd name="T13" fmla="*/ 550 h 573"/>
                  <a:gd name="T14" fmla="*/ 345 w 573"/>
                  <a:gd name="T15" fmla="*/ 567 h 573"/>
                  <a:gd name="T16" fmla="*/ 286 w 573"/>
                  <a:gd name="T17" fmla="*/ 573 h 573"/>
                  <a:gd name="T18" fmla="*/ 228 w 573"/>
                  <a:gd name="T19" fmla="*/ 567 h 573"/>
                  <a:gd name="T20" fmla="*/ 175 w 573"/>
                  <a:gd name="T21" fmla="*/ 550 h 573"/>
                  <a:gd name="T22" fmla="*/ 126 w 573"/>
                  <a:gd name="T23" fmla="*/ 524 h 573"/>
                  <a:gd name="T24" fmla="*/ 85 w 573"/>
                  <a:gd name="T25" fmla="*/ 488 h 573"/>
                  <a:gd name="T26" fmla="*/ 49 w 573"/>
                  <a:gd name="T27" fmla="*/ 446 h 573"/>
                  <a:gd name="T28" fmla="*/ 23 w 573"/>
                  <a:gd name="T29" fmla="*/ 397 h 573"/>
                  <a:gd name="T30" fmla="*/ 6 w 573"/>
                  <a:gd name="T31" fmla="*/ 345 h 573"/>
                  <a:gd name="T32" fmla="*/ 0 w 573"/>
                  <a:gd name="T33" fmla="*/ 286 h 573"/>
                  <a:gd name="T34" fmla="*/ 6 w 573"/>
                  <a:gd name="T35" fmla="*/ 228 h 573"/>
                  <a:gd name="T36" fmla="*/ 23 w 573"/>
                  <a:gd name="T37" fmla="*/ 175 h 573"/>
                  <a:gd name="T38" fmla="*/ 49 w 573"/>
                  <a:gd name="T39" fmla="*/ 126 h 573"/>
                  <a:gd name="T40" fmla="*/ 85 w 573"/>
                  <a:gd name="T41" fmla="*/ 85 h 573"/>
                  <a:gd name="T42" fmla="*/ 126 w 573"/>
                  <a:gd name="T43" fmla="*/ 49 h 573"/>
                  <a:gd name="T44" fmla="*/ 175 w 573"/>
                  <a:gd name="T45" fmla="*/ 22 h 573"/>
                  <a:gd name="T46" fmla="*/ 228 w 573"/>
                  <a:gd name="T47" fmla="*/ 6 h 573"/>
                  <a:gd name="T48" fmla="*/ 286 w 573"/>
                  <a:gd name="T49" fmla="*/ 0 h 573"/>
                  <a:gd name="T50" fmla="*/ 345 w 573"/>
                  <a:gd name="T51" fmla="*/ 6 h 573"/>
                  <a:gd name="T52" fmla="*/ 397 w 573"/>
                  <a:gd name="T53" fmla="*/ 22 h 573"/>
                  <a:gd name="T54" fmla="*/ 446 w 573"/>
                  <a:gd name="T55" fmla="*/ 49 h 573"/>
                  <a:gd name="T56" fmla="*/ 488 w 573"/>
                  <a:gd name="T57" fmla="*/ 85 h 573"/>
                  <a:gd name="T58" fmla="*/ 524 w 573"/>
                  <a:gd name="T59" fmla="*/ 126 h 573"/>
                  <a:gd name="T60" fmla="*/ 550 w 573"/>
                  <a:gd name="T61" fmla="*/ 175 h 573"/>
                  <a:gd name="T62" fmla="*/ 567 w 573"/>
                  <a:gd name="T63" fmla="*/ 228 h 573"/>
                  <a:gd name="T64" fmla="*/ 573 w 573"/>
                  <a:gd name="T65" fmla="*/ 286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73" h="573">
                    <a:moveTo>
                      <a:pt x="573" y="286"/>
                    </a:moveTo>
                    <a:lnTo>
                      <a:pt x="567" y="345"/>
                    </a:lnTo>
                    <a:lnTo>
                      <a:pt x="550" y="397"/>
                    </a:lnTo>
                    <a:lnTo>
                      <a:pt x="524" y="446"/>
                    </a:lnTo>
                    <a:lnTo>
                      <a:pt x="488" y="488"/>
                    </a:lnTo>
                    <a:lnTo>
                      <a:pt x="446" y="524"/>
                    </a:lnTo>
                    <a:lnTo>
                      <a:pt x="397" y="550"/>
                    </a:lnTo>
                    <a:lnTo>
                      <a:pt x="345" y="567"/>
                    </a:lnTo>
                    <a:lnTo>
                      <a:pt x="286" y="573"/>
                    </a:lnTo>
                    <a:lnTo>
                      <a:pt x="228" y="567"/>
                    </a:lnTo>
                    <a:lnTo>
                      <a:pt x="175" y="550"/>
                    </a:lnTo>
                    <a:lnTo>
                      <a:pt x="126" y="524"/>
                    </a:lnTo>
                    <a:lnTo>
                      <a:pt x="85" y="488"/>
                    </a:lnTo>
                    <a:lnTo>
                      <a:pt x="49" y="446"/>
                    </a:lnTo>
                    <a:lnTo>
                      <a:pt x="23" y="397"/>
                    </a:lnTo>
                    <a:lnTo>
                      <a:pt x="6" y="345"/>
                    </a:lnTo>
                    <a:lnTo>
                      <a:pt x="0" y="286"/>
                    </a:lnTo>
                    <a:lnTo>
                      <a:pt x="6" y="228"/>
                    </a:lnTo>
                    <a:lnTo>
                      <a:pt x="23" y="175"/>
                    </a:lnTo>
                    <a:lnTo>
                      <a:pt x="49" y="126"/>
                    </a:lnTo>
                    <a:lnTo>
                      <a:pt x="85" y="85"/>
                    </a:lnTo>
                    <a:lnTo>
                      <a:pt x="126" y="49"/>
                    </a:lnTo>
                    <a:lnTo>
                      <a:pt x="175" y="22"/>
                    </a:lnTo>
                    <a:lnTo>
                      <a:pt x="228" y="6"/>
                    </a:lnTo>
                    <a:lnTo>
                      <a:pt x="286" y="0"/>
                    </a:lnTo>
                    <a:lnTo>
                      <a:pt x="345" y="6"/>
                    </a:lnTo>
                    <a:lnTo>
                      <a:pt x="397" y="22"/>
                    </a:lnTo>
                    <a:lnTo>
                      <a:pt x="446" y="49"/>
                    </a:lnTo>
                    <a:lnTo>
                      <a:pt x="488" y="85"/>
                    </a:lnTo>
                    <a:lnTo>
                      <a:pt x="524" y="126"/>
                    </a:lnTo>
                    <a:lnTo>
                      <a:pt x="550" y="175"/>
                    </a:lnTo>
                    <a:lnTo>
                      <a:pt x="567" y="228"/>
                    </a:lnTo>
                    <a:lnTo>
                      <a:pt x="573" y="286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972" name="Text Box 32"/>
            <p:cNvSpPr txBox="1">
              <a:spLocks noChangeArrowheads="1"/>
            </p:cNvSpPr>
            <p:nvPr/>
          </p:nvSpPr>
          <p:spPr bwMode="auto">
            <a:xfrm>
              <a:off x="8046177" y="3919747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PUBLIC MEETING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1063" name="Group 1062"/>
          <p:cNvGrpSpPr/>
          <p:nvPr/>
        </p:nvGrpSpPr>
        <p:grpSpPr>
          <a:xfrm>
            <a:off x="423596" y="5931558"/>
            <a:ext cx="2082089" cy="1405551"/>
            <a:chOff x="459161" y="5507537"/>
            <a:chExt cx="2103120" cy="1377991"/>
          </a:xfrm>
        </p:grpSpPr>
        <p:sp>
          <p:nvSpPr>
            <p:cNvPr id="1000" name="AutoShape 4"/>
            <p:cNvSpPr>
              <a:spLocks noChangeArrowheads="1"/>
            </p:cNvSpPr>
            <p:nvPr/>
          </p:nvSpPr>
          <p:spPr bwMode="auto">
            <a:xfrm rot="5400000">
              <a:off x="824921" y="5148168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1001" name="Rectangle 1000"/>
            <p:cNvSpPr>
              <a:spLocks noChangeArrowheads="1"/>
            </p:cNvSpPr>
            <p:nvPr/>
          </p:nvSpPr>
          <p:spPr bwMode="auto">
            <a:xfrm>
              <a:off x="459161" y="5507537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12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02" name="Text Box 32"/>
            <p:cNvSpPr txBox="1">
              <a:spLocks noChangeArrowheads="1"/>
            </p:cNvSpPr>
            <p:nvPr/>
          </p:nvSpPr>
          <p:spPr bwMode="auto">
            <a:xfrm>
              <a:off x="760536" y="5591833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 DAYS TO FILE OBJECTION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pic>
          <p:nvPicPr>
            <p:cNvPr id="1003" name="Picture 6" descr="https://upload.wikimedia.org/wikipedia/commons/thumb/c/ca/Calendar_icon_2.svg/2000px-Calendar_icon_2.svg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251" y="5929826"/>
              <a:ext cx="914400" cy="94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4" name="Text Box 32"/>
            <p:cNvSpPr txBox="1">
              <a:spLocks noChangeArrowheads="1"/>
            </p:cNvSpPr>
            <p:nvPr/>
          </p:nvSpPr>
          <p:spPr bwMode="auto">
            <a:xfrm>
              <a:off x="1050281" y="6271597"/>
              <a:ext cx="860104" cy="48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90</a:t>
              </a:r>
              <a:endParaRPr lang="en-US" sz="280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pSp>
        <p:nvGrpSpPr>
          <p:cNvPr id="1062" name="Group 1061"/>
          <p:cNvGrpSpPr/>
          <p:nvPr/>
        </p:nvGrpSpPr>
        <p:grpSpPr>
          <a:xfrm>
            <a:off x="5194901" y="5931558"/>
            <a:ext cx="2082089" cy="1405551"/>
            <a:chOff x="2878461" y="5572364"/>
            <a:chExt cx="2103120" cy="1377991"/>
          </a:xfrm>
        </p:grpSpPr>
        <p:sp>
          <p:nvSpPr>
            <p:cNvPr id="1009" name="AutoShape 4"/>
            <p:cNvSpPr>
              <a:spLocks noChangeArrowheads="1"/>
            </p:cNvSpPr>
            <p:nvPr/>
          </p:nvSpPr>
          <p:spPr bwMode="auto">
            <a:xfrm rot="5400000">
              <a:off x="3244221" y="5212995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sp>
          <p:nvSpPr>
            <p:cNvPr id="1010" name="Rectangle 1009"/>
            <p:cNvSpPr>
              <a:spLocks noChangeArrowheads="1"/>
            </p:cNvSpPr>
            <p:nvPr/>
          </p:nvSpPr>
          <p:spPr bwMode="auto">
            <a:xfrm>
              <a:off x="2878461" y="5572364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14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pic>
          <p:nvPicPr>
            <p:cNvPr id="1007" name="Picture 1006" descr="icon_-47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8" t="22585" r="14648" b="22585"/>
            <a:stretch>
              <a:fillRect/>
            </a:stretch>
          </p:blipFill>
          <p:spPr bwMode="auto">
            <a:xfrm>
              <a:off x="3324413" y="5918404"/>
              <a:ext cx="1211216" cy="976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08" name="Text Box 32"/>
            <p:cNvSpPr txBox="1">
              <a:spLocks noChangeArrowheads="1"/>
            </p:cNvSpPr>
            <p:nvPr/>
          </p:nvSpPr>
          <p:spPr bwMode="auto">
            <a:xfrm>
              <a:off x="3148854" y="5656662"/>
              <a:ext cx="162083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FINAL SUMMONS 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</p:grpSp>
      <p:grpSp>
        <p:nvGrpSpPr>
          <p:cNvPr id="1061" name="Group 1060"/>
          <p:cNvGrpSpPr/>
          <p:nvPr/>
        </p:nvGrpSpPr>
        <p:grpSpPr>
          <a:xfrm>
            <a:off x="7580554" y="5931558"/>
            <a:ext cx="2085389" cy="1405551"/>
            <a:chOff x="5321905" y="5521908"/>
            <a:chExt cx="2106454" cy="1377991"/>
          </a:xfrm>
        </p:grpSpPr>
        <p:sp>
          <p:nvSpPr>
            <p:cNvPr id="1012" name="AutoShape 4"/>
            <p:cNvSpPr>
              <a:spLocks noChangeArrowheads="1"/>
            </p:cNvSpPr>
            <p:nvPr/>
          </p:nvSpPr>
          <p:spPr bwMode="auto">
            <a:xfrm rot="5400000">
              <a:off x="5687665" y="5162539"/>
              <a:ext cx="1371600" cy="2103120"/>
            </a:xfrm>
            <a:prstGeom prst="round2DiagRect">
              <a:avLst/>
            </a:prstGeom>
            <a:solidFill>
              <a:srgbClr val="FFCC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sz="2800"/>
            </a:p>
          </p:txBody>
        </p:sp>
        <p:grpSp>
          <p:nvGrpSpPr>
            <p:cNvPr id="1013" name="Group 1012"/>
            <p:cNvGrpSpPr>
              <a:grpSpLocks noChangeAspect="1"/>
            </p:cNvGrpSpPr>
            <p:nvPr/>
          </p:nvGrpSpPr>
          <p:grpSpPr>
            <a:xfrm>
              <a:off x="5494413" y="6058454"/>
              <a:ext cx="794857" cy="759291"/>
              <a:chOff x="3285610" y="5361129"/>
              <a:chExt cx="831862" cy="794640"/>
            </a:xfrm>
          </p:grpSpPr>
          <p:sp>
            <p:nvSpPr>
              <p:cNvPr id="1043" name="Freeform 1042"/>
              <p:cNvSpPr>
                <a:spLocks noEditPoints="1"/>
              </p:cNvSpPr>
              <p:nvPr/>
            </p:nvSpPr>
            <p:spPr bwMode="auto">
              <a:xfrm>
                <a:off x="3285610" y="5361129"/>
                <a:ext cx="831862" cy="794640"/>
              </a:xfrm>
              <a:custGeom>
                <a:avLst/>
                <a:gdLst>
                  <a:gd name="T0" fmla="*/ 4474 w 4496"/>
                  <a:gd name="T1" fmla="*/ 4025 h 4498"/>
                  <a:gd name="T2" fmla="*/ 4383 w 4496"/>
                  <a:gd name="T3" fmla="*/ 4167 h 4498"/>
                  <a:gd name="T4" fmla="*/ 4340 w 4496"/>
                  <a:gd name="T5" fmla="*/ 4231 h 4498"/>
                  <a:gd name="T6" fmla="*/ 4246 w 4496"/>
                  <a:gd name="T7" fmla="*/ 4366 h 4498"/>
                  <a:gd name="T8" fmla="*/ 4178 w 4496"/>
                  <a:gd name="T9" fmla="*/ 4412 h 4498"/>
                  <a:gd name="T10" fmla="*/ 3943 w 4496"/>
                  <a:gd name="T11" fmla="*/ 4493 h 4498"/>
                  <a:gd name="T12" fmla="*/ 642 w 4496"/>
                  <a:gd name="T13" fmla="*/ 4468 h 4498"/>
                  <a:gd name="T14" fmla="*/ 559 w 4496"/>
                  <a:gd name="T15" fmla="*/ 4462 h 4498"/>
                  <a:gd name="T16" fmla="*/ 389 w 4496"/>
                  <a:gd name="T17" fmla="*/ 4447 h 4498"/>
                  <a:gd name="T18" fmla="*/ 316 w 4496"/>
                  <a:gd name="T19" fmla="*/ 4410 h 4498"/>
                  <a:gd name="T20" fmla="*/ 133 w 4496"/>
                  <a:gd name="T21" fmla="*/ 4250 h 4498"/>
                  <a:gd name="T22" fmla="*/ 77 w 4496"/>
                  <a:gd name="T23" fmla="*/ 4093 h 4498"/>
                  <a:gd name="T24" fmla="*/ 50 w 4496"/>
                  <a:gd name="T25" fmla="*/ 4020 h 4498"/>
                  <a:gd name="T26" fmla="*/ 0 w 4496"/>
                  <a:gd name="T27" fmla="*/ 3856 h 4498"/>
                  <a:gd name="T28" fmla="*/ 0 w 4496"/>
                  <a:gd name="T29" fmla="*/ 640 h 4498"/>
                  <a:gd name="T30" fmla="*/ 48 w 4496"/>
                  <a:gd name="T31" fmla="*/ 392 h 4498"/>
                  <a:gd name="T32" fmla="*/ 158 w 4496"/>
                  <a:gd name="T33" fmla="*/ 267 h 4498"/>
                  <a:gd name="T34" fmla="*/ 207 w 4496"/>
                  <a:gd name="T35" fmla="*/ 209 h 4498"/>
                  <a:gd name="T36" fmla="*/ 318 w 4496"/>
                  <a:gd name="T37" fmla="*/ 86 h 4498"/>
                  <a:gd name="T38" fmla="*/ 391 w 4496"/>
                  <a:gd name="T39" fmla="*/ 49 h 4498"/>
                  <a:gd name="T40" fmla="*/ 640 w 4496"/>
                  <a:gd name="T41" fmla="*/ 0 h 4498"/>
                  <a:gd name="T42" fmla="*/ 3939 w 4496"/>
                  <a:gd name="T43" fmla="*/ 36 h 4498"/>
                  <a:gd name="T44" fmla="*/ 4016 w 4496"/>
                  <a:gd name="T45" fmla="*/ 51 h 4498"/>
                  <a:gd name="T46" fmla="*/ 4180 w 4496"/>
                  <a:gd name="T47" fmla="*/ 88 h 4498"/>
                  <a:gd name="T48" fmla="*/ 4248 w 4496"/>
                  <a:gd name="T49" fmla="*/ 134 h 4498"/>
                  <a:gd name="T50" fmla="*/ 4408 w 4496"/>
                  <a:gd name="T51" fmla="*/ 316 h 4498"/>
                  <a:gd name="T52" fmla="*/ 4446 w 4496"/>
                  <a:gd name="T53" fmla="*/ 480 h 4498"/>
                  <a:gd name="T54" fmla="*/ 4461 w 4496"/>
                  <a:gd name="T55" fmla="*/ 557 h 4498"/>
                  <a:gd name="T56" fmla="*/ 4496 w 4496"/>
                  <a:gd name="T57" fmla="*/ 3858 h 4498"/>
                  <a:gd name="T58" fmla="*/ 4491 w 4496"/>
                  <a:gd name="T59" fmla="*/ 3944 h 4498"/>
                  <a:gd name="T60" fmla="*/ 4448 w 4496"/>
                  <a:gd name="T61" fmla="*/ 4106 h 4498"/>
                  <a:gd name="T62" fmla="*/ 4351 w 4496"/>
                  <a:gd name="T63" fmla="*/ 4240 h 4498"/>
                  <a:gd name="T64" fmla="*/ 4246 w 4496"/>
                  <a:gd name="T65" fmla="*/ 4366 h 4498"/>
                  <a:gd name="T66" fmla="*/ 4105 w 4496"/>
                  <a:gd name="T67" fmla="*/ 4449 h 4498"/>
                  <a:gd name="T68" fmla="*/ 4026 w 4496"/>
                  <a:gd name="T69" fmla="*/ 4476 h 4498"/>
                  <a:gd name="T70" fmla="*/ 3856 w 4496"/>
                  <a:gd name="T71" fmla="*/ 4498 h 4498"/>
                  <a:gd name="T72" fmla="*/ 555 w 4496"/>
                  <a:gd name="T73" fmla="*/ 4478 h 4498"/>
                  <a:gd name="T74" fmla="*/ 389 w 4496"/>
                  <a:gd name="T75" fmla="*/ 4447 h 4498"/>
                  <a:gd name="T76" fmla="*/ 248 w 4496"/>
                  <a:gd name="T77" fmla="*/ 4364 h 4498"/>
                  <a:gd name="T78" fmla="*/ 188 w 4496"/>
                  <a:gd name="T79" fmla="*/ 4310 h 4498"/>
                  <a:gd name="T80" fmla="*/ 88 w 4496"/>
                  <a:gd name="T81" fmla="*/ 4182 h 4498"/>
                  <a:gd name="T82" fmla="*/ 37 w 4496"/>
                  <a:gd name="T83" fmla="*/ 4024 h 4498"/>
                  <a:gd name="T84" fmla="*/ 0 w 4496"/>
                  <a:gd name="T85" fmla="*/ 3856 h 4498"/>
                  <a:gd name="T86" fmla="*/ 5 w 4496"/>
                  <a:gd name="T87" fmla="*/ 554 h 4498"/>
                  <a:gd name="T88" fmla="*/ 22 w 4496"/>
                  <a:gd name="T89" fmla="*/ 471 h 4498"/>
                  <a:gd name="T90" fmla="*/ 86 w 4496"/>
                  <a:gd name="T91" fmla="*/ 318 h 4498"/>
                  <a:gd name="T92" fmla="*/ 197 w 4496"/>
                  <a:gd name="T93" fmla="*/ 198 h 4498"/>
                  <a:gd name="T94" fmla="*/ 318 w 4496"/>
                  <a:gd name="T95" fmla="*/ 86 h 4498"/>
                  <a:gd name="T96" fmla="*/ 470 w 4496"/>
                  <a:gd name="T97" fmla="*/ 22 h 4498"/>
                  <a:gd name="T98" fmla="*/ 553 w 4496"/>
                  <a:gd name="T99" fmla="*/ 5 h 4498"/>
                  <a:gd name="T100" fmla="*/ 3854 w 4496"/>
                  <a:gd name="T101" fmla="*/ 0 h 4498"/>
                  <a:gd name="T102" fmla="*/ 4022 w 4496"/>
                  <a:gd name="T103" fmla="*/ 37 h 4498"/>
                  <a:gd name="T104" fmla="*/ 4180 w 4496"/>
                  <a:gd name="T105" fmla="*/ 88 h 4498"/>
                  <a:gd name="T106" fmla="*/ 4308 w 4496"/>
                  <a:gd name="T107" fmla="*/ 188 h 4498"/>
                  <a:gd name="T108" fmla="*/ 4363 w 4496"/>
                  <a:gd name="T109" fmla="*/ 248 h 4498"/>
                  <a:gd name="T110" fmla="*/ 4446 w 4496"/>
                  <a:gd name="T111" fmla="*/ 392 h 4498"/>
                  <a:gd name="T112" fmla="*/ 4476 w 4496"/>
                  <a:gd name="T113" fmla="*/ 557 h 4498"/>
                  <a:gd name="T114" fmla="*/ 4496 w 4496"/>
                  <a:gd name="T115" fmla="*/ 3858 h 4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496" h="4498">
                    <a:moveTo>
                      <a:pt x="4496" y="3858"/>
                    </a:moveTo>
                    <a:lnTo>
                      <a:pt x="4466" y="3856"/>
                    </a:lnTo>
                    <a:lnTo>
                      <a:pt x="4461" y="3941"/>
                    </a:lnTo>
                    <a:lnTo>
                      <a:pt x="4491" y="3943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61" y="3939"/>
                    </a:lnTo>
                    <a:lnTo>
                      <a:pt x="4446" y="4020"/>
                    </a:lnTo>
                    <a:lnTo>
                      <a:pt x="4474" y="4025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46" y="4018"/>
                    </a:lnTo>
                    <a:lnTo>
                      <a:pt x="4419" y="4095"/>
                    </a:lnTo>
                    <a:lnTo>
                      <a:pt x="4448" y="4106"/>
                    </a:lnTo>
                    <a:lnTo>
                      <a:pt x="4474" y="4027"/>
                    </a:lnTo>
                    <a:close/>
                    <a:moveTo>
                      <a:pt x="4446" y="4108"/>
                    </a:moveTo>
                    <a:lnTo>
                      <a:pt x="4419" y="4093"/>
                    </a:lnTo>
                    <a:lnTo>
                      <a:pt x="4383" y="4167"/>
                    </a:lnTo>
                    <a:lnTo>
                      <a:pt x="4410" y="4180"/>
                    </a:lnTo>
                    <a:lnTo>
                      <a:pt x="4446" y="4108"/>
                    </a:lnTo>
                    <a:close/>
                    <a:moveTo>
                      <a:pt x="4408" y="4182"/>
                    </a:moveTo>
                    <a:lnTo>
                      <a:pt x="4383" y="4165"/>
                    </a:lnTo>
                    <a:lnTo>
                      <a:pt x="4338" y="4231"/>
                    </a:lnTo>
                    <a:lnTo>
                      <a:pt x="4365" y="4248"/>
                    </a:lnTo>
                    <a:lnTo>
                      <a:pt x="4408" y="4182"/>
                    </a:lnTo>
                    <a:close/>
                    <a:moveTo>
                      <a:pt x="4363" y="4250"/>
                    </a:moveTo>
                    <a:lnTo>
                      <a:pt x="4340" y="4231"/>
                    </a:lnTo>
                    <a:lnTo>
                      <a:pt x="4287" y="4289"/>
                    </a:lnTo>
                    <a:lnTo>
                      <a:pt x="4310" y="4310"/>
                    </a:lnTo>
                    <a:lnTo>
                      <a:pt x="4363" y="4250"/>
                    </a:lnTo>
                    <a:close/>
                    <a:moveTo>
                      <a:pt x="4308" y="4312"/>
                    </a:moveTo>
                    <a:lnTo>
                      <a:pt x="4287" y="4289"/>
                    </a:lnTo>
                    <a:lnTo>
                      <a:pt x="4227" y="4342"/>
                    </a:lnTo>
                    <a:lnTo>
                      <a:pt x="4248" y="4364"/>
                    </a:lnTo>
                    <a:lnTo>
                      <a:pt x="4308" y="4312"/>
                    </a:lnTo>
                    <a:close/>
                    <a:moveTo>
                      <a:pt x="4246" y="4366"/>
                    </a:moveTo>
                    <a:lnTo>
                      <a:pt x="4229" y="4340"/>
                    </a:lnTo>
                    <a:lnTo>
                      <a:pt x="4163" y="4385"/>
                    </a:lnTo>
                    <a:lnTo>
                      <a:pt x="4180" y="4410"/>
                    </a:lnTo>
                    <a:lnTo>
                      <a:pt x="4246" y="4366"/>
                    </a:lnTo>
                    <a:close/>
                    <a:moveTo>
                      <a:pt x="4178" y="4412"/>
                    </a:moveTo>
                    <a:lnTo>
                      <a:pt x="4165" y="4385"/>
                    </a:lnTo>
                    <a:lnTo>
                      <a:pt x="4092" y="4421"/>
                    </a:lnTo>
                    <a:lnTo>
                      <a:pt x="4105" y="4447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093" y="4421"/>
                    </a:lnTo>
                    <a:lnTo>
                      <a:pt x="4016" y="4447"/>
                    </a:lnTo>
                    <a:lnTo>
                      <a:pt x="4026" y="4476"/>
                    </a:lnTo>
                    <a:lnTo>
                      <a:pt x="4105" y="4449"/>
                    </a:lnTo>
                    <a:close/>
                    <a:moveTo>
                      <a:pt x="4024" y="4476"/>
                    </a:moveTo>
                    <a:lnTo>
                      <a:pt x="4018" y="4447"/>
                    </a:lnTo>
                    <a:lnTo>
                      <a:pt x="3937" y="4462"/>
                    </a:lnTo>
                    <a:lnTo>
                      <a:pt x="3943" y="4493"/>
                    </a:lnTo>
                    <a:lnTo>
                      <a:pt x="4024" y="4476"/>
                    </a:lnTo>
                    <a:close/>
                    <a:moveTo>
                      <a:pt x="3941" y="4493"/>
                    </a:moveTo>
                    <a:lnTo>
                      <a:pt x="3939" y="4462"/>
                    </a:lnTo>
                    <a:lnTo>
                      <a:pt x="3854" y="4468"/>
                    </a:lnTo>
                    <a:lnTo>
                      <a:pt x="3856" y="4498"/>
                    </a:lnTo>
                    <a:lnTo>
                      <a:pt x="3941" y="4493"/>
                    </a:lnTo>
                    <a:close/>
                    <a:moveTo>
                      <a:pt x="3854" y="4498"/>
                    </a:moveTo>
                    <a:lnTo>
                      <a:pt x="3854" y="4468"/>
                    </a:lnTo>
                    <a:lnTo>
                      <a:pt x="642" y="4468"/>
                    </a:lnTo>
                    <a:lnTo>
                      <a:pt x="642" y="4498"/>
                    </a:lnTo>
                    <a:lnTo>
                      <a:pt x="3854" y="4498"/>
                    </a:lnTo>
                    <a:close/>
                    <a:moveTo>
                      <a:pt x="640" y="4498"/>
                    </a:moveTo>
                    <a:lnTo>
                      <a:pt x="642" y="4468"/>
                    </a:lnTo>
                    <a:lnTo>
                      <a:pt x="557" y="4462"/>
                    </a:lnTo>
                    <a:lnTo>
                      <a:pt x="555" y="4493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9" y="4462"/>
                    </a:lnTo>
                    <a:lnTo>
                      <a:pt x="478" y="4447"/>
                    </a:lnTo>
                    <a:lnTo>
                      <a:pt x="472" y="4476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80" y="4447"/>
                    </a:lnTo>
                    <a:lnTo>
                      <a:pt x="403" y="4421"/>
                    </a:lnTo>
                    <a:lnTo>
                      <a:pt x="391" y="4449"/>
                    </a:lnTo>
                    <a:lnTo>
                      <a:pt x="470" y="4476"/>
                    </a:lnTo>
                    <a:close/>
                    <a:moveTo>
                      <a:pt x="389" y="4447"/>
                    </a:moveTo>
                    <a:lnTo>
                      <a:pt x="404" y="4421"/>
                    </a:lnTo>
                    <a:lnTo>
                      <a:pt x="331" y="4385"/>
                    </a:lnTo>
                    <a:lnTo>
                      <a:pt x="318" y="4412"/>
                    </a:lnTo>
                    <a:lnTo>
                      <a:pt x="389" y="4447"/>
                    </a:lnTo>
                    <a:close/>
                    <a:moveTo>
                      <a:pt x="316" y="4410"/>
                    </a:moveTo>
                    <a:lnTo>
                      <a:pt x="333" y="4385"/>
                    </a:lnTo>
                    <a:lnTo>
                      <a:pt x="267" y="4340"/>
                    </a:lnTo>
                    <a:lnTo>
                      <a:pt x="250" y="4366"/>
                    </a:lnTo>
                    <a:lnTo>
                      <a:pt x="316" y="4410"/>
                    </a:lnTo>
                    <a:close/>
                    <a:moveTo>
                      <a:pt x="248" y="4364"/>
                    </a:moveTo>
                    <a:lnTo>
                      <a:pt x="267" y="4342"/>
                    </a:lnTo>
                    <a:lnTo>
                      <a:pt x="207" y="4289"/>
                    </a:lnTo>
                    <a:lnTo>
                      <a:pt x="188" y="4312"/>
                    </a:lnTo>
                    <a:lnTo>
                      <a:pt x="248" y="4364"/>
                    </a:lnTo>
                    <a:close/>
                    <a:moveTo>
                      <a:pt x="186" y="4310"/>
                    </a:moveTo>
                    <a:lnTo>
                      <a:pt x="209" y="4289"/>
                    </a:lnTo>
                    <a:lnTo>
                      <a:pt x="156" y="4231"/>
                    </a:lnTo>
                    <a:lnTo>
                      <a:pt x="133" y="4250"/>
                    </a:lnTo>
                    <a:lnTo>
                      <a:pt x="186" y="4310"/>
                    </a:lnTo>
                    <a:close/>
                    <a:moveTo>
                      <a:pt x="131" y="4248"/>
                    </a:moveTo>
                    <a:lnTo>
                      <a:pt x="158" y="4231"/>
                    </a:lnTo>
                    <a:lnTo>
                      <a:pt x="113" y="4165"/>
                    </a:lnTo>
                    <a:lnTo>
                      <a:pt x="88" y="4182"/>
                    </a:lnTo>
                    <a:lnTo>
                      <a:pt x="131" y="4248"/>
                    </a:lnTo>
                    <a:close/>
                    <a:moveTo>
                      <a:pt x="86" y="4180"/>
                    </a:moveTo>
                    <a:lnTo>
                      <a:pt x="113" y="4167"/>
                    </a:lnTo>
                    <a:lnTo>
                      <a:pt x="77" y="4093"/>
                    </a:lnTo>
                    <a:lnTo>
                      <a:pt x="50" y="4108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77" y="4095"/>
                    </a:lnTo>
                    <a:lnTo>
                      <a:pt x="50" y="4018"/>
                    </a:lnTo>
                    <a:lnTo>
                      <a:pt x="22" y="4027"/>
                    </a:lnTo>
                    <a:lnTo>
                      <a:pt x="48" y="4106"/>
                    </a:lnTo>
                    <a:close/>
                    <a:moveTo>
                      <a:pt x="22" y="4025"/>
                    </a:moveTo>
                    <a:lnTo>
                      <a:pt x="50" y="4020"/>
                    </a:lnTo>
                    <a:lnTo>
                      <a:pt x="35" y="3939"/>
                    </a:lnTo>
                    <a:lnTo>
                      <a:pt x="5" y="3944"/>
                    </a:lnTo>
                    <a:lnTo>
                      <a:pt x="22" y="4025"/>
                    </a:lnTo>
                    <a:close/>
                    <a:moveTo>
                      <a:pt x="5" y="3943"/>
                    </a:moveTo>
                    <a:lnTo>
                      <a:pt x="35" y="3941"/>
                    </a:lnTo>
                    <a:lnTo>
                      <a:pt x="30" y="3856"/>
                    </a:lnTo>
                    <a:lnTo>
                      <a:pt x="0" y="3858"/>
                    </a:lnTo>
                    <a:lnTo>
                      <a:pt x="5" y="3943"/>
                    </a:lnTo>
                    <a:close/>
                    <a:moveTo>
                      <a:pt x="0" y="3856"/>
                    </a:moveTo>
                    <a:lnTo>
                      <a:pt x="30" y="3856"/>
                    </a:lnTo>
                    <a:lnTo>
                      <a:pt x="30" y="642"/>
                    </a:lnTo>
                    <a:lnTo>
                      <a:pt x="0" y="642"/>
                    </a:lnTo>
                    <a:lnTo>
                      <a:pt x="0" y="3856"/>
                    </a:lnTo>
                    <a:close/>
                    <a:moveTo>
                      <a:pt x="0" y="640"/>
                    </a:moveTo>
                    <a:lnTo>
                      <a:pt x="30" y="642"/>
                    </a:lnTo>
                    <a:lnTo>
                      <a:pt x="35" y="557"/>
                    </a:lnTo>
                    <a:lnTo>
                      <a:pt x="5" y="555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35" y="559"/>
                    </a:lnTo>
                    <a:lnTo>
                      <a:pt x="50" y="478"/>
                    </a:lnTo>
                    <a:lnTo>
                      <a:pt x="22" y="473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50" y="480"/>
                    </a:lnTo>
                    <a:lnTo>
                      <a:pt x="77" y="403"/>
                    </a:lnTo>
                    <a:lnTo>
                      <a:pt x="48" y="392"/>
                    </a:lnTo>
                    <a:lnTo>
                      <a:pt x="22" y="471"/>
                    </a:lnTo>
                    <a:close/>
                    <a:moveTo>
                      <a:pt x="50" y="392"/>
                    </a:moveTo>
                    <a:lnTo>
                      <a:pt x="77" y="405"/>
                    </a:lnTo>
                    <a:lnTo>
                      <a:pt x="113" y="331"/>
                    </a:lnTo>
                    <a:lnTo>
                      <a:pt x="86" y="318"/>
                    </a:lnTo>
                    <a:lnTo>
                      <a:pt x="50" y="392"/>
                    </a:lnTo>
                    <a:close/>
                    <a:moveTo>
                      <a:pt x="88" y="316"/>
                    </a:moveTo>
                    <a:lnTo>
                      <a:pt x="113" y="333"/>
                    </a:lnTo>
                    <a:lnTo>
                      <a:pt x="158" y="267"/>
                    </a:lnTo>
                    <a:lnTo>
                      <a:pt x="131" y="250"/>
                    </a:lnTo>
                    <a:lnTo>
                      <a:pt x="88" y="316"/>
                    </a:lnTo>
                    <a:close/>
                    <a:moveTo>
                      <a:pt x="133" y="248"/>
                    </a:moveTo>
                    <a:lnTo>
                      <a:pt x="156" y="269"/>
                    </a:lnTo>
                    <a:lnTo>
                      <a:pt x="209" y="209"/>
                    </a:lnTo>
                    <a:lnTo>
                      <a:pt x="186" y="188"/>
                    </a:lnTo>
                    <a:lnTo>
                      <a:pt x="133" y="248"/>
                    </a:lnTo>
                    <a:close/>
                    <a:moveTo>
                      <a:pt x="188" y="186"/>
                    </a:moveTo>
                    <a:lnTo>
                      <a:pt x="207" y="209"/>
                    </a:lnTo>
                    <a:lnTo>
                      <a:pt x="267" y="156"/>
                    </a:lnTo>
                    <a:lnTo>
                      <a:pt x="248" y="134"/>
                    </a:lnTo>
                    <a:lnTo>
                      <a:pt x="188" y="186"/>
                    </a:lnTo>
                    <a:close/>
                    <a:moveTo>
                      <a:pt x="250" y="132"/>
                    </a:moveTo>
                    <a:lnTo>
                      <a:pt x="267" y="158"/>
                    </a:lnTo>
                    <a:lnTo>
                      <a:pt x="333" y="113"/>
                    </a:lnTo>
                    <a:lnTo>
                      <a:pt x="316" y="88"/>
                    </a:lnTo>
                    <a:lnTo>
                      <a:pt x="250" y="132"/>
                    </a:lnTo>
                    <a:close/>
                    <a:moveTo>
                      <a:pt x="318" y="86"/>
                    </a:moveTo>
                    <a:lnTo>
                      <a:pt x="331" y="113"/>
                    </a:lnTo>
                    <a:lnTo>
                      <a:pt x="404" y="77"/>
                    </a:lnTo>
                    <a:lnTo>
                      <a:pt x="389" y="51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403" y="77"/>
                    </a:lnTo>
                    <a:lnTo>
                      <a:pt x="480" y="51"/>
                    </a:lnTo>
                    <a:lnTo>
                      <a:pt x="470" y="22"/>
                    </a:lnTo>
                    <a:lnTo>
                      <a:pt x="391" y="49"/>
                    </a:lnTo>
                    <a:close/>
                    <a:moveTo>
                      <a:pt x="472" y="22"/>
                    </a:moveTo>
                    <a:lnTo>
                      <a:pt x="478" y="51"/>
                    </a:lnTo>
                    <a:lnTo>
                      <a:pt x="559" y="36"/>
                    </a:lnTo>
                    <a:lnTo>
                      <a:pt x="553" y="5"/>
                    </a:lnTo>
                    <a:lnTo>
                      <a:pt x="472" y="22"/>
                    </a:lnTo>
                    <a:close/>
                    <a:moveTo>
                      <a:pt x="555" y="5"/>
                    </a:moveTo>
                    <a:lnTo>
                      <a:pt x="557" y="36"/>
                    </a:lnTo>
                    <a:lnTo>
                      <a:pt x="642" y="30"/>
                    </a:lnTo>
                    <a:lnTo>
                      <a:pt x="640" y="0"/>
                    </a:lnTo>
                    <a:lnTo>
                      <a:pt x="555" y="5"/>
                    </a:lnTo>
                    <a:close/>
                    <a:moveTo>
                      <a:pt x="642" y="0"/>
                    </a:moveTo>
                    <a:lnTo>
                      <a:pt x="642" y="30"/>
                    </a:lnTo>
                    <a:lnTo>
                      <a:pt x="3854" y="30"/>
                    </a:lnTo>
                    <a:lnTo>
                      <a:pt x="3854" y="0"/>
                    </a:lnTo>
                    <a:lnTo>
                      <a:pt x="642" y="0"/>
                    </a:lnTo>
                    <a:close/>
                    <a:moveTo>
                      <a:pt x="3856" y="0"/>
                    </a:moveTo>
                    <a:lnTo>
                      <a:pt x="3854" y="30"/>
                    </a:lnTo>
                    <a:lnTo>
                      <a:pt x="3939" y="36"/>
                    </a:lnTo>
                    <a:lnTo>
                      <a:pt x="3941" y="5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37" y="36"/>
                    </a:lnTo>
                    <a:lnTo>
                      <a:pt x="4018" y="51"/>
                    </a:lnTo>
                    <a:lnTo>
                      <a:pt x="4024" y="22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16" y="51"/>
                    </a:lnTo>
                    <a:lnTo>
                      <a:pt x="4093" y="77"/>
                    </a:lnTo>
                    <a:lnTo>
                      <a:pt x="4105" y="49"/>
                    </a:lnTo>
                    <a:lnTo>
                      <a:pt x="4026" y="22"/>
                    </a:lnTo>
                    <a:close/>
                    <a:moveTo>
                      <a:pt x="4105" y="51"/>
                    </a:moveTo>
                    <a:lnTo>
                      <a:pt x="4092" y="77"/>
                    </a:lnTo>
                    <a:lnTo>
                      <a:pt x="4165" y="113"/>
                    </a:lnTo>
                    <a:lnTo>
                      <a:pt x="4178" y="86"/>
                    </a:lnTo>
                    <a:lnTo>
                      <a:pt x="4105" y="51"/>
                    </a:lnTo>
                    <a:close/>
                    <a:moveTo>
                      <a:pt x="4180" y="88"/>
                    </a:moveTo>
                    <a:lnTo>
                      <a:pt x="4163" y="113"/>
                    </a:lnTo>
                    <a:lnTo>
                      <a:pt x="4229" y="158"/>
                    </a:lnTo>
                    <a:lnTo>
                      <a:pt x="4246" y="132"/>
                    </a:lnTo>
                    <a:lnTo>
                      <a:pt x="4180" y="88"/>
                    </a:lnTo>
                    <a:close/>
                    <a:moveTo>
                      <a:pt x="4248" y="134"/>
                    </a:moveTo>
                    <a:lnTo>
                      <a:pt x="4227" y="156"/>
                    </a:lnTo>
                    <a:lnTo>
                      <a:pt x="4287" y="209"/>
                    </a:lnTo>
                    <a:lnTo>
                      <a:pt x="4308" y="186"/>
                    </a:lnTo>
                    <a:lnTo>
                      <a:pt x="4248" y="134"/>
                    </a:lnTo>
                    <a:close/>
                    <a:moveTo>
                      <a:pt x="4310" y="188"/>
                    </a:moveTo>
                    <a:lnTo>
                      <a:pt x="4287" y="209"/>
                    </a:lnTo>
                    <a:lnTo>
                      <a:pt x="4340" y="269"/>
                    </a:lnTo>
                    <a:lnTo>
                      <a:pt x="4363" y="248"/>
                    </a:lnTo>
                    <a:lnTo>
                      <a:pt x="4310" y="188"/>
                    </a:lnTo>
                    <a:close/>
                    <a:moveTo>
                      <a:pt x="4365" y="250"/>
                    </a:moveTo>
                    <a:lnTo>
                      <a:pt x="4338" y="267"/>
                    </a:lnTo>
                    <a:lnTo>
                      <a:pt x="4383" y="333"/>
                    </a:lnTo>
                    <a:lnTo>
                      <a:pt x="4408" y="316"/>
                    </a:lnTo>
                    <a:lnTo>
                      <a:pt x="4365" y="250"/>
                    </a:lnTo>
                    <a:close/>
                    <a:moveTo>
                      <a:pt x="4410" y="318"/>
                    </a:moveTo>
                    <a:lnTo>
                      <a:pt x="4383" y="331"/>
                    </a:lnTo>
                    <a:lnTo>
                      <a:pt x="4419" y="405"/>
                    </a:lnTo>
                    <a:lnTo>
                      <a:pt x="4446" y="392"/>
                    </a:lnTo>
                    <a:lnTo>
                      <a:pt x="4410" y="318"/>
                    </a:lnTo>
                    <a:close/>
                    <a:moveTo>
                      <a:pt x="4448" y="392"/>
                    </a:moveTo>
                    <a:lnTo>
                      <a:pt x="4419" y="403"/>
                    </a:lnTo>
                    <a:lnTo>
                      <a:pt x="4446" y="480"/>
                    </a:lnTo>
                    <a:lnTo>
                      <a:pt x="4474" y="471"/>
                    </a:lnTo>
                    <a:lnTo>
                      <a:pt x="4448" y="392"/>
                    </a:lnTo>
                    <a:close/>
                    <a:moveTo>
                      <a:pt x="4474" y="473"/>
                    </a:moveTo>
                    <a:lnTo>
                      <a:pt x="4446" y="478"/>
                    </a:lnTo>
                    <a:lnTo>
                      <a:pt x="4461" y="559"/>
                    </a:lnTo>
                    <a:lnTo>
                      <a:pt x="4491" y="554"/>
                    </a:lnTo>
                    <a:lnTo>
                      <a:pt x="4474" y="473"/>
                    </a:lnTo>
                    <a:close/>
                    <a:moveTo>
                      <a:pt x="4491" y="555"/>
                    </a:moveTo>
                    <a:lnTo>
                      <a:pt x="4461" y="557"/>
                    </a:lnTo>
                    <a:lnTo>
                      <a:pt x="4466" y="642"/>
                    </a:lnTo>
                    <a:lnTo>
                      <a:pt x="4496" y="640"/>
                    </a:lnTo>
                    <a:lnTo>
                      <a:pt x="4491" y="555"/>
                    </a:lnTo>
                    <a:close/>
                    <a:moveTo>
                      <a:pt x="4496" y="642"/>
                    </a:moveTo>
                    <a:lnTo>
                      <a:pt x="4466" y="642"/>
                    </a:lnTo>
                    <a:lnTo>
                      <a:pt x="4466" y="3856"/>
                    </a:lnTo>
                    <a:lnTo>
                      <a:pt x="4496" y="3856"/>
                    </a:lnTo>
                    <a:lnTo>
                      <a:pt x="4496" y="642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  <a:moveTo>
                      <a:pt x="4491" y="3944"/>
                    </a:moveTo>
                    <a:lnTo>
                      <a:pt x="4491" y="3944"/>
                    </a:lnTo>
                    <a:lnTo>
                      <a:pt x="4476" y="3941"/>
                    </a:lnTo>
                    <a:lnTo>
                      <a:pt x="4491" y="3943"/>
                    </a:lnTo>
                    <a:lnTo>
                      <a:pt x="4491" y="3944"/>
                    </a:lnTo>
                    <a:close/>
                    <a:moveTo>
                      <a:pt x="4474" y="4027"/>
                    </a:moveTo>
                    <a:lnTo>
                      <a:pt x="4474" y="4027"/>
                    </a:lnTo>
                    <a:lnTo>
                      <a:pt x="4459" y="4024"/>
                    </a:lnTo>
                    <a:lnTo>
                      <a:pt x="4474" y="4025"/>
                    </a:lnTo>
                    <a:lnTo>
                      <a:pt x="4474" y="4027"/>
                    </a:lnTo>
                    <a:close/>
                    <a:moveTo>
                      <a:pt x="4446" y="4106"/>
                    </a:moveTo>
                    <a:lnTo>
                      <a:pt x="4446" y="4108"/>
                    </a:lnTo>
                    <a:lnTo>
                      <a:pt x="4432" y="4101"/>
                    </a:lnTo>
                    <a:lnTo>
                      <a:pt x="4448" y="4106"/>
                    </a:lnTo>
                    <a:lnTo>
                      <a:pt x="4446" y="4106"/>
                    </a:lnTo>
                    <a:close/>
                    <a:moveTo>
                      <a:pt x="4410" y="4180"/>
                    </a:moveTo>
                    <a:lnTo>
                      <a:pt x="4408" y="4182"/>
                    </a:lnTo>
                    <a:lnTo>
                      <a:pt x="4397" y="4172"/>
                    </a:lnTo>
                    <a:lnTo>
                      <a:pt x="4410" y="4180"/>
                    </a:lnTo>
                    <a:lnTo>
                      <a:pt x="4410" y="4180"/>
                    </a:lnTo>
                    <a:close/>
                    <a:moveTo>
                      <a:pt x="4363" y="4250"/>
                    </a:moveTo>
                    <a:lnTo>
                      <a:pt x="4363" y="4250"/>
                    </a:lnTo>
                    <a:lnTo>
                      <a:pt x="4351" y="4240"/>
                    </a:lnTo>
                    <a:lnTo>
                      <a:pt x="4365" y="4248"/>
                    </a:lnTo>
                    <a:lnTo>
                      <a:pt x="4363" y="4250"/>
                    </a:lnTo>
                    <a:close/>
                    <a:moveTo>
                      <a:pt x="4308" y="4310"/>
                    </a:moveTo>
                    <a:lnTo>
                      <a:pt x="4308" y="4312"/>
                    </a:lnTo>
                    <a:lnTo>
                      <a:pt x="4299" y="4300"/>
                    </a:lnTo>
                    <a:lnTo>
                      <a:pt x="4310" y="4310"/>
                    </a:lnTo>
                    <a:lnTo>
                      <a:pt x="4308" y="4310"/>
                    </a:lnTo>
                    <a:close/>
                    <a:moveTo>
                      <a:pt x="4248" y="4364"/>
                    </a:moveTo>
                    <a:lnTo>
                      <a:pt x="4246" y="4366"/>
                    </a:lnTo>
                    <a:lnTo>
                      <a:pt x="4238" y="4353"/>
                    </a:lnTo>
                    <a:lnTo>
                      <a:pt x="4248" y="4364"/>
                    </a:lnTo>
                    <a:lnTo>
                      <a:pt x="4248" y="4364"/>
                    </a:lnTo>
                    <a:close/>
                    <a:moveTo>
                      <a:pt x="4178" y="4412"/>
                    </a:moveTo>
                    <a:lnTo>
                      <a:pt x="4178" y="4412"/>
                    </a:lnTo>
                    <a:lnTo>
                      <a:pt x="4171" y="4398"/>
                    </a:lnTo>
                    <a:lnTo>
                      <a:pt x="4180" y="4410"/>
                    </a:lnTo>
                    <a:lnTo>
                      <a:pt x="4178" y="4412"/>
                    </a:lnTo>
                    <a:close/>
                    <a:moveTo>
                      <a:pt x="4105" y="4449"/>
                    </a:moveTo>
                    <a:lnTo>
                      <a:pt x="4105" y="4449"/>
                    </a:lnTo>
                    <a:lnTo>
                      <a:pt x="4099" y="4434"/>
                    </a:lnTo>
                    <a:lnTo>
                      <a:pt x="4105" y="4447"/>
                    </a:lnTo>
                    <a:lnTo>
                      <a:pt x="4105" y="4449"/>
                    </a:lnTo>
                    <a:close/>
                    <a:moveTo>
                      <a:pt x="4026" y="4476"/>
                    </a:moveTo>
                    <a:lnTo>
                      <a:pt x="4024" y="4476"/>
                    </a:lnTo>
                    <a:lnTo>
                      <a:pt x="4022" y="4461"/>
                    </a:lnTo>
                    <a:lnTo>
                      <a:pt x="4026" y="4476"/>
                    </a:lnTo>
                    <a:lnTo>
                      <a:pt x="4026" y="4476"/>
                    </a:lnTo>
                    <a:close/>
                    <a:moveTo>
                      <a:pt x="3943" y="4493"/>
                    </a:moveTo>
                    <a:lnTo>
                      <a:pt x="3941" y="4493"/>
                    </a:lnTo>
                    <a:lnTo>
                      <a:pt x="3939" y="4478"/>
                    </a:lnTo>
                    <a:lnTo>
                      <a:pt x="3943" y="4493"/>
                    </a:lnTo>
                    <a:lnTo>
                      <a:pt x="3943" y="4493"/>
                    </a:lnTo>
                    <a:close/>
                    <a:moveTo>
                      <a:pt x="3856" y="4498"/>
                    </a:moveTo>
                    <a:lnTo>
                      <a:pt x="3854" y="4498"/>
                    </a:lnTo>
                    <a:lnTo>
                      <a:pt x="3854" y="4483"/>
                    </a:lnTo>
                    <a:lnTo>
                      <a:pt x="3856" y="4498"/>
                    </a:lnTo>
                    <a:lnTo>
                      <a:pt x="3856" y="4498"/>
                    </a:lnTo>
                    <a:close/>
                    <a:moveTo>
                      <a:pt x="640" y="4498"/>
                    </a:moveTo>
                    <a:lnTo>
                      <a:pt x="640" y="4498"/>
                    </a:lnTo>
                    <a:lnTo>
                      <a:pt x="642" y="4483"/>
                    </a:lnTo>
                    <a:lnTo>
                      <a:pt x="642" y="4498"/>
                    </a:lnTo>
                    <a:lnTo>
                      <a:pt x="640" y="4498"/>
                    </a:lnTo>
                    <a:close/>
                    <a:moveTo>
                      <a:pt x="553" y="4493"/>
                    </a:moveTo>
                    <a:lnTo>
                      <a:pt x="553" y="4493"/>
                    </a:lnTo>
                    <a:lnTo>
                      <a:pt x="555" y="4478"/>
                    </a:lnTo>
                    <a:lnTo>
                      <a:pt x="555" y="4493"/>
                    </a:lnTo>
                    <a:lnTo>
                      <a:pt x="553" y="4493"/>
                    </a:lnTo>
                    <a:close/>
                    <a:moveTo>
                      <a:pt x="470" y="4476"/>
                    </a:moveTo>
                    <a:lnTo>
                      <a:pt x="470" y="4476"/>
                    </a:lnTo>
                    <a:lnTo>
                      <a:pt x="474" y="4461"/>
                    </a:lnTo>
                    <a:lnTo>
                      <a:pt x="472" y="4476"/>
                    </a:lnTo>
                    <a:lnTo>
                      <a:pt x="470" y="4476"/>
                    </a:lnTo>
                    <a:close/>
                    <a:moveTo>
                      <a:pt x="391" y="4449"/>
                    </a:moveTo>
                    <a:lnTo>
                      <a:pt x="389" y="4447"/>
                    </a:lnTo>
                    <a:lnTo>
                      <a:pt x="397" y="4434"/>
                    </a:lnTo>
                    <a:lnTo>
                      <a:pt x="391" y="4449"/>
                    </a:lnTo>
                    <a:lnTo>
                      <a:pt x="391" y="4449"/>
                    </a:lnTo>
                    <a:close/>
                    <a:moveTo>
                      <a:pt x="318" y="4412"/>
                    </a:moveTo>
                    <a:lnTo>
                      <a:pt x="316" y="4410"/>
                    </a:lnTo>
                    <a:lnTo>
                      <a:pt x="325" y="4398"/>
                    </a:lnTo>
                    <a:lnTo>
                      <a:pt x="318" y="4412"/>
                    </a:lnTo>
                    <a:lnTo>
                      <a:pt x="318" y="4412"/>
                    </a:lnTo>
                    <a:close/>
                    <a:moveTo>
                      <a:pt x="248" y="4364"/>
                    </a:moveTo>
                    <a:lnTo>
                      <a:pt x="248" y="4364"/>
                    </a:lnTo>
                    <a:lnTo>
                      <a:pt x="258" y="4353"/>
                    </a:lnTo>
                    <a:lnTo>
                      <a:pt x="250" y="4366"/>
                    </a:lnTo>
                    <a:lnTo>
                      <a:pt x="248" y="4364"/>
                    </a:lnTo>
                    <a:close/>
                    <a:moveTo>
                      <a:pt x="188" y="4310"/>
                    </a:moveTo>
                    <a:lnTo>
                      <a:pt x="186" y="4310"/>
                    </a:lnTo>
                    <a:lnTo>
                      <a:pt x="197" y="4300"/>
                    </a:lnTo>
                    <a:lnTo>
                      <a:pt x="188" y="4312"/>
                    </a:lnTo>
                    <a:lnTo>
                      <a:pt x="188" y="4310"/>
                    </a:lnTo>
                    <a:close/>
                    <a:moveTo>
                      <a:pt x="133" y="4250"/>
                    </a:moveTo>
                    <a:lnTo>
                      <a:pt x="131" y="4248"/>
                    </a:lnTo>
                    <a:lnTo>
                      <a:pt x="145" y="4240"/>
                    </a:lnTo>
                    <a:lnTo>
                      <a:pt x="133" y="4250"/>
                    </a:lnTo>
                    <a:lnTo>
                      <a:pt x="133" y="4250"/>
                    </a:lnTo>
                    <a:close/>
                    <a:moveTo>
                      <a:pt x="86" y="4180"/>
                    </a:moveTo>
                    <a:lnTo>
                      <a:pt x="86" y="4180"/>
                    </a:lnTo>
                    <a:lnTo>
                      <a:pt x="99" y="4172"/>
                    </a:lnTo>
                    <a:lnTo>
                      <a:pt x="88" y="4182"/>
                    </a:lnTo>
                    <a:lnTo>
                      <a:pt x="86" y="4180"/>
                    </a:lnTo>
                    <a:close/>
                    <a:moveTo>
                      <a:pt x="48" y="4106"/>
                    </a:moveTo>
                    <a:lnTo>
                      <a:pt x="48" y="4106"/>
                    </a:lnTo>
                    <a:lnTo>
                      <a:pt x="64" y="4101"/>
                    </a:lnTo>
                    <a:lnTo>
                      <a:pt x="50" y="4108"/>
                    </a:lnTo>
                    <a:lnTo>
                      <a:pt x="48" y="4106"/>
                    </a:lnTo>
                    <a:close/>
                    <a:moveTo>
                      <a:pt x="22" y="4027"/>
                    </a:moveTo>
                    <a:lnTo>
                      <a:pt x="22" y="4025"/>
                    </a:lnTo>
                    <a:lnTo>
                      <a:pt x="37" y="4024"/>
                    </a:lnTo>
                    <a:lnTo>
                      <a:pt x="22" y="4027"/>
                    </a:lnTo>
                    <a:lnTo>
                      <a:pt x="22" y="4027"/>
                    </a:lnTo>
                    <a:close/>
                    <a:moveTo>
                      <a:pt x="5" y="3944"/>
                    </a:moveTo>
                    <a:lnTo>
                      <a:pt x="5" y="3943"/>
                    </a:lnTo>
                    <a:lnTo>
                      <a:pt x="20" y="3941"/>
                    </a:lnTo>
                    <a:lnTo>
                      <a:pt x="5" y="3944"/>
                    </a:lnTo>
                    <a:lnTo>
                      <a:pt x="5" y="3944"/>
                    </a:lnTo>
                    <a:close/>
                    <a:moveTo>
                      <a:pt x="0" y="3858"/>
                    </a:moveTo>
                    <a:lnTo>
                      <a:pt x="0" y="3856"/>
                    </a:lnTo>
                    <a:lnTo>
                      <a:pt x="15" y="3856"/>
                    </a:lnTo>
                    <a:lnTo>
                      <a:pt x="0" y="3858"/>
                    </a:lnTo>
                    <a:lnTo>
                      <a:pt x="0" y="3858"/>
                    </a:lnTo>
                    <a:close/>
                    <a:moveTo>
                      <a:pt x="0" y="640"/>
                    </a:moveTo>
                    <a:lnTo>
                      <a:pt x="0" y="640"/>
                    </a:lnTo>
                    <a:lnTo>
                      <a:pt x="15" y="642"/>
                    </a:lnTo>
                    <a:lnTo>
                      <a:pt x="0" y="642"/>
                    </a:lnTo>
                    <a:lnTo>
                      <a:pt x="0" y="640"/>
                    </a:lnTo>
                    <a:close/>
                    <a:moveTo>
                      <a:pt x="5" y="554"/>
                    </a:moveTo>
                    <a:lnTo>
                      <a:pt x="5" y="554"/>
                    </a:lnTo>
                    <a:lnTo>
                      <a:pt x="20" y="557"/>
                    </a:lnTo>
                    <a:lnTo>
                      <a:pt x="5" y="555"/>
                    </a:lnTo>
                    <a:lnTo>
                      <a:pt x="5" y="554"/>
                    </a:lnTo>
                    <a:close/>
                    <a:moveTo>
                      <a:pt x="22" y="471"/>
                    </a:moveTo>
                    <a:lnTo>
                      <a:pt x="22" y="471"/>
                    </a:lnTo>
                    <a:lnTo>
                      <a:pt x="37" y="474"/>
                    </a:lnTo>
                    <a:lnTo>
                      <a:pt x="22" y="473"/>
                    </a:lnTo>
                    <a:lnTo>
                      <a:pt x="22" y="471"/>
                    </a:lnTo>
                    <a:close/>
                    <a:moveTo>
                      <a:pt x="48" y="392"/>
                    </a:moveTo>
                    <a:lnTo>
                      <a:pt x="50" y="392"/>
                    </a:lnTo>
                    <a:lnTo>
                      <a:pt x="64" y="397"/>
                    </a:lnTo>
                    <a:lnTo>
                      <a:pt x="48" y="392"/>
                    </a:lnTo>
                    <a:lnTo>
                      <a:pt x="48" y="392"/>
                    </a:lnTo>
                    <a:close/>
                    <a:moveTo>
                      <a:pt x="86" y="318"/>
                    </a:moveTo>
                    <a:lnTo>
                      <a:pt x="88" y="316"/>
                    </a:lnTo>
                    <a:lnTo>
                      <a:pt x="99" y="326"/>
                    </a:lnTo>
                    <a:lnTo>
                      <a:pt x="86" y="318"/>
                    </a:lnTo>
                    <a:lnTo>
                      <a:pt x="86" y="318"/>
                    </a:lnTo>
                    <a:close/>
                    <a:moveTo>
                      <a:pt x="133" y="248"/>
                    </a:moveTo>
                    <a:lnTo>
                      <a:pt x="133" y="248"/>
                    </a:lnTo>
                    <a:lnTo>
                      <a:pt x="145" y="258"/>
                    </a:lnTo>
                    <a:lnTo>
                      <a:pt x="131" y="250"/>
                    </a:lnTo>
                    <a:lnTo>
                      <a:pt x="133" y="248"/>
                    </a:lnTo>
                    <a:close/>
                    <a:moveTo>
                      <a:pt x="188" y="188"/>
                    </a:moveTo>
                    <a:lnTo>
                      <a:pt x="188" y="186"/>
                    </a:lnTo>
                    <a:lnTo>
                      <a:pt x="197" y="198"/>
                    </a:lnTo>
                    <a:lnTo>
                      <a:pt x="186" y="188"/>
                    </a:lnTo>
                    <a:lnTo>
                      <a:pt x="188" y="188"/>
                    </a:lnTo>
                    <a:close/>
                    <a:moveTo>
                      <a:pt x="248" y="134"/>
                    </a:moveTo>
                    <a:lnTo>
                      <a:pt x="250" y="132"/>
                    </a:lnTo>
                    <a:lnTo>
                      <a:pt x="258" y="145"/>
                    </a:lnTo>
                    <a:lnTo>
                      <a:pt x="248" y="134"/>
                    </a:lnTo>
                    <a:lnTo>
                      <a:pt x="248" y="134"/>
                    </a:lnTo>
                    <a:close/>
                    <a:moveTo>
                      <a:pt x="318" y="86"/>
                    </a:moveTo>
                    <a:lnTo>
                      <a:pt x="318" y="86"/>
                    </a:lnTo>
                    <a:lnTo>
                      <a:pt x="325" y="100"/>
                    </a:lnTo>
                    <a:lnTo>
                      <a:pt x="316" y="88"/>
                    </a:lnTo>
                    <a:lnTo>
                      <a:pt x="318" y="86"/>
                    </a:lnTo>
                    <a:close/>
                    <a:moveTo>
                      <a:pt x="391" y="49"/>
                    </a:moveTo>
                    <a:lnTo>
                      <a:pt x="391" y="49"/>
                    </a:lnTo>
                    <a:lnTo>
                      <a:pt x="397" y="64"/>
                    </a:lnTo>
                    <a:lnTo>
                      <a:pt x="389" y="51"/>
                    </a:lnTo>
                    <a:lnTo>
                      <a:pt x="391" y="49"/>
                    </a:lnTo>
                    <a:close/>
                    <a:moveTo>
                      <a:pt x="470" y="22"/>
                    </a:moveTo>
                    <a:lnTo>
                      <a:pt x="472" y="22"/>
                    </a:lnTo>
                    <a:lnTo>
                      <a:pt x="474" y="37"/>
                    </a:lnTo>
                    <a:lnTo>
                      <a:pt x="470" y="22"/>
                    </a:lnTo>
                    <a:lnTo>
                      <a:pt x="470" y="22"/>
                    </a:lnTo>
                    <a:close/>
                    <a:moveTo>
                      <a:pt x="553" y="5"/>
                    </a:moveTo>
                    <a:lnTo>
                      <a:pt x="555" y="5"/>
                    </a:lnTo>
                    <a:lnTo>
                      <a:pt x="555" y="20"/>
                    </a:lnTo>
                    <a:lnTo>
                      <a:pt x="553" y="5"/>
                    </a:lnTo>
                    <a:lnTo>
                      <a:pt x="553" y="5"/>
                    </a:lnTo>
                    <a:close/>
                    <a:moveTo>
                      <a:pt x="640" y="0"/>
                    </a:moveTo>
                    <a:lnTo>
                      <a:pt x="642" y="0"/>
                    </a:lnTo>
                    <a:lnTo>
                      <a:pt x="642" y="15"/>
                    </a:lnTo>
                    <a:lnTo>
                      <a:pt x="640" y="0"/>
                    </a:lnTo>
                    <a:lnTo>
                      <a:pt x="640" y="0"/>
                    </a:lnTo>
                    <a:close/>
                    <a:moveTo>
                      <a:pt x="3856" y="0"/>
                    </a:moveTo>
                    <a:lnTo>
                      <a:pt x="3856" y="0"/>
                    </a:lnTo>
                    <a:lnTo>
                      <a:pt x="3854" y="15"/>
                    </a:lnTo>
                    <a:lnTo>
                      <a:pt x="3854" y="0"/>
                    </a:lnTo>
                    <a:lnTo>
                      <a:pt x="3856" y="0"/>
                    </a:lnTo>
                    <a:close/>
                    <a:moveTo>
                      <a:pt x="3943" y="5"/>
                    </a:moveTo>
                    <a:lnTo>
                      <a:pt x="3943" y="5"/>
                    </a:lnTo>
                    <a:lnTo>
                      <a:pt x="3939" y="20"/>
                    </a:lnTo>
                    <a:lnTo>
                      <a:pt x="3941" y="5"/>
                    </a:lnTo>
                    <a:lnTo>
                      <a:pt x="3943" y="5"/>
                    </a:lnTo>
                    <a:close/>
                    <a:moveTo>
                      <a:pt x="4026" y="22"/>
                    </a:moveTo>
                    <a:lnTo>
                      <a:pt x="4026" y="22"/>
                    </a:lnTo>
                    <a:lnTo>
                      <a:pt x="4022" y="37"/>
                    </a:lnTo>
                    <a:lnTo>
                      <a:pt x="4024" y="22"/>
                    </a:lnTo>
                    <a:lnTo>
                      <a:pt x="4026" y="22"/>
                    </a:lnTo>
                    <a:close/>
                    <a:moveTo>
                      <a:pt x="4105" y="49"/>
                    </a:moveTo>
                    <a:lnTo>
                      <a:pt x="4105" y="51"/>
                    </a:lnTo>
                    <a:lnTo>
                      <a:pt x="4099" y="64"/>
                    </a:lnTo>
                    <a:lnTo>
                      <a:pt x="4105" y="49"/>
                    </a:lnTo>
                    <a:lnTo>
                      <a:pt x="4105" y="49"/>
                    </a:lnTo>
                    <a:close/>
                    <a:moveTo>
                      <a:pt x="4178" y="86"/>
                    </a:moveTo>
                    <a:lnTo>
                      <a:pt x="4180" y="88"/>
                    </a:lnTo>
                    <a:lnTo>
                      <a:pt x="4171" y="100"/>
                    </a:lnTo>
                    <a:lnTo>
                      <a:pt x="4178" y="86"/>
                    </a:lnTo>
                    <a:lnTo>
                      <a:pt x="4178" y="86"/>
                    </a:lnTo>
                    <a:close/>
                    <a:moveTo>
                      <a:pt x="4248" y="134"/>
                    </a:moveTo>
                    <a:lnTo>
                      <a:pt x="4248" y="134"/>
                    </a:lnTo>
                    <a:lnTo>
                      <a:pt x="4238" y="145"/>
                    </a:lnTo>
                    <a:lnTo>
                      <a:pt x="4246" y="132"/>
                    </a:lnTo>
                    <a:lnTo>
                      <a:pt x="4248" y="134"/>
                    </a:lnTo>
                    <a:close/>
                    <a:moveTo>
                      <a:pt x="4308" y="188"/>
                    </a:moveTo>
                    <a:lnTo>
                      <a:pt x="4310" y="188"/>
                    </a:lnTo>
                    <a:lnTo>
                      <a:pt x="4299" y="198"/>
                    </a:lnTo>
                    <a:lnTo>
                      <a:pt x="4308" y="186"/>
                    </a:lnTo>
                    <a:lnTo>
                      <a:pt x="4308" y="188"/>
                    </a:lnTo>
                    <a:close/>
                    <a:moveTo>
                      <a:pt x="4363" y="248"/>
                    </a:moveTo>
                    <a:lnTo>
                      <a:pt x="4365" y="250"/>
                    </a:lnTo>
                    <a:lnTo>
                      <a:pt x="4351" y="258"/>
                    </a:lnTo>
                    <a:lnTo>
                      <a:pt x="4363" y="248"/>
                    </a:lnTo>
                    <a:lnTo>
                      <a:pt x="4363" y="248"/>
                    </a:lnTo>
                    <a:close/>
                    <a:moveTo>
                      <a:pt x="4410" y="318"/>
                    </a:moveTo>
                    <a:lnTo>
                      <a:pt x="4410" y="318"/>
                    </a:lnTo>
                    <a:lnTo>
                      <a:pt x="4397" y="326"/>
                    </a:lnTo>
                    <a:lnTo>
                      <a:pt x="4408" y="316"/>
                    </a:lnTo>
                    <a:lnTo>
                      <a:pt x="4410" y="318"/>
                    </a:lnTo>
                    <a:close/>
                    <a:moveTo>
                      <a:pt x="4446" y="392"/>
                    </a:moveTo>
                    <a:lnTo>
                      <a:pt x="4448" y="392"/>
                    </a:lnTo>
                    <a:lnTo>
                      <a:pt x="4432" y="397"/>
                    </a:lnTo>
                    <a:lnTo>
                      <a:pt x="4446" y="392"/>
                    </a:lnTo>
                    <a:lnTo>
                      <a:pt x="4446" y="392"/>
                    </a:lnTo>
                    <a:close/>
                    <a:moveTo>
                      <a:pt x="4474" y="471"/>
                    </a:moveTo>
                    <a:lnTo>
                      <a:pt x="4474" y="473"/>
                    </a:lnTo>
                    <a:lnTo>
                      <a:pt x="4459" y="474"/>
                    </a:lnTo>
                    <a:lnTo>
                      <a:pt x="4474" y="471"/>
                    </a:lnTo>
                    <a:lnTo>
                      <a:pt x="4474" y="471"/>
                    </a:lnTo>
                    <a:close/>
                    <a:moveTo>
                      <a:pt x="4491" y="554"/>
                    </a:moveTo>
                    <a:lnTo>
                      <a:pt x="4491" y="555"/>
                    </a:lnTo>
                    <a:lnTo>
                      <a:pt x="4476" y="557"/>
                    </a:lnTo>
                    <a:lnTo>
                      <a:pt x="4491" y="554"/>
                    </a:lnTo>
                    <a:lnTo>
                      <a:pt x="4491" y="554"/>
                    </a:lnTo>
                    <a:close/>
                    <a:moveTo>
                      <a:pt x="4496" y="640"/>
                    </a:moveTo>
                    <a:lnTo>
                      <a:pt x="4496" y="642"/>
                    </a:lnTo>
                    <a:lnTo>
                      <a:pt x="4481" y="642"/>
                    </a:lnTo>
                    <a:lnTo>
                      <a:pt x="4496" y="640"/>
                    </a:lnTo>
                    <a:lnTo>
                      <a:pt x="4496" y="640"/>
                    </a:lnTo>
                    <a:close/>
                    <a:moveTo>
                      <a:pt x="4496" y="3858"/>
                    </a:moveTo>
                    <a:lnTo>
                      <a:pt x="4496" y="3858"/>
                    </a:lnTo>
                    <a:lnTo>
                      <a:pt x="4481" y="3856"/>
                    </a:lnTo>
                    <a:lnTo>
                      <a:pt x="4496" y="3856"/>
                    </a:lnTo>
                    <a:lnTo>
                      <a:pt x="4496" y="3858"/>
                    </a:lnTo>
                    <a:close/>
                  </a:path>
                </a:pathLst>
              </a:custGeom>
              <a:solidFill>
                <a:srgbClr val="000000"/>
              </a:solidFill>
              <a:ln w="254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4" name="AutoShape 236"/>
              <p:cNvSpPr>
                <a:spLocks noChangeArrowheads="1"/>
              </p:cNvSpPr>
              <p:nvPr/>
            </p:nvSpPr>
            <p:spPr bwMode="auto">
              <a:xfrm>
                <a:off x="3433453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5" name="AutoShape 237"/>
              <p:cNvSpPr>
                <a:spLocks noChangeArrowheads="1"/>
              </p:cNvSpPr>
              <p:nvPr/>
            </p:nvSpPr>
            <p:spPr bwMode="auto">
              <a:xfrm rot="2629087">
                <a:off x="3448237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6" name="AutoShape 238"/>
              <p:cNvSpPr>
                <a:spLocks noChangeArrowheads="1"/>
              </p:cNvSpPr>
              <p:nvPr/>
            </p:nvSpPr>
            <p:spPr bwMode="auto">
              <a:xfrm>
                <a:off x="3448237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7" name="Oval 1046"/>
              <p:cNvSpPr>
                <a:spLocks noChangeArrowheads="1"/>
              </p:cNvSpPr>
              <p:nvPr/>
            </p:nvSpPr>
            <p:spPr bwMode="auto">
              <a:xfrm>
                <a:off x="3433453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8" name="AutoShape 240"/>
              <p:cNvSpPr>
                <a:spLocks noChangeArrowheads="1"/>
              </p:cNvSpPr>
              <p:nvPr/>
            </p:nvSpPr>
            <p:spPr bwMode="auto">
              <a:xfrm rot="5400000">
                <a:off x="3276066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49" name="AutoShape 241"/>
              <p:cNvSpPr>
                <a:spLocks noChangeArrowheads="1"/>
              </p:cNvSpPr>
              <p:nvPr/>
            </p:nvSpPr>
            <p:spPr bwMode="auto">
              <a:xfrm>
                <a:off x="3381708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0" name="Rectangle 1049"/>
              <p:cNvSpPr>
                <a:spLocks noChangeArrowheads="1"/>
              </p:cNvSpPr>
              <p:nvPr/>
            </p:nvSpPr>
            <p:spPr bwMode="auto">
              <a:xfrm>
                <a:off x="3566511" y="5746377"/>
                <a:ext cx="273435" cy="273383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1" name="AutoShape 243"/>
              <p:cNvSpPr>
                <a:spLocks noChangeArrowheads="1"/>
              </p:cNvSpPr>
              <p:nvPr/>
            </p:nvSpPr>
            <p:spPr bwMode="auto">
              <a:xfrm>
                <a:off x="3366924" y="5929828"/>
                <a:ext cx="174065" cy="91273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2" name="AutoShape 244"/>
              <p:cNvSpPr>
                <a:spLocks noChangeArrowheads="1"/>
              </p:cNvSpPr>
              <p:nvPr/>
            </p:nvSpPr>
            <p:spPr bwMode="auto">
              <a:xfrm rot="10800000">
                <a:off x="3529551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3" name="AutoShape 245"/>
              <p:cNvSpPr>
                <a:spLocks noChangeArrowheads="1"/>
              </p:cNvSpPr>
              <p:nvPr/>
            </p:nvSpPr>
            <p:spPr bwMode="auto">
              <a:xfrm flipH="1">
                <a:off x="3906550" y="5581271"/>
                <a:ext cx="72345" cy="26443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4" name="AutoShape 246"/>
              <p:cNvSpPr>
                <a:spLocks noChangeArrowheads="1"/>
              </p:cNvSpPr>
              <p:nvPr/>
            </p:nvSpPr>
            <p:spPr bwMode="auto">
              <a:xfrm rot="18970913" flipH="1">
                <a:off x="3847413" y="5636306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5" name="AutoShape 247"/>
              <p:cNvSpPr>
                <a:spLocks noChangeArrowheads="1"/>
              </p:cNvSpPr>
              <p:nvPr/>
            </p:nvSpPr>
            <p:spPr bwMode="auto">
              <a:xfrm flipH="1">
                <a:off x="3803060" y="5792239"/>
                <a:ext cx="165672" cy="5175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6" name="Oval 1055"/>
              <p:cNvSpPr>
                <a:spLocks noChangeArrowheads="1"/>
              </p:cNvSpPr>
              <p:nvPr/>
            </p:nvSpPr>
            <p:spPr bwMode="auto">
              <a:xfrm flipH="1">
                <a:off x="3906550" y="5471200"/>
                <a:ext cx="79059" cy="91054"/>
              </a:xfrm>
              <a:prstGeom prst="ellipse">
                <a:avLst/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7" name="AutoShape 249"/>
              <p:cNvSpPr>
                <a:spLocks noChangeArrowheads="1"/>
              </p:cNvSpPr>
              <p:nvPr/>
            </p:nvSpPr>
            <p:spPr bwMode="auto">
              <a:xfrm rot="16200000" flipH="1">
                <a:off x="3889614" y="5760886"/>
                <a:ext cx="250673" cy="44313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8" name="AutoShape 250"/>
              <p:cNvSpPr>
                <a:spLocks noChangeArrowheads="1"/>
              </p:cNvSpPr>
              <p:nvPr/>
            </p:nvSpPr>
            <p:spPr bwMode="auto">
              <a:xfrm flipH="1">
                <a:off x="3869589" y="5856447"/>
                <a:ext cx="172386" cy="5480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59" name="AutoShape 251"/>
              <p:cNvSpPr>
                <a:spLocks noChangeArrowheads="1"/>
              </p:cNvSpPr>
              <p:nvPr/>
            </p:nvSpPr>
            <p:spPr bwMode="auto">
              <a:xfrm flipH="1">
                <a:off x="3869589" y="5929828"/>
                <a:ext cx="174065" cy="91054"/>
              </a:xfrm>
              <a:custGeom>
                <a:avLst/>
                <a:gdLst>
                  <a:gd name="G0" fmla="+- 8752 0 0"/>
                  <a:gd name="G1" fmla="+- 8752 0 0"/>
                  <a:gd name="G2" fmla="+- 0 0 0"/>
                  <a:gd name="G3" fmla="+- 21600 0 8752"/>
                  <a:gd name="G4" fmla="+- 21600 0 8752"/>
                  <a:gd name="G5" fmla="*/ G0 21600 G3"/>
                  <a:gd name="G6" fmla="*/ G1 21600 G3"/>
                  <a:gd name="G7" fmla="*/ G2 G3 21600"/>
                  <a:gd name="G8" fmla="*/ 10800 21600 G3"/>
                  <a:gd name="G9" fmla="*/ G4 21600 G3"/>
                  <a:gd name="G10" fmla="+- 21600 0 G7"/>
                  <a:gd name="G11" fmla="+- G5 0 G8"/>
                  <a:gd name="G12" fmla="+- G6 0 G8"/>
                  <a:gd name="G13" fmla="*/ G12 G7 G11"/>
                  <a:gd name="G14" fmla="+- 21600 0 G13"/>
                  <a:gd name="G15" fmla="+- G0 0 10800"/>
                  <a:gd name="G16" fmla="+- G1 0 10800"/>
                  <a:gd name="G17" fmla="*/ G2 G16 G15"/>
                  <a:gd name="T0" fmla="*/ 10800 w 21600"/>
                  <a:gd name="T1" fmla="*/ 0 h 21600"/>
                  <a:gd name="T2" fmla="*/ 0 w 21600"/>
                  <a:gd name="T3" fmla="*/ 18157 h 21600"/>
                  <a:gd name="T4" fmla="*/ 10800 w 21600"/>
                  <a:gd name="T5" fmla="*/ 21600 h 21600"/>
                  <a:gd name="T6" fmla="*/ 21600 w 21600"/>
                  <a:gd name="T7" fmla="*/ 18157 h 21600"/>
                  <a:gd name="T8" fmla="*/ 17694720 60000 65536"/>
                  <a:gd name="T9" fmla="*/ 11796480 60000 65536"/>
                  <a:gd name="T10" fmla="*/ 5898240 60000 65536"/>
                  <a:gd name="T11" fmla="*/ 0 60000 65536"/>
                  <a:gd name="T12" fmla="*/ G13 w 21600"/>
                  <a:gd name="T13" fmla="*/ G6 h 21600"/>
                  <a:gd name="T14" fmla="*/ G14 w 21600"/>
                  <a:gd name="T15" fmla="*/ G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800" y="0"/>
                    </a:moveTo>
                    <a:lnTo>
                      <a:pt x="8752" y="0"/>
                    </a:lnTo>
                    <a:lnTo>
                      <a:pt x="8752" y="0"/>
                    </a:lnTo>
                    <a:lnTo>
                      <a:pt x="8752" y="14714"/>
                    </a:lnTo>
                    <a:lnTo>
                      <a:pt x="0" y="14714"/>
                    </a:lnTo>
                    <a:lnTo>
                      <a:pt x="0" y="14714"/>
                    </a:lnTo>
                    <a:lnTo>
                      <a:pt x="0" y="18157"/>
                    </a:lnTo>
                    <a:lnTo>
                      <a:pt x="0" y="21600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21600"/>
                    </a:lnTo>
                    <a:lnTo>
                      <a:pt x="21600" y="18157"/>
                    </a:lnTo>
                    <a:lnTo>
                      <a:pt x="21600" y="14714"/>
                    </a:lnTo>
                    <a:lnTo>
                      <a:pt x="21600" y="14714"/>
                    </a:lnTo>
                    <a:lnTo>
                      <a:pt x="12848" y="14714"/>
                    </a:lnTo>
                    <a:lnTo>
                      <a:pt x="12848" y="0"/>
                    </a:lnTo>
                    <a:lnTo>
                      <a:pt x="1284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60" name="AutoShape 252"/>
              <p:cNvSpPr>
                <a:spLocks noChangeArrowheads="1"/>
              </p:cNvSpPr>
              <p:nvPr/>
            </p:nvSpPr>
            <p:spPr bwMode="auto">
              <a:xfrm rot="10800000" flipH="1">
                <a:off x="3766099" y="5682169"/>
                <a:ext cx="120183" cy="3930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 w="9525" algn="ctr">
                <a:noFill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  <p:sp>
          <p:nvSpPr>
            <p:cNvPr id="1014" name="Rectangle 1013"/>
            <p:cNvSpPr>
              <a:spLocks noChangeArrowheads="1"/>
            </p:cNvSpPr>
            <p:nvPr/>
          </p:nvSpPr>
          <p:spPr bwMode="auto">
            <a:xfrm>
              <a:off x="5321905" y="5521908"/>
              <a:ext cx="206878" cy="21516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0" tIns="45720" rIns="0" bIns="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dirty="0" smtClean="0">
                  <a:solidFill>
                    <a:srgbClr val="FFCC99"/>
                  </a:solidFill>
                  <a:effectLst/>
                  <a:latin typeface="Verdana"/>
                  <a:ea typeface="Times New Roman"/>
                </a:rPr>
                <a:t>15</a:t>
              </a:r>
              <a:endParaRPr lang="en-US" sz="1100" dirty="0">
                <a:solidFill>
                  <a:srgbClr val="FFCC99"/>
                </a:solidFill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015" name="Text Box 32"/>
            <p:cNvSpPr txBox="1">
              <a:spLocks noChangeArrowheads="1"/>
            </p:cNvSpPr>
            <p:nvPr/>
          </p:nvSpPr>
          <p:spPr bwMode="auto">
            <a:xfrm>
              <a:off x="5371110" y="5529459"/>
              <a:ext cx="2008842" cy="261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 smtClean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OBJECTION RESOLUTION &amp; DECREE</a:t>
              </a:r>
              <a:endParaRPr lang="en-US" sz="1050" b="1" i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050" b="1" i="1" dirty="0"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 </a:t>
              </a:r>
            </a:p>
          </p:txBody>
        </p:sp>
        <p:grpSp>
          <p:nvGrpSpPr>
            <p:cNvPr id="1016" name="Group 1015"/>
            <p:cNvGrpSpPr>
              <a:grpSpLocks noChangeAspect="1"/>
            </p:cNvGrpSpPr>
            <p:nvPr/>
          </p:nvGrpSpPr>
          <p:grpSpPr>
            <a:xfrm>
              <a:off x="6446888" y="6173468"/>
              <a:ext cx="981471" cy="566711"/>
              <a:chOff x="8296536" y="6302105"/>
              <a:chExt cx="962739" cy="555895"/>
            </a:xfrm>
          </p:grpSpPr>
          <p:grpSp>
            <p:nvGrpSpPr>
              <p:cNvPr id="1017" name="Group 1016"/>
              <p:cNvGrpSpPr>
                <a:grpSpLocks/>
              </p:cNvGrpSpPr>
              <p:nvPr/>
            </p:nvGrpSpPr>
            <p:grpSpPr bwMode="auto">
              <a:xfrm rot="18653719">
                <a:off x="8645681" y="6098184"/>
                <a:ext cx="409674" cy="817515"/>
                <a:chOff x="3580" y="3509"/>
                <a:chExt cx="2404" cy="5748"/>
              </a:xfrm>
            </p:grpSpPr>
            <p:sp>
              <p:nvSpPr>
                <p:cNvPr id="1020" name="AutoShape 259"/>
                <p:cNvSpPr>
                  <a:spLocks noChangeArrowheads="1"/>
                </p:cNvSpPr>
                <p:nvPr/>
              </p:nvSpPr>
              <p:spPr bwMode="auto">
                <a:xfrm rot="10800000">
                  <a:off x="4142" y="3557"/>
                  <a:ext cx="1280" cy="1184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21" name="Rectangle 1020"/>
                <p:cNvSpPr>
                  <a:spLocks noChangeArrowheads="1"/>
                </p:cNvSpPr>
                <p:nvPr/>
              </p:nvSpPr>
              <p:spPr bwMode="auto">
                <a:xfrm rot="5400000">
                  <a:off x="2584" y="6823"/>
                  <a:ext cx="4397" cy="471"/>
                </a:xfrm>
                <a:prstGeom prst="rect">
                  <a:avLst/>
                </a:prstGeom>
                <a:solidFill>
                  <a:srgbClr val="000000"/>
                </a:solidFill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22" name="AutoShape 261"/>
                <p:cNvSpPr>
                  <a:spLocks noChangeArrowheads="1"/>
                </p:cNvSpPr>
                <p:nvPr/>
              </p:nvSpPr>
              <p:spPr bwMode="auto">
                <a:xfrm>
                  <a:off x="3861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23" name="AutoShape 262"/>
                <p:cNvSpPr>
                  <a:spLocks noChangeArrowheads="1"/>
                </p:cNvSpPr>
                <p:nvPr/>
              </p:nvSpPr>
              <p:spPr bwMode="auto">
                <a:xfrm>
                  <a:off x="3580" y="3510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41" name="AutoShape 263"/>
                <p:cNvSpPr>
                  <a:spLocks noChangeArrowheads="1"/>
                </p:cNvSpPr>
                <p:nvPr/>
              </p:nvSpPr>
              <p:spPr bwMode="auto">
                <a:xfrm>
                  <a:off x="5520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  <p:sp>
              <p:nvSpPr>
                <p:cNvPr id="1042" name="AutoShape 264"/>
                <p:cNvSpPr>
                  <a:spLocks noChangeArrowheads="1"/>
                </p:cNvSpPr>
                <p:nvPr/>
              </p:nvSpPr>
              <p:spPr bwMode="auto">
                <a:xfrm>
                  <a:off x="5801" y="3509"/>
                  <a:ext cx="183" cy="127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000000"/>
                </a:solidFill>
                <a:ln w="9525" algn="ctr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en-US" sz="2800"/>
                </a:p>
              </p:txBody>
            </p:sp>
          </p:grpSp>
          <p:sp>
            <p:nvSpPr>
              <p:cNvPr id="1018" name="AutoShape 265"/>
              <p:cNvSpPr>
                <a:spLocks noChangeArrowheads="1"/>
              </p:cNvSpPr>
              <p:nvPr/>
            </p:nvSpPr>
            <p:spPr bwMode="auto">
              <a:xfrm rot="10800000">
                <a:off x="8296536" y="6759678"/>
                <a:ext cx="526292" cy="98322"/>
              </a:xfrm>
              <a:custGeom>
                <a:avLst/>
                <a:gdLst>
                  <a:gd name="G0" fmla="+- 3187 0 0"/>
                  <a:gd name="G1" fmla="+- 21600 0 3187"/>
                  <a:gd name="G2" fmla="*/ 3187 1 2"/>
                  <a:gd name="G3" fmla="+- 21600 0 G2"/>
                  <a:gd name="G4" fmla="+/ 3187 21600 2"/>
                  <a:gd name="G5" fmla="+/ G1 0 2"/>
                  <a:gd name="G6" fmla="*/ 21600 21600 3187"/>
                  <a:gd name="G7" fmla="*/ G6 1 2"/>
                  <a:gd name="G8" fmla="+- 21600 0 G7"/>
                  <a:gd name="G9" fmla="*/ 21600 1 2"/>
                  <a:gd name="G10" fmla="+- 3187 0 G9"/>
                  <a:gd name="G11" fmla="?: G10 G8 0"/>
                  <a:gd name="G12" fmla="?: G10 G7 21600"/>
                  <a:gd name="T0" fmla="*/ 20006 w 21600"/>
                  <a:gd name="T1" fmla="*/ 10800 h 21600"/>
                  <a:gd name="T2" fmla="*/ 10800 w 21600"/>
                  <a:gd name="T3" fmla="*/ 21600 h 21600"/>
                  <a:gd name="T4" fmla="*/ 1594 w 21600"/>
                  <a:gd name="T5" fmla="*/ 10800 h 21600"/>
                  <a:gd name="T6" fmla="*/ 10800 w 21600"/>
                  <a:gd name="T7" fmla="*/ 0 h 21600"/>
                  <a:gd name="T8" fmla="*/ 3394 w 21600"/>
                  <a:gd name="T9" fmla="*/ 3394 h 21600"/>
                  <a:gd name="T10" fmla="*/ 18206 w 21600"/>
                  <a:gd name="T11" fmla="*/ 1820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T8" t="T9" r="T10" b="T11"/>
                <a:pathLst>
                  <a:path w="21600" h="21600">
                    <a:moveTo>
                      <a:pt x="0" y="0"/>
                    </a:moveTo>
                    <a:lnTo>
                      <a:pt x="3187" y="21600"/>
                    </a:lnTo>
                    <a:lnTo>
                      <a:pt x="18413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  <p:sp>
            <p:nvSpPr>
              <p:cNvPr id="1019" name="Rectangle 1018"/>
              <p:cNvSpPr>
                <a:spLocks noChangeArrowheads="1"/>
              </p:cNvSpPr>
              <p:nvPr/>
            </p:nvSpPr>
            <p:spPr bwMode="auto">
              <a:xfrm>
                <a:off x="8356949" y="6697072"/>
                <a:ext cx="405078" cy="42438"/>
              </a:xfrm>
              <a:prstGeom prst="rect">
                <a:avLst/>
              </a:prstGeom>
              <a:solidFill>
                <a:srgbClr val="000000"/>
              </a:solidFill>
              <a:ln w="9525" algn="ctr">
                <a:noFill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n-US" sz="2800"/>
              </a:p>
            </p:txBody>
          </p:sp>
        </p:grpSp>
      </p:grpSp>
      <p:sp>
        <p:nvSpPr>
          <p:cNvPr id="304" name="Rectangle 3" hidden="1"/>
          <p:cNvSpPr>
            <a:spLocks/>
          </p:cNvSpPr>
          <p:nvPr/>
        </p:nvSpPr>
        <p:spPr bwMode="auto">
          <a:xfrm>
            <a:off x="1030987" y="3207838"/>
            <a:ext cx="8012144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6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The Adjudication Process</a:t>
            </a:r>
            <a:endParaRPr lang="en-US" sz="36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1396" y="728296"/>
            <a:ext cx="2460118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Adjudication Process</a:t>
            </a:r>
            <a:endParaRPr lang="en-US" sz="2500" b="1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Freeform 2"/>
          <p:cNvSpPr/>
          <p:nvPr/>
        </p:nvSpPr>
        <p:spPr bwMode="auto">
          <a:xfrm>
            <a:off x="4081892" y="1257168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09" name="Freeform 308"/>
          <p:cNvSpPr/>
          <p:nvPr/>
        </p:nvSpPr>
        <p:spPr bwMode="auto">
          <a:xfrm>
            <a:off x="6521814" y="1253902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0" name="Freeform 309"/>
          <p:cNvSpPr/>
          <p:nvPr/>
        </p:nvSpPr>
        <p:spPr bwMode="auto">
          <a:xfrm>
            <a:off x="8908897" y="1253902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1" name="Freeform 310"/>
          <p:cNvSpPr/>
          <p:nvPr/>
        </p:nvSpPr>
        <p:spPr bwMode="auto">
          <a:xfrm>
            <a:off x="1773228" y="3048687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2" name="Freeform 311"/>
          <p:cNvSpPr/>
          <p:nvPr/>
        </p:nvSpPr>
        <p:spPr bwMode="auto">
          <a:xfrm>
            <a:off x="4109602" y="3048687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313" name="Freeform 312"/>
          <p:cNvSpPr/>
          <p:nvPr/>
        </p:nvSpPr>
        <p:spPr bwMode="auto">
          <a:xfrm>
            <a:off x="6521814" y="3048687"/>
            <a:ext cx="568274" cy="569834"/>
          </a:xfrm>
          <a:custGeom>
            <a:avLst/>
            <a:gdLst>
              <a:gd name="connsiteX0" fmla="*/ 0 w 1953491"/>
              <a:gd name="connsiteY0" fmla="*/ 858981 h 1454727"/>
              <a:gd name="connsiteX1" fmla="*/ 595746 w 1953491"/>
              <a:gd name="connsiteY1" fmla="*/ 1454727 h 1454727"/>
              <a:gd name="connsiteX2" fmla="*/ 1953491 w 1953491"/>
              <a:gd name="connsiteY2" fmla="*/ 0 h 14547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3491" h="1454727">
                <a:moveTo>
                  <a:pt x="0" y="858981"/>
                </a:moveTo>
                <a:lnTo>
                  <a:pt x="595746" y="1454727"/>
                </a:lnTo>
                <a:lnTo>
                  <a:pt x="1953491" y="0"/>
                </a:lnTo>
              </a:path>
            </a:pathLst>
          </a:custGeom>
          <a:noFill/>
          <a:ln w="190500" cap="rnd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>
            <a:glow rad="254000">
              <a:schemeClr val="bg1"/>
            </a:glow>
            <a:softEdge rad="0"/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716356">
            <a:off x="7539933" y="2745687"/>
            <a:ext cx="2161169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In Progress</a:t>
            </a:r>
            <a:endParaRPr lang="en-US" sz="28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6" name="TextBox 315"/>
          <p:cNvSpPr txBox="1"/>
          <p:nvPr/>
        </p:nvSpPr>
        <p:spPr>
          <a:xfrm rot="19716356">
            <a:off x="403651" y="4562846"/>
            <a:ext cx="2161169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In Progress</a:t>
            </a:r>
            <a:endParaRPr lang="en-US" sz="28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7" name="TextBox 316"/>
          <p:cNvSpPr txBox="1"/>
          <p:nvPr/>
        </p:nvSpPr>
        <p:spPr>
          <a:xfrm rot="19716356">
            <a:off x="5156461" y="4562846"/>
            <a:ext cx="2161169" cy="523220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In Progress</a:t>
            </a:r>
            <a:endParaRPr lang="en-US" sz="28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3630113" y="1956971"/>
            <a:ext cx="1359668" cy="3385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Sep. 1, 1944</a:t>
            </a:r>
            <a:endParaRPr lang="en-US" sz="16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5972263" y="1956971"/>
            <a:ext cx="1462260" cy="3385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Feb. 12, 2017</a:t>
            </a:r>
            <a:endParaRPr lang="en-US" sz="16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19" name="TextBox 318"/>
          <p:cNvSpPr txBox="1"/>
          <p:nvPr/>
        </p:nvSpPr>
        <p:spPr>
          <a:xfrm>
            <a:off x="8228322" y="1956971"/>
            <a:ext cx="1338700" cy="3385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Mar. 1, 2017</a:t>
            </a:r>
            <a:endParaRPr lang="en-US" sz="16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20" name="TextBox 319"/>
          <p:cNvSpPr txBox="1"/>
          <p:nvPr/>
        </p:nvSpPr>
        <p:spPr>
          <a:xfrm>
            <a:off x="1150228" y="3721155"/>
            <a:ext cx="1452514" cy="3385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Mar. 15, 2017</a:t>
            </a:r>
            <a:endParaRPr lang="en-US" sz="16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3488149" y="3721155"/>
            <a:ext cx="1452514" cy="3385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Mar. 31, 2017</a:t>
            </a:r>
            <a:endParaRPr lang="en-US" sz="16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5823113" y="3721155"/>
            <a:ext cx="1495922" cy="338554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  <a:softEdge rad="0"/>
          </a:effectLst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rgbClr val="00B050"/>
                </a:solidFill>
                <a:effectLst>
                  <a:glow rad="508000">
                    <a:schemeClr val="bg1"/>
                  </a:glow>
                </a:effectLst>
              </a:rPr>
              <a:t>Aug. 25, 2017</a:t>
            </a:r>
            <a:endParaRPr lang="en-US" sz="1600" b="1" i="1" dirty="0">
              <a:solidFill>
                <a:srgbClr val="00B050"/>
              </a:solidFill>
              <a:effectLst>
                <a:glow rad="508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7195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" grpId="0"/>
      <p:bldP spid="3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4" grpId="0"/>
      <p:bldP spid="316" grpId="0"/>
      <p:bldP spid="317" grpId="0"/>
      <p:bldP spid="315" grpId="0"/>
      <p:bldP spid="318" grpId="0"/>
      <p:bldP spid="319" grpId="0"/>
      <p:bldP spid="320" grpId="0"/>
      <p:bldP spid="321" grpId="0"/>
      <p:bldP spid="3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4"/>
          <p:cNvSpPr>
            <a:spLocks/>
          </p:cNvSpPr>
          <p:nvPr/>
        </p:nvSpPr>
        <p:spPr bwMode="auto">
          <a:xfrm>
            <a:off x="540639" y="1632205"/>
            <a:ext cx="8977122" cy="2487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l">
              <a:lnSpc>
                <a:spcPct val="120000"/>
              </a:lnSpc>
            </a:pPr>
            <a:r>
              <a:rPr lang="en-US" sz="2800" b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Contents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Title Page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Notice to Water Users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Preamble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Location Map</a:t>
            </a:r>
            <a:endParaRPr lang="en-US" sz="28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Unclaimed Rights</a:t>
            </a:r>
          </a:p>
          <a:p>
            <a:pPr marL="514350" indent="-514350" algn="l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800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Alphabetic Index</a:t>
            </a:r>
            <a:endParaRPr lang="en-US" sz="2800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  <a:p>
            <a:pPr marL="457200" indent="-457200" algn="l">
              <a:lnSpc>
                <a:spcPct val="120000"/>
              </a:lnSpc>
              <a:buFontTx/>
              <a:buChar char="•"/>
            </a:pPr>
            <a:endParaRPr lang="en-US" sz="2800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427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List of Unclaimed Rights</a:t>
            </a:r>
            <a:endParaRPr lang="en-US" sz="40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058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" y="1276148"/>
            <a:ext cx="7809004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3368892" y="1981624"/>
            <a:ext cx="2408459" cy="27116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6" name="Elbow Connector 5"/>
          <p:cNvCxnSpPr>
            <a:stCxn id="7" idx="1"/>
            <a:endCxn id="5" idx="3"/>
          </p:cNvCxnSpPr>
          <p:nvPr/>
        </p:nvCxnSpPr>
        <p:spPr bwMode="auto">
          <a:xfrm rot="10800000">
            <a:off x="5777352" y="2117206"/>
            <a:ext cx="1377721" cy="181489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Rounded Rectangle 6"/>
          <p:cNvSpPr/>
          <p:nvPr/>
        </p:nvSpPr>
        <p:spPr bwMode="auto">
          <a:xfrm>
            <a:off x="7155072" y="1978654"/>
            <a:ext cx="1656421" cy="64008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District Court Jurisdiction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704109" y="3061858"/>
            <a:ext cx="5167751" cy="106681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9" name="Elbow Connector 8"/>
          <p:cNvCxnSpPr>
            <a:stCxn id="10" idx="1"/>
            <a:endCxn id="8" idx="3"/>
          </p:cNvCxnSpPr>
          <p:nvPr/>
        </p:nvCxnSpPr>
        <p:spPr bwMode="auto">
          <a:xfrm rot="10800000">
            <a:off x="6871860" y="3595264"/>
            <a:ext cx="1231454" cy="259116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8103314" y="3488620"/>
            <a:ext cx="1648396" cy="73152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General Adjudication Description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2978718" y="4779823"/>
            <a:ext cx="2660087" cy="460849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2" name="Elbow Connector 11"/>
          <p:cNvCxnSpPr>
            <a:stCxn id="13" idx="1"/>
            <a:endCxn id="11" idx="3"/>
          </p:cNvCxnSpPr>
          <p:nvPr/>
        </p:nvCxnSpPr>
        <p:spPr bwMode="auto">
          <a:xfrm rot="10800000">
            <a:off x="5638806" y="5010248"/>
            <a:ext cx="1266879" cy="243896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 bwMode="auto">
          <a:xfrm>
            <a:off x="6905684" y="4883343"/>
            <a:ext cx="2277972" cy="74160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Hydrologic Division</a:t>
            </a:r>
            <a:r>
              <a:rPr kumimoji="0" lang="en-US" sz="14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&amp; Subdivision Names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3751909" y="5873153"/>
            <a:ext cx="1138726" cy="527643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5" name="Elbow Connector 14"/>
          <p:cNvCxnSpPr>
            <a:stCxn id="16" idx="1"/>
            <a:endCxn id="14" idx="3"/>
          </p:cNvCxnSpPr>
          <p:nvPr/>
        </p:nvCxnSpPr>
        <p:spPr bwMode="auto">
          <a:xfrm rot="10800000">
            <a:off x="4890635" y="6136975"/>
            <a:ext cx="1762218" cy="300504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 bwMode="auto">
          <a:xfrm>
            <a:off x="6652853" y="6067123"/>
            <a:ext cx="1369348" cy="74071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Area &amp; Book Numbers</a:t>
            </a:r>
          </a:p>
        </p:txBody>
      </p:sp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City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Title Page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6990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98" y="1303444"/>
            <a:ext cx="7772400" cy="600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City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Notice to Water Users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33273" y="2945437"/>
            <a:ext cx="1928436" cy="27116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9" name="Elbow Connector 18"/>
          <p:cNvCxnSpPr>
            <a:stCxn id="20" idx="3"/>
            <a:endCxn id="18" idx="1"/>
          </p:cNvCxnSpPr>
          <p:nvPr/>
        </p:nvCxnSpPr>
        <p:spPr bwMode="auto">
          <a:xfrm>
            <a:off x="2606760" y="2162143"/>
            <a:ext cx="826513" cy="918875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 bwMode="auto">
          <a:xfrm>
            <a:off x="540327" y="1919367"/>
            <a:ext cx="2066433" cy="485552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Civil Case Number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65018" y="4516582"/>
            <a:ext cx="7523018" cy="969818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22" name="Elbow Connector 21"/>
          <p:cNvCxnSpPr>
            <a:stCxn id="23" idx="3"/>
            <a:endCxn id="21" idx="0"/>
          </p:cNvCxnSpPr>
          <p:nvPr/>
        </p:nvCxnSpPr>
        <p:spPr bwMode="auto">
          <a:xfrm flipH="1">
            <a:off x="4426527" y="3563825"/>
            <a:ext cx="3957207" cy="952757"/>
          </a:xfrm>
          <a:prstGeom prst="bentConnector4">
            <a:avLst>
              <a:gd name="adj1" fmla="val -5777"/>
              <a:gd name="adj2" fmla="val 70101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 bwMode="auto">
          <a:xfrm>
            <a:off x="6611051" y="3180805"/>
            <a:ext cx="1772683" cy="76604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Instructions on filing an objection</a:t>
            </a:r>
          </a:p>
        </p:txBody>
      </p:sp>
    </p:spTree>
    <p:extLst>
      <p:ext uri="{BB962C8B-B14F-4D97-AF65-F5344CB8AC3E}">
        <p14:creationId xmlns:p14="http://schemas.microsoft.com/office/powerpoint/2010/main" val="36360817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02" y="1303444"/>
            <a:ext cx="7809004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City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Preamble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4718050" y="6865800"/>
            <a:ext cx="2743200" cy="491869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What is contained within this List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of Unclaimed Rights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521200" y="6039961"/>
            <a:ext cx="3136900" cy="449885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7" name="Elbow Connector 6"/>
          <p:cNvCxnSpPr>
            <a:stCxn id="5" idx="0"/>
            <a:endCxn id="6" idx="2"/>
          </p:cNvCxnSpPr>
          <p:nvPr/>
        </p:nvCxnSpPr>
        <p:spPr bwMode="auto">
          <a:xfrm flipV="1">
            <a:off x="6089650" y="6489846"/>
            <a:ext cx="0" cy="375954"/>
          </a:xfrm>
          <a:prstGeom prst="straightConnector1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2043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11" y="1307592"/>
            <a:ext cx="7810051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City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Location Map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" name="Down Arrow Callout 3"/>
          <p:cNvSpPr/>
          <p:nvPr/>
        </p:nvSpPr>
        <p:spPr bwMode="auto">
          <a:xfrm>
            <a:off x="1978926" y="2482396"/>
            <a:ext cx="1408102" cy="762000"/>
          </a:xfrm>
          <a:prstGeom prst="downArrowCallou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Watershed </a:t>
            </a:r>
          </a:p>
          <a:p>
            <a:pPr algn="ctr"/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Boundary</a:t>
            </a:r>
            <a:endParaRPr lang="en-US" sz="1400" b="1" i="1" dirty="0">
              <a:solidFill>
                <a:srgbClr val="000000"/>
              </a:solidFill>
              <a:latin typeface="Gill Sans" charset="0"/>
              <a:ea typeface="ヒラギノ角ゴ Pro W3" charset="-12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7" name="Right Arrow Callout 6"/>
          <p:cNvSpPr/>
          <p:nvPr/>
        </p:nvSpPr>
        <p:spPr bwMode="auto">
          <a:xfrm flipH="1">
            <a:off x="2068874" y="5206780"/>
            <a:ext cx="1479543" cy="470690"/>
          </a:xfrm>
          <a:prstGeom prst="rightArrowCallout">
            <a:avLst>
              <a:gd name="adj1" fmla="val 27462"/>
              <a:gd name="adj2" fmla="val 38231"/>
              <a:gd name="adj3" fmla="val 48692"/>
              <a:gd name="adj4" fmla="val 66091"/>
            </a:avLst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  <a:sym typeface="Gill Sans" charset="0"/>
              </a:rPr>
              <a:t>700 East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9" name="Up Arrow Callout 8"/>
          <p:cNvSpPr/>
          <p:nvPr/>
        </p:nvSpPr>
        <p:spPr bwMode="auto">
          <a:xfrm>
            <a:off x="959381" y="5947210"/>
            <a:ext cx="1423399" cy="83596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1916"/>
            </a:avLst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i="1" dirty="0" smtClean="0">
                <a:solidFill>
                  <a:srgbClr val="000000"/>
                </a:solidFill>
                <a:latin typeface="Gill Sans" charset="0"/>
                <a:ea typeface="ヒラギノ角ゴ Pro W3" charset="-128"/>
              </a:rPr>
              <a:t>900 South</a:t>
            </a:r>
            <a:endParaRPr kumimoji="0" lang="en-US" sz="1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 W3" charset="-128"/>
              <a:sym typeface="Gill Sans" charset="0"/>
            </a:endParaRPr>
          </a:p>
        </p:txBody>
      </p:sp>
      <p:sp>
        <p:nvSpPr>
          <p:cNvPr id="2" name="Right Arrow Callout 1"/>
          <p:cNvSpPr/>
          <p:nvPr/>
        </p:nvSpPr>
        <p:spPr bwMode="auto">
          <a:xfrm>
            <a:off x="113064" y="5250052"/>
            <a:ext cx="1066840" cy="560680"/>
          </a:xfrm>
          <a:prstGeom prst="rightArrowCallout">
            <a:avLst>
              <a:gd name="adj1" fmla="val 25000"/>
              <a:gd name="adj2" fmla="val 29868"/>
              <a:gd name="adj3" fmla="val 25000"/>
              <a:gd name="adj4" fmla="val 70094"/>
            </a:avLst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ill Sans" charset="0"/>
                <a:ea typeface="ヒラギノ角ゴ Pro W3" charset="-128"/>
                <a:sym typeface="Gill Sans" charset="0"/>
              </a:rPr>
              <a:t>300 West</a:t>
            </a:r>
          </a:p>
        </p:txBody>
      </p:sp>
    </p:spTree>
    <p:extLst>
      <p:ext uri="{BB962C8B-B14F-4D97-AF65-F5344CB8AC3E}">
        <p14:creationId xmlns:p14="http://schemas.microsoft.com/office/powerpoint/2010/main" val="3468451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54" y="1180612"/>
            <a:ext cx="7809004" cy="603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Rectangle 5"/>
          <p:cNvSpPr>
            <a:spLocks/>
          </p:cNvSpPr>
          <p:nvPr/>
        </p:nvSpPr>
        <p:spPr bwMode="auto">
          <a:xfrm>
            <a:off x="276606" y="466344"/>
            <a:ext cx="95051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30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City Creek List of Unclaimed Rights</a:t>
            </a:r>
          </a:p>
          <a:p>
            <a:pPr algn="ctr"/>
            <a:r>
              <a:rPr lang="en-US" sz="2400" b="1" i="1" dirty="0" smtClean="0">
                <a:solidFill>
                  <a:schemeClr val="tx1"/>
                </a:solidFill>
                <a:latin typeface="Verdana" pitchFamily="34" charset="0"/>
                <a:sym typeface="Verdana" pitchFamily="34" charset="0"/>
              </a:rPr>
              <a:t>Unclaimed Rights</a:t>
            </a:r>
            <a:endParaRPr lang="en-US" sz="2400" b="1" i="1" dirty="0">
              <a:solidFill>
                <a:schemeClr val="tx1"/>
              </a:solidFill>
              <a:latin typeface="Verdana" pitchFamily="34" charset="0"/>
              <a:sym typeface="Verdana" pitchFamily="34" charset="0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748353" y="3797926"/>
            <a:ext cx="527628" cy="22860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5" name="Elbow Connector 4"/>
          <p:cNvCxnSpPr>
            <a:stCxn id="6" idx="1"/>
            <a:endCxn id="4" idx="0"/>
          </p:cNvCxnSpPr>
          <p:nvPr/>
        </p:nvCxnSpPr>
        <p:spPr bwMode="auto">
          <a:xfrm rot="10800000" flipV="1">
            <a:off x="1012168" y="3316148"/>
            <a:ext cx="1006185" cy="481778"/>
          </a:xfrm>
          <a:prstGeom prst="bentConnector2">
            <a:avLst/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 bwMode="auto">
          <a:xfrm>
            <a:off x="2018352" y="3011348"/>
            <a:ext cx="1143000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Water Right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Number</a:t>
            </a: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1713553" y="3797512"/>
            <a:ext cx="876300" cy="256310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0" name="Elbow Connector 9"/>
          <p:cNvCxnSpPr>
            <a:stCxn id="11" idx="0"/>
            <a:endCxn id="9" idx="2"/>
          </p:cNvCxnSpPr>
          <p:nvPr/>
        </p:nvCxnSpPr>
        <p:spPr bwMode="auto">
          <a:xfrm rot="5400000" flipH="1" flipV="1">
            <a:off x="1622293" y="4201240"/>
            <a:ext cx="676827" cy="381993"/>
          </a:xfrm>
          <a:prstGeom prst="bentConnector3">
            <a:avLst>
              <a:gd name="adj1" fmla="val 5000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 bwMode="auto">
          <a:xfrm>
            <a:off x="488309" y="4730649"/>
            <a:ext cx="2562802" cy="609600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Name of</a:t>
            </a:r>
            <a:r>
              <a:rPr kumimoji="0" lang="en-US" sz="1200" b="1" i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 </a:t>
            </a: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Owner of Record</a:t>
            </a:r>
          </a:p>
        </p:txBody>
      </p:sp>
      <p:sp>
        <p:nvSpPr>
          <p:cNvPr id="15" name="Rounded Rectangle 14"/>
          <p:cNvSpPr/>
          <p:nvPr/>
        </p:nvSpPr>
        <p:spPr bwMode="auto">
          <a:xfrm>
            <a:off x="2838734" y="3816725"/>
            <a:ext cx="4490114" cy="332201"/>
          </a:xfrm>
          <a:prstGeom prst="roundRect">
            <a:avLst/>
          </a:prstGeom>
          <a:noFill/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ea typeface="Verdana" pitchFamily="34" charset="0"/>
              <a:cs typeface="Verdana" pitchFamily="34" charset="0"/>
              <a:sym typeface="Gill Sans" charset="0"/>
            </a:endParaRPr>
          </a:p>
        </p:txBody>
      </p:sp>
      <p:cxnSp>
        <p:nvCxnSpPr>
          <p:cNvPr id="16" name="Elbow Connector 15"/>
          <p:cNvCxnSpPr>
            <a:stCxn id="17" idx="1"/>
            <a:endCxn id="15" idx="3"/>
          </p:cNvCxnSpPr>
          <p:nvPr/>
        </p:nvCxnSpPr>
        <p:spPr bwMode="auto">
          <a:xfrm rot="10800000" flipH="1">
            <a:off x="6198816" y="3982826"/>
            <a:ext cx="1130031" cy="1298558"/>
          </a:xfrm>
          <a:prstGeom prst="bentConnector5">
            <a:avLst>
              <a:gd name="adj1" fmla="val -20230"/>
              <a:gd name="adj2" fmla="val 53074"/>
              <a:gd name="adj3" fmla="val 120230"/>
            </a:avLst>
          </a:prstGeom>
          <a:ln w="38100"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 bwMode="auto">
          <a:xfrm>
            <a:off x="6198817" y="5035449"/>
            <a:ext cx="2743200" cy="491869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tx1"/>
            </a:solidFill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R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  <a:sym typeface="Gill Sans" charset="0"/>
              </a:rPr>
              <a:t>Point of Diversion Location and Source</a:t>
            </a:r>
          </a:p>
        </p:txBody>
      </p:sp>
    </p:spTree>
    <p:extLst>
      <p:ext uri="{BB962C8B-B14F-4D97-AF65-F5344CB8AC3E}">
        <p14:creationId xmlns:p14="http://schemas.microsoft.com/office/powerpoint/2010/main" val="105385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 W3"/>
        <a:cs typeface=""/>
      </a:majorFont>
      <a:minorFont>
        <a:latin typeface="Gill Sans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 W3" charset="-128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21276</TotalTime>
  <Pages>0</Pages>
  <Words>551</Words>
  <Characters>0</Characters>
  <Application>Microsoft Office PowerPoint</Application>
  <PresentationFormat>Custom</PresentationFormat>
  <Lines>0</Lines>
  <Paragraphs>184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Title &amp; Subtitle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Blake Bingham</dc:creator>
  <cp:lastModifiedBy>Mike Handy</cp:lastModifiedBy>
  <cp:revision>463</cp:revision>
  <cp:lastPrinted>2016-07-06T16:14:49Z</cp:lastPrinted>
  <dcterms:modified xsi:type="dcterms:W3CDTF">2017-08-23T22:44:41Z</dcterms:modified>
</cp:coreProperties>
</file>